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1" r:id="rId1"/>
  </p:sldMasterIdLst>
  <p:notesMasterIdLst>
    <p:notesMasterId r:id="rId49"/>
  </p:notesMasterIdLst>
  <p:handoutMasterIdLst>
    <p:handoutMasterId r:id="rId50"/>
  </p:handoutMasterIdLst>
  <p:sldIdLst>
    <p:sldId id="256" r:id="rId2"/>
    <p:sldId id="389" r:id="rId3"/>
    <p:sldId id="390" r:id="rId4"/>
    <p:sldId id="457" r:id="rId5"/>
    <p:sldId id="287" r:id="rId6"/>
    <p:sldId id="458" r:id="rId7"/>
    <p:sldId id="459" r:id="rId8"/>
    <p:sldId id="460" r:id="rId9"/>
    <p:sldId id="461" r:id="rId10"/>
    <p:sldId id="462" r:id="rId11"/>
    <p:sldId id="391" r:id="rId12"/>
    <p:sldId id="456" r:id="rId13"/>
    <p:sldId id="454" r:id="rId14"/>
    <p:sldId id="455" r:id="rId15"/>
    <p:sldId id="463" r:id="rId16"/>
    <p:sldId id="464" r:id="rId17"/>
    <p:sldId id="465" r:id="rId18"/>
    <p:sldId id="466" r:id="rId19"/>
    <p:sldId id="467" r:id="rId20"/>
    <p:sldId id="468" r:id="rId21"/>
    <p:sldId id="469" r:id="rId22"/>
    <p:sldId id="470" r:id="rId23"/>
    <p:sldId id="471" r:id="rId24"/>
    <p:sldId id="472" r:id="rId25"/>
    <p:sldId id="39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24" r:id="rId47"/>
    <p:sldId id="425" r:id="rId48"/>
  </p:sldIdLst>
  <p:sldSz cx="9144000" cy="6858000" type="screen4x3"/>
  <p:notesSz cx="6858000" cy="9199563"/>
  <p:defaultTextStyle>
    <a:defPPr>
      <a:defRPr lang="en-US"/>
    </a:defPPr>
    <a:lvl1pPr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5pPr>
    <a:lvl6pPr marL="2286000" algn="l" defTabSz="914400" rtl="0" eaLnBrk="1" latinLnBrk="0" hangingPunct="1">
      <a:defRPr sz="3600" kern="1200">
        <a:solidFill>
          <a:schemeClr val="tx1"/>
        </a:solidFill>
        <a:latin typeface="Times New Roman" panose="02020603050405020304" pitchFamily="18" charset="0"/>
        <a:ea typeface="+mn-ea"/>
        <a:cs typeface="+mn-cs"/>
      </a:defRPr>
    </a:lvl6pPr>
    <a:lvl7pPr marL="2743200" algn="l" defTabSz="914400" rtl="0" eaLnBrk="1" latinLnBrk="0" hangingPunct="1">
      <a:defRPr sz="3600" kern="1200">
        <a:solidFill>
          <a:schemeClr val="tx1"/>
        </a:solidFill>
        <a:latin typeface="Times New Roman" panose="02020603050405020304" pitchFamily="18" charset="0"/>
        <a:ea typeface="+mn-ea"/>
        <a:cs typeface="+mn-cs"/>
      </a:defRPr>
    </a:lvl7pPr>
    <a:lvl8pPr marL="3200400" algn="l" defTabSz="914400" rtl="0" eaLnBrk="1" latinLnBrk="0" hangingPunct="1">
      <a:defRPr sz="3600" kern="1200">
        <a:solidFill>
          <a:schemeClr val="tx1"/>
        </a:solidFill>
        <a:latin typeface="Times New Roman" panose="02020603050405020304" pitchFamily="18" charset="0"/>
        <a:ea typeface="+mn-ea"/>
        <a:cs typeface="+mn-cs"/>
      </a:defRPr>
    </a:lvl8pPr>
    <a:lvl9pPr marL="3657600" algn="l" defTabSz="914400" rtl="0" eaLnBrk="1" latinLnBrk="0" hangingPunct="1">
      <a:defRPr sz="3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1809" autoAdjust="0"/>
  </p:normalViewPr>
  <p:slideViewPr>
    <p:cSldViewPr>
      <p:cViewPr varScale="1">
        <p:scale>
          <a:sx n="91" d="100"/>
          <a:sy n="91" d="100"/>
        </p:scale>
        <p:origin x="989" y="77"/>
      </p:cViewPr>
      <p:guideLst>
        <p:guide orient="horz" pos="2160"/>
        <p:guide pos="2880"/>
      </p:guideLst>
    </p:cSldViewPr>
  </p:slideViewPr>
  <p:outlineViewPr>
    <p:cViewPr>
      <p:scale>
        <a:sx n="33" d="100"/>
        <a:sy n="33" d="100"/>
      </p:scale>
      <p:origin x="0" y="-33504"/>
    </p:cViewPr>
  </p:outlineViewPr>
  <p:notesTextViewPr>
    <p:cViewPr>
      <p:scale>
        <a:sx n="3" d="2"/>
        <a:sy n="3" d="2"/>
      </p:scale>
      <p:origin x="0" y="0"/>
    </p:cViewPr>
  </p:notesTextViewPr>
  <p:sorterViewPr>
    <p:cViewPr>
      <p:scale>
        <a:sx n="100" d="100"/>
        <a:sy n="100" d="100"/>
      </p:scale>
      <p:origin x="0" y="0"/>
    </p:cViewPr>
  </p:sorterViewPr>
  <p:notesViewPr>
    <p:cSldViewPr>
      <p:cViewPr>
        <p:scale>
          <a:sx n="75" d="100"/>
          <a:sy n="75" d="100"/>
        </p:scale>
        <p:origin x="-1398" y="-60"/>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Black" pitchFamily="34" charset="0"/>
              </a:defRPr>
            </a:lvl1pPr>
          </a:lstStyle>
          <a:p>
            <a:pPr>
              <a:defRPr/>
            </a:pPr>
            <a:endParaRPr lang="en-US"/>
          </a:p>
        </p:txBody>
      </p:sp>
      <p:sp>
        <p:nvSpPr>
          <p:cNvPr id="58371"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Black" pitchFamily="34" charset="0"/>
              </a:defRPr>
            </a:lvl1pPr>
          </a:lstStyle>
          <a:p>
            <a:pPr>
              <a:defRPr/>
            </a:pPr>
            <a:endParaRPr lang="en-US"/>
          </a:p>
        </p:txBody>
      </p:sp>
      <p:sp>
        <p:nvSpPr>
          <p:cNvPr id="58372"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Black" pitchFamily="34" charset="0"/>
              </a:defRPr>
            </a:lvl1pPr>
          </a:lstStyle>
          <a:p>
            <a:pPr>
              <a:defRPr/>
            </a:pPr>
            <a:endParaRPr lang="en-US"/>
          </a:p>
        </p:txBody>
      </p:sp>
      <p:sp>
        <p:nvSpPr>
          <p:cNvPr id="58373"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Black" panose="020B0A04020102020204" pitchFamily="34" charset="0"/>
              </a:defRPr>
            </a:lvl1pPr>
          </a:lstStyle>
          <a:p>
            <a:pPr>
              <a:defRPr/>
            </a:pPr>
            <a:fld id="{DF1651CC-3E3E-4842-AE88-44E8BA9EF2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1026"/>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Black" pitchFamily="34" charset="0"/>
              </a:defRPr>
            </a:lvl1pPr>
          </a:lstStyle>
          <a:p>
            <a:pPr>
              <a:defRPr/>
            </a:pPr>
            <a:endParaRPr lang="en-US"/>
          </a:p>
        </p:txBody>
      </p:sp>
      <p:sp>
        <p:nvSpPr>
          <p:cNvPr id="56323" name="Rectangle 1027"/>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Black" pitchFamily="34" charset="0"/>
              </a:defRPr>
            </a:lvl1pPr>
          </a:lstStyle>
          <a:p>
            <a:pPr>
              <a:defRPr/>
            </a:pPr>
            <a:endParaRPr lang="en-US"/>
          </a:p>
        </p:txBody>
      </p:sp>
      <p:sp>
        <p:nvSpPr>
          <p:cNvPr id="9220" name="Rectangle 1028"/>
          <p:cNvSpPr>
            <a:spLocks noGrp="1" noRot="1" noChangeAspect="1" noChangeArrowheads="1" noTextEdit="1"/>
          </p:cNvSpPr>
          <p:nvPr>
            <p:ph type="sldImg" idx="2"/>
          </p:nvPr>
        </p:nvSpPr>
        <p:spPr bwMode="auto">
          <a:xfrm>
            <a:off x="1130300" y="690563"/>
            <a:ext cx="4597400"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1029"/>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1030"/>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Black" pitchFamily="34" charset="0"/>
              </a:defRPr>
            </a:lvl1pPr>
          </a:lstStyle>
          <a:p>
            <a:pPr>
              <a:defRPr/>
            </a:pPr>
            <a:endParaRPr lang="en-US"/>
          </a:p>
        </p:txBody>
      </p:sp>
      <p:sp>
        <p:nvSpPr>
          <p:cNvPr id="56327" name="Rectangle 1031"/>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Black" panose="020B0A04020102020204" pitchFamily="34" charset="0"/>
              </a:defRPr>
            </a:lvl1pPr>
          </a:lstStyle>
          <a:p>
            <a:pPr>
              <a:defRPr/>
            </a:pPr>
            <a:fld id="{C6C22BF3-0695-400C-A835-AFDCAD7A59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C9B4269-CFCA-4E71-BB01-392124399762}" type="slidenum">
              <a:rPr kumimoji="0" lang="en-US" altLang="en-US" smtClean="0">
                <a:latin typeface="Arial Black" panose="020B0A04020102020204" pitchFamily="34" charset="0"/>
              </a:rPr>
              <a:pPr>
                <a:spcBef>
                  <a:spcPct val="0"/>
                </a:spcBef>
              </a:pPr>
              <a:t>1</a:t>
            </a:fld>
            <a:endParaRPr kumimoji="0" lang="en-US" altLang="en-US">
              <a:latin typeface="Arial Black" panose="020B0A040201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EB41CDB7-22FB-4FA4-9DC0-13261C29E3D3}" type="slidenum">
              <a:rPr lang="en-US" altLang="en-US" sz="1200" smtClean="0">
                <a:latin typeface="Arial Black" panose="020B0A04020102020204" pitchFamily="34" charset="0"/>
              </a:rPr>
              <a:pPr/>
              <a:t>12</a:t>
            </a:fld>
            <a:endParaRPr lang="en-US" altLang="en-US" sz="1200">
              <a:latin typeface="Arial Black" panose="020B0A040201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F4DA4183-9BF0-4292-9746-240612DB2B5D}" type="slidenum">
              <a:rPr lang="en-US" altLang="en-US" sz="1200" smtClean="0">
                <a:latin typeface="Arial Black" panose="020B0A04020102020204" pitchFamily="34" charset="0"/>
              </a:rPr>
              <a:pPr/>
              <a:t>13</a:t>
            </a:fld>
            <a:endParaRPr lang="en-US" altLang="en-US" sz="1200">
              <a:latin typeface="Arial Black" panose="020B0A040201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671A7834-1619-4922-92BF-1CE5686E7AA8}" type="slidenum">
              <a:rPr lang="en-US" altLang="en-US" sz="1200" smtClean="0">
                <a:latin typeface="Arial Black" panose="020B0A04020102020204" pitchFamily="34" charset="0"/>
              </a:rPr>
              <a:pPr/>
              <a:t>14</a:t>
            </a:fld>
            <a:endParaRPr lang="en-US" altLang="en-US" sz="1200">
              <a:latin typeface="Arial Black" panose="020B0A040201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9BBBAD7A-331F-4DD6-9D63-A8BBDB7F98DE}" type="slidenum">
              <a:rPr lang="en-US" altLang="en-US" sz="1200" smtClean="0">
                <a:latin typeface="Arial Black" panose="020B0A04020102020204" pitchFamily="34" charset="0"/>
              </a:rPr>
              <a:pPr/>
              <a:t>15</a:t>
            </a:fld>
            <a:endParaRPr lang="en-US" altLang="en-US" sz="1200">
              <a:latin typeface="Arial Black" panose="020B0A040201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D79CBCFF-20C7-4F18-94FE-65608930BBF3}" type="slidenum">
              <a:rPr lang="en-US" altLang="en-US" sz="1200" smtClean="0">
                <a:latin typeface="Arial Black" panose="020B0A04020102020204" pitchFamily="34" charset="0"/>
              </a:rPr>
              <a:pPr/>
              <a:t>16</a:t>
            </a:fld>
            <a:endParaRPr lang="en-US" altLang="en-US" sz="1200">
              <a:latin typeface="Arial Black" panose="020B0A04020102020204" pitchFamily="34" charset="0"/>
            </a:endParaRPr>
          </a:p>
        </p:txBody>
      </p:sp>
      <p:sp>
        <p:nvSpPr>
          <p:cNvPr id="6" name="Rectangle 2"/>
          <p:cNvSpPr txBox="1">
            <a:spLocks noChangeArrowheads="1"/>
          </p:cNvSpPr>
          <p:nvPr/>
        </p:nvSpPr>
        <p:spPr>
          <a:xfrm>
            <a:off x="846138" y="309563"/>
            <a:ext cx="7651750" cy="1201737"/>
          </a:xfrm>
          <a:prstGeom prst="rect">
            <a:avLst/>
          </a:prstGeom>
        </p:spPr>
        <p:txBody>
          <a:bodyPr lIns="92943" tIns="46472" rIns="92943" bIns="46472"/>
          <a:lstStyle/>
          <a:p>
            <a:pPr algn="ctr" defTabSz="929440" fontAlgn="auto">
              <a:spcAft>
                <a:spcPts val="0"/>
              </a:spcAft>
              <a:defRPr/>
            </a:pPr>
            <a:r>
              <a:rPr lang="en-US" sz="4500" dirty="0">
                <a:latin typeface="+mj-lt"/>
                <a:ea typeface="+mj-ea"/>
                <a:cs typeface="+mj-cs"/>
              </a:rPr>
              <a:t>Sponsor Responsibilities</a:t>
            </a:r>
          </a:p>
        </p:txBody>
      </p:sp>
      <p:sp>
        <p:nvSpPr>
          <p:cNvPr id="7" name="Rectangle 3"/>
          <p:cNvSpPr txBox="1">
            <a:spLocks noChangeArrowheads="1"/>
          </p:cNvSpPr>
          <p:nvPr/>
        </p:nvSpPr>
        <p:spPr>
          <a:xfrm>
            <a:off x="387350" y="1392238"/>
            <a:ext cx="8537575" cy="4641850"/>
          </a:xfrm>
          <a:prstGeom prst="rect">
            <a:avLst/>
          </a:prstGeom>
        </p:spPr>
        <p:txBody>
          <a:bodyPr lIns="92943" tIns="46472" rIns="92943" bIns="46472"/>
          <a:lstStyle/>
          <a:p>
            <a:pPr marL="348539" indent="-348539" defTabSz="929440" fontAlgn="auto">
              <a:lnSpc>
                <a:spcPct val="90000"/>
              </a:lnSpc>
              <a:spcBef>
                <a:spcPct val="20000"/>
              </a:spcBef>
              <a:spcAft>
                <a:spcPts val="0"/>
              </a:spcAft>
              <a:buFont typeface="Arial" pitchFamily="34" charset="0"/>
              <a:buChar char="•"/>
              <a:defRPr/>
            </a:pPr>
            <a:r>
              <a:rPr lang="en-US" sz="2900" b="1" dirty="0">
                <a:latin typeface="+mn-lt"/>
              </a:rPr>
              <a:t>Trial Design</a:t>
            </a:r>
          </a:p>
          <a:p>
            <a:pPr marL="755169" lvl="1" indent="-290449" defTabSz="929440" fontAlgn="auto">
              <a:lnSpc>
                <a:spcPct val="90000"/>
              </a:lnSpc>
              <a:spcBef>
                <a:spcPct val="20000"/>
              </a:spcBef>
              <a:spcAft>
                <a:spcPts val="0"/>
              </a:spcAft>
              <a:buFont typeface="Arial" pitchFamily="34" charset="0"/>
              <a:buChar char="–"/>
              <a:defRPr/>
            </a:pPr>
            <a:r>
              <a:rPr lang="en-US" sz="2900" dirty="0">
                <a:latin typeface="+mn-lt"/>
              </a:rPr>
              <a:t>Utilize qualified individuals for all stages of trial process (design, CRF design, data analysis, study reports, etc)</a:t>
            </a:r>
          </a:p>
          <a:p>
            <a:pPr marL="348539" indent="-348539" defTabSz="929440" fontAlgn="auto">
              <a:lnSpc>
                <a:spcPct val="90000"/>
              </a:lnSpc>
              <a:spcBef>
                <a:spcPct val="20000"/>
              </a:spcBef>
              <a:spcAft>
                <a:spcPts val="0"/>
              </a:spcAft>
              <a:buFont typeface="Arial" pitchFamily="34" charset="0"/>
              <a:buChar char="•"/>
              <a:defRPr/>
            </a:pPr>
            <a:r>
              <a:rPr lang="en-US" sz="2900" b="1" dirty="0">
                <a:latin typeface="+mn-lt"/>
              </a:rPr>
              <a:t>Trial Management, Data Handling, Record Keeping, and Independent Data Monitoring Committee</a:t>
            </a:r>
          </a:p>
          <a:p>
            <a:pPr marL="755169" lvl="1" indent="-290449" defTabSz="929440" fontAlgn="auto">
              <a:lnSpc>
                <a:spcPct val="90000"/>
              </a:lnSpc>
              <a:spcBef>
                <a:spcPct val="20000"/>
              </a:spcBef>
              <a:spcAft>
                <a:spcPts val="0"/>
              </a:spcAft>
              <a:buFont typeface="Arial" pitchFamily="34" charset="0"/>
              <a:buChar char="–"/>
              <a:defRPr/>
            </a:pPr>
            <a:r>
              <a:rPr lang="en-US" sz="2900" dirty="0">
                <a:latin typeface="+mn-lt"/>
              </a:rPr>
              <a:t>Utilize qualified individuals to handle, verify and conduct analysis of data</a:t>
            </a:r>
          </a:p>
          <a:p>
            <a:pPr marL="755169" lvl="1" indent="-290449" defTabSz="929440" fontAlgn="auto">
              <a:lnSpc>
                <a:spcPct val="90000"/>
              </a:lnSpc>
              <a:spcBef>
                <a:spcPct val="20000"/>
              </a:spcBef>
              <a:spcAft>
                <a:spcPts val="0"/>
              </a:spcAft>
              <a:buFont typeface="Arial" pitchFamily="34" charset="0"/>
              <a:buChar char="–"/>
              <a:defRPr/>
            </a:pPr>
            <a:r>
              <a:rPr lang="en-US" sz="2900" dirty="0">
                <a:latin typeface="+mn-lt"/>
              </a:rPr>
              <a:t>When using electronic data handling, ensure EDC is validated, secure, permits changes, maintain SOPs for system, maintain audit, data and edit trails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5FF45C4C-8D6F-4EB3-9D11-273120253B51}" type="slidenum">
              <a:rPr lang="en-US" altLang="en-US" sz="1200" smtClean="0">
                <a:latin typeface="Arial Black" panose="020B0A04020102020204" pitchFamily="34" charset="0"/>
              </a:rPr>
              <a:pPr/>
              <a:t>17</a:t>
            </a:fld>
            <a:endParaRPr lang="en-US" altLang="en-US" sz="1200">
              <a:latin typeface="Arial Black" panose="020B0A040201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B9E96EA3-E719-4BE5-A63A-31311C3BE388}" type="slidenum">
              <a:rPr lang="en-US" altLang="en-US" sz="1200" smtClean="0">
                <a:latin typeface="Arial Black" panose="020B0A04020102020204" pitchFamily="34" charset="0"/>
              </a:rPr>
              <a:pPr/>
              <a:t>18</a:t>
            </a:fld>
            <a:endParaRPr lang="en-US" altLang="en-US" sz="1200">
              <a:latin typeface="Arial Black" panose="020B0A040201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5B8B5765-91BB-46CF-BCD3-883C6121DCE3}" type="slidenum">
              <a:rPr lang="en-US" altLang="en-US" sz="1200" smtClean="0">
                <a:latin typeface="Arial Black" panose="020B0A04020102020204" pitchFamily="34" charset="0"/>
              </a:rPr>
              <a:pPr/>
              <a:t>19</a:t>
            </a:fld>
            <a:endParaRPr lang="en-US" altLang="en-US" sz="1200">
              <a:latin typeface="Arial Black" panose="020B0A040201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02626C3B-CE56-48AE-9C3B-C845E674BBA1}" type="slidenum">
              <a:rPr lang="en-US" altLang="en-US" sz="1200" smtClean="0">
                <a:latin typeface="Arial Black" panose="020B0A04020102020204" pitchFamily="34" charset="0"/>
              </a:rPr>
              <a:pPr/>
              <a:t>20</a:t>
            </a:fld>
            <a:endParaRPr lang="en-US" altLang="en-US" sz="1200">
              <a:latin typeface="Arial Black" panose="020B0A040201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E53C0835-7D0F-4C96-8B35-48196244C18B}" type="slidenum">
              <a:rPr lang="en-US" altLang="en-US" sz="1200" smtClean="0">
                <a:latin typeface="Arial Black" panose="020B0A04020102020204" pitchFamily="34" charset="0"/>
              </a:rPr>
              <a:pPr/>
              <a:t>21</a:t>
            </a:fld>
            <a:endParaRPr lang="en-US" altLang="en-US" sz="1200">
              <a:latin typeface="Arial Black" panose="020B0A040201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B19B48FE-88DE-4B46-9E37-6917A9CC87D7}" type="slidenum">
              <a:rPr lang="en-US" altLang="en-US" sz="1200" smtClean="0">
                <a:latin typeface="Arial Black" panose="020B0A04020102020204" pitchFamily="34" charset="0"/>
              </a:rPr>
              <a:pPr/>
              <a:t>2</a:t>
            </a:fld>
            <a:endParaRPr lang="en-US" altLang="en-US" sz="1200">
              <a:latin typeface="Arial Black" panose="020B0A040201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4B236089-FC95-4A03-8C99-521BC2FEA40F}" type="slidenum">
              <a:rPr lang="en-US" altLang="en-US" sz="1200" smtClean="0">
                <a:latin typeface="Arial Black" panose="020B0A04020102020204" pitchFamily="34" charset="0"/>
              </a:rPr>
              <a:pPr/>
              <a:t>22</a:t>
            </a:fld>
            <a:endParaRPr lang="en-US" altLang="en-US" sz="1200">
              <a:latin typeface="Arial Black" panose="020B0A040201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C9F62BF8-29C0-40CD-8525-5C6B8E75BC0D}" type="slidenum">
              <a:rPr lang="en-US" altLang="en-US" sz="1200" smtClean="0">
                <a:latin typeface="Arial Black" panose="020B0A04020102020204" pitchFamily="34" charset="0"/>
              </a:rPr>
              <a:pPr/>
              <a:t>25</a:t>
            </a:fld>
            <a:endParaRPr lang="en-US" altLang="en-US" sz="1200">
              <a:latin typeface="Arial Black" panose="020B0A040201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r>
              <a:rPr lang="en-US" altLang="en-US" b="1">
                <a:latin typeface="Times New Roman" panose="02020603050405020304" pitchFamily="18" charset="0"/>
              </a:rPr>
              <a:t>Sec. 312.61 Control of the investigational drug</a:t>
            </a:r>
            <a:r>
              <a:rPr lang="en-US" altLang="en-US">
                <a:latin typeface="Times New Roman" panose="02020603050405020304" pitchFamily="18" charset="0"/>
              </a:rPr>
              <a:t>. An investigator shall administer the drug only to subjects under the investigator's personal supervision or under the supervision of a subinvestigator responsible to the investigator. The investigator shall not supply the investigational drug to any person not authorized under this part to receive it.</a:t>
            </a:r>
          </a:p>
          <a:p>
            <a:pPr defTabSz="457200"/>
            <a:endParaRPr lang="en-US" altLang="en-US">
              <a:latin typeface="Times New Roman" panose="02020603050405020304" pitchFamily="18"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14BD467F-8122-475B-BE28-89C81F166AC2}" type="slidenum">
              <a:rPr lang="en-US" altLang="en-US" sz="1200" smtClean="0">
                <a:latin typeface="Arial Black" panose="020B0A04020102020204" pitchFamily="34" charset="0"/>
              </a:rPr>
              <a:pPr/>
              <a:t>26</a:t>
            </a:fld>
            <a:endParaRPr lang="en-US" altLang="en-US" sz="1200">
              <a:latin typeface="Arial Black" panose="020B0A040201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a:ln/>
        </p:spPr>
      </p:sp>
      <p:sp>
        <p:nvSpPr>
          <p:cNvPr id="74754" name="Rectangle 3"/>
          <p:cNvSpPr>
            <a:spLocks noGrp="1"/>
          </p:cNvSpPr>
          <p:nvPr>
            <p:ph type="body" idx="1"/>
          </p:nvPr>
        </p:nvSpPr>
        <p:spPr/>
        <p:txBody>
          <a:bodyPr/>
          <a:lstStyle/>
          <a:p>
            <a:pPr eaLnBrk="1" hangingPunct="1">
              <a:defRPr/>
            </a:pPr>
            <a:r>
              <a:rPr lang="en-US" b="1" dirty="0"/>
              <a:t>Common Terminology Criteria for Adverse Events (CTCAE) </a:t>
            </a:r>
          </a:p>
          <a:p>
            <a:pPr eaLnBrk="1" hangingPunct="1">
              <a:defRPr/>
            </a:pPr>
            <a:r>
              <a:rPr lang="en-US" b="1" dirty="0"/>
              <a:t>Medical Dictionary for Regulatory Activities (</a:t>
            </a:r>
            <a:r>
              <a:rPr lang="en-US" b="1" dirty="0" err="1"/>
              <a:t>MedRA</a:t>
            </a:r>
            <a:r>
              <a:rPr lang="en-US" b="1" dirty="0"/>
              <a:t>)</a:t>
            </a:r>
          </a:p>
          <a:p>
            <a:pPr eaLnBrk="1" hangingPunct="1">
              <a:defRPr/>
            </a:pPr>
            <a:endParaRPr lang="en-US" b="1" dirty="0"/>
          </a:p>
          <a:p>
            <a:pPr eaLnBrk="1" hangingPunct="1">
              <a:defRPr/>
            </a:pPr>
            <a:r>
              <a:rPr lang="en-US" dirty="0">
                <a:latin typeface="+mn-lt"/>
              </a:rPr>
              <a:t> "Unexpected," as used in this definition, also refers to adverse events or suspected adverse reactions that are mentioned in the investigator brochure as occurring with a class of drugs or as anticipated from the pharmacological properties of the drug, but are not specifically mentioned as occurring with the particular drug under investigation.</a:t>
            </a:r>
            <a:endParaRPr lang="en-US"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a:ln/>
        </p:spPr>
      </p:sp>
      <p:sp>
        <p:nvSpPr>
          <p:cNvPr id="757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D3E746D9-EECD-4252-9E3C-5A11EC2F1A90}" type="slidenum">
              <a:rPr lang="en-US" altLang="en-US" sz="1200" smtClean="0">
                <a:latin typeface="Arial Black" panose="020B0A04020102020204" pitchFamily="34" charset="0"/>
              </a:rPr>
              <a:pPr/>
              <a:t>42</a:t>
            </a:fld>
            <a:endParaRPr lang="en-US" altLang="en-US" sz="1200">
              <a:latin typeface="Arial Black" panose="020B0A040201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F938D8A3-690E-4F80-AECE-35811FA92FB8}" type="slidenum">
              <a:rPr lang="en-US" altLang="en-US" sz="1200" smtClean="0">
                <a:latin typeface="Arial Black" panose="020B0A04020102020204" pitchFamily="34" charset="0"/>
              </a:rPr>
              <a:pPr/>
              <a:t>44</a:t>
            </a:fld>
            <a:endParaRPr lang="en-US" altLang="en-US" sz="1200">
              <a:latin typeface="Arial Black" panose="020B0A040201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6811F336-63C6-4EDD-B035-5EF5940E7416}" type="slidenum">
              <a:rPr lang="en-US" altLang="en-US" sz="1200" smtClean="0">
                <a:latin typeface="Arial Black" panose="020B0A04020102020204" pitchFamily="34" charset="0"/>
              </a:rPr>
              <a:pPr/>
              <a:t>46</a:t>
            </a:fld>
            <a:endParaRPr lang="en-US" altLang="en-US" sz="1200">
              <a:latin typeface="Arial Black" panose="020B0A040201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E5D4914D-EF4E-4927-B0EC-441601E503DC}" type="slidenum">
              <a:rPr lang="en-US" altLang="en-US" sz="1200" smtClean="0">
                <a:latin typeface="Arial Black" panose="020B0A04020102020204" pitchFamily="34" charset="0"/>
              </a:rPr>
              <a:pPr/>
              <a:t>47</a:t>
            </a:fld>
            <a:endParaRPr lang="en-US" altLang="en-US" sz="1200">
              <a:latin typeface="Arial Black" panose="020B0A040201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F1D02E77-EB84-4882-ADE0-7C4C0C5F9312}" type="slidenum">
              <a:rPr lang="en-US" altLang="en-US" sz="1200" smtClean="0">
                <a:latin typeface="Arial Black" panose="020B0A04020102020204" pitchFamily="34" charset="0"/>
              </a:rPr>
              <a:pPr/>
              <a:t>3</a:t>
            </a:fld>
            <a:endParaRPr lang="en-US" altLang="en-US" sz="1200">
              <a:latin typeface="Arial Black" panose="020B0A040201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0C60DCDE-005D-4262-864A-6BE92E5123D7}" type="slidenum">
              <a:rPr lang="en-US" altLang="en-US" sz="1200" smtClean="0">
                <a:latin typeface="Arial Black" panose="020B0A04020102020204" pitchFamily="34" charset="0"/>
              </a:rPr>
              <a:pPr/>
              <a:t>4</a:t>
            </a:fld>
            <a:endParaRPr lang="en-US" altLang="en-US" sz="1200">
              <a:latin typeface="Arial Black" panose="020B0A040201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1F642CB-CE1F-4CF9-A1E4-0677BD260B15}" type="slidenum">
              <a:rPr kumimoji="0" lang="en-US" altLang="en-US" smtClean="0">
                <a:latin typeface="Arial Black" panose="020B0A04020102020204" pitchFamily="34" charset="0"/>
              </a:rPr>
              <a:pPr>
                <a:spcBef>
                  <a:spcPct val="0"/>
                </a:spcBef>
              </a:pPr>
              <a:t>5</a:t>
            </a:fld>
            <a:endParaRPr kumimoji="0" lang="en-US" altLang="en-US">
              <a:latin typeface="Arial Black" panose="020B0A040201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893BC2B1-3DC0-4708-92E7-240ECC3414B8}" type="slidenum">
              <a:rPr lang="en-US" altLang="en-US" sz="1200" smtClean="0">
                <a:latin typeface="Arial Black" panose="020B0A04020102020204" pitchFamily="34" charset="0"/>
              </a:rPr>
              <a:pPr/>
              <a:t>6</a:t>
            </a:fld>
            <a:endParaRPr lang="en-US" altLang="en-US" sz="1200">
              <a:latin typeface="Arial Black" panose="020B0A040201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F33B0402-008A-4613-AAF6-97AD88DB61D6}" type="slidenum">
              <a:rPr lang="en-US" altLang="en-US" sz="1200" smtClean="0">
                <a:latin typeface="Arial Black" panose="020B0A04020102020204" pitchFamily="34" charset="0"/>
              </a:rPr>
              <a:pPr/>
              <a:t>7</a:t>
            </a:fld>
            <a:endParaRPr lang="en-US" altLang="en-US" sz="1200">
              <a:latin typeface="Arial Black" panose="020B0A040201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673F643E-3674-42EF-B1C0-D8F3A5B265AF}" type="slidenum">
              <a:rPr lang="en-US" altLang="en-US" sz="1200" smtClean="0">
                <a:latin typeface="Arial Black" panose="020B0A04020102020204" pitchFamily="34" charset="0"/>
              </a:rPr>
              <a:pPr/>
              <a:t>10</a:t>
            </a:fld>
            <a:endParaRPr lang="en-US" altLang="en-US" sz="1200">
              <a:latin typeface="Arial Black" panose="020B0A040201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931D31B0-FF10-42F0-924C-FAC8777AF967}" type="slidenum">
              <a:rPr lang="en-US" altLang="en-US" sz="1200" smtClean="0">
                <a:latin typeface="Arial Black" panose="020B0A04020102020204" pitchFamily="34" charset="0"/>
              </a:rPr>
              <a:pPr/>
              <a:t>11</a:t>
            </a:fld>
            <a:endParaRPr lang="en-US" altLang="en-US" sz="1200">
              <a:latin typeface="Arial Black" panose="020B0A040201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C806AF48-B6E1-4339-A5FB-77CEFB80A500}" type="slidenum">
              <a:rPr lang="en-US" altLang="en-US"/>
              <a:pPr>
                <a:defRPr/>
              </a:pPr>
              <a:t>‹#›</a:t>
            </a:fld>
            <a:endParaRPr lang="en-US" altLang="en-US"/>
          </a:p>
        </p:txBody>
      </p:sp>
    </p:spTree>
    <p:extLst>
      <p:ext uri="{BB962C8B-B14F-4D97-AF65-F5344CB8AC3E}">
        <p14:creationId xmlns:p14="http://schemas.microsoft.com/office/powerpoint/2010/main" val="2264566422"/>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E4101D-929E-4B7C-970B-A9FE921767F3}" type="slidenum">
              <a:rPr lang="en-US" altLang="en-US"/>
              <a:pPr>
                <a:defRPr/>
              </a:pPr>
              <a:t>‹#›</a:t>
            </a:fld>
            <a:endParaRPr lang="en-US" altLang="en-US"/>
          </a:p>
        </p:txBody>
      </p:sp>
    </p:spTree>
    <p:extLst>
      <p:ext uri="{BB962C8B-B14F-4D97-AF65-F5344CB8AC3E}">
        <p14:creationId xmlns:p14="http://schemas.microsoft.com/office/powerpoint/2010/main" val="346950438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904B2B0-D5DB-46D1-8E34-64B90D977C87}" type="slidenum">
              <a:rPr lang="en-US" altLang="en-US"/>
              <a:pPr>
                <a:defRPr/>
              </a:pPr>
              <a:t>‹#›</a:t>
            </a:fld>
            <a:endParaRPr lang="en-US" altLang="en-US"/>
          </a:p>
        </p:txBody>
      </p:sp>
    </p:spTree>
    <p:extLst>
      <p:ext uri="{BB962C8B-B14F-4D97-AF65-F5344CB8AC3E}">
        <p14:creationId xmlns:p14="http://schemas.microsoft.com/office/powerpoint/2010/main" val="143054411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52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40BA4D-49F2-4F68-8298-FF69AFEAFA17}" type="slidenum">
              <a:rPr lang="en-US" altLang="en-US"/>
              <a:pPr>
                <a:defRPr/>
              </a:pPr>
              <a:t>‹#›</a:t>
            </a:fld>
            <a:endParaRPr lang="en-US" altLang="en-US"/>
          </a:p>
        </p:txBody>
      </p:sp>
    </p:spTree>
    <p:extLst>
      <p:ext uri="{BB962C8B-B14F-4D97-AF65-F5344CB8AC3E}">
        <p14:creationId xmlns:p14="http://schemas.microsoft.com/office/powerpoint/2010/main" val="266085900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FBE2B87B-CC8A-409A-84C8-FD79DAFABF96}" type="slidenum">
              <a:rPr lang="en-US" altLang="en-US"/>
              <a:pPr>
                <a:defRPr/>
              </a:pPr>
              <a:t>‹#›</a:t>
            </a:fld>
            <a:endParaRPr lang="en-US" altLang="en-US"/>
          </a:p>
        </p:txBody>
      </p:sp>
    </p:spTree>
    <p:extLst>
      <p:ext uri="{BB962C8B-B14F-4D97-AF65-F5344CB8AC3E}">
        <p14:creationId xmlns:p14="http://schemas.microsoft.com/office/powerpoint/2010/main" val="3878403204"/>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AE7F62-963C-4E70-8D7F-69313FA2F23C}" type="slidenum">
              <a:rPr lang="en-US" altLang="en-US"/>
              <a:pPr>
                <a:defRPr/>
              </a:pPr>
              <a:t>‹#›</a:t>
            </a:fld>
            <a:endParaRPr lang="en-US" altLang="en-US"/>
          </a:p>
        </p:txBody>
      </p:sp>
    </p:spTree>
    <p:extLst>
      <p:ext uri="{BB962C8B-B14F-4D97-AF65-F5344CB8AC3E}">
        <p14:creationId xmlns:p14="http://schemas.microsoft.com/office/powerpoint/2010/main" val="293729502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902581-4490-469D-B5B7-4D10F982D068}" type="slidenum">
              <a:rPr lang="en-US" altLang="en-US"/>
              <a:pPr>
                <a:defRPr/>
              </a:pPr>
              <a:t>‹#›</a:t>
            </a:fld>
            <a:endParaRPr lang="en-US" altLang="en-US"/>
          </a:p>
        </p:txBody>
      </p:sp>
    </p:spTree>
    <p:extLst>
      <p:ext uri="{BB962C8B-B14F-4D97-AF65-F5344CB8AC3E}">
        <p14:creationId xmlns:p14="http://schemas.microsoft.com/office/powerpoint/2010/main" val="49348272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0009CE-07D2-430A-B798-8A2E7BEE7345}" type="slidenum">
              <a:rPr lang="en-US" altLang="en-US"/>
              <a:pPr>
                <a:defRPr/>
              </a:pPr>
              <a:t>‹#›</a:t>
            </a:fld>
            <a:endParaRPr lang="en-US" altLang="en-US"/>
          </a:p>
        </p:txBody>
      </p:sp>
    </p:spTree>
    <p:extLst>
      <p:ext uri="{BB962C8B-B14F-4D97-AF65-F5344CB8AC3E}">
        <p14:creationId xmlns:p14="http://schemas.microsoft.com/office/powerpoint/2010/main" val="178103823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69624C0-BF2C-4FEE-AB87-3F33B18593EC}" type="slidenum">
              <a:rPr lang="en-US" altLang="en-US"/>
              <a:pPr>
                <a:defRPr/>
              </a:pPr>
              <a:t>‹#›</a:t>
            </a:fld>
            <a:endParaRPr lang="en-US" altLang="en-US"/>
          </a:p>
        </p:txBody>
      </p:sp>
    </p:spTree>
    <p:extLst>
      <p:ext uri="{BB962C8B-B14F-4D97-AF65-F5344CB8AC3E}">
        <p14:creationId xmlns:p14="http://schemas.microsoft.com/office/powerpoint/2010/main" val="277771813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29421E1-6957-4F4C-BC32-D5A918675C6F}" type="slidenum">
              <a:rPr lang="en-US" altLang="en-US"/>
              <a:pPr>
                <a:defRPr/>
              </a:pPr>
              <a:t>‹#›</a:t>
            </a:fld>
            <a:endParaRPr lang="en-US" altLang="en-US"/>
          </a:p>
        </p:txBody>
      </p:sp>
    </p:spTree>
    <p:extLst>
      <p:ext uri="{BB962C8B-B14F-4D97-AF65-F5344CB8AC3E}">
        <p14:creationId xmlns:p14="http://schemas.microsoft.com/office/powerpoint/2010/main" val="414296239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8FCF48B5-C3BD-47A9-8C52-4732D3FDB366}" type="slidenum">
              <a:rPr lang="en-US" altLang="en-US"/>
              <a:pPr>
                <a:defRPr/>
              </a:pPr>
              <a:t>‹#›</a:t>
            </a:fld>
            <a:endParaRPr lang="en-US" altLang="en-US"/>
          </a:p>
        </p:txBody>
      </p:sp>
    </p:spTree>
    <p:extLst>
      <p:ext uri="{BB962C8B-B14F-4D97-AF65-F5344CB8AC3E}">
        <p14:creationId xmlns:p14="http://schemas.microsoft.com/office/powerpoint/2010/main" val="3559050151"/>
      </p:ext>
    </p:extLst>
  </p:cSld>
  <p:clrMapOvr>
    <a:overrideClrMapping bg1="lt1" tx1="dk1" bg2="lt2" tx2="dk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Times New Roman" charset="0"/>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Times New Roman" charset="0"/>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pPr>
              <a:defRPr/>
            </a:pPr>
            <a:fld id="{1B7CC15A-0E3F-4F3E-BA28-B883969FE3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1" r:id="rId1"/>
    <p:sldLayoutId id="2147483946" r:id="rId2"/>
    <p:sldLayoutId id="2147483952" r:id="rId3"/>
    <p:sldLayoutId id="2147483947" r:id="rId4"/>
    <p:sldLayoutId id="2147483948" r:id="rId5"/>
    <p:sldLayoutId id="2147483949" r:id="rId6"/>
    <p:sldLayoutId id="2147483953" r:id="rId7"/>
    <p:sldLayoutId id="2147483954" r:id="rId8"/>
    <p:sldLayoutId id="2147483955" r:id="rId9"/>
    <p:sldLayoutId id="2147483950" r:id="rId10"/>
    <p:sldLayoutId id="2147483956" r:id="rId11"/>
    <p:sldLayoutId id="2147483957" r:id="rId12"/>
  </p:sldLayoutIdLst>
  <p:transition>
    <p:random/>
  </p:transition>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381000"/>
            <a:ext cx="7772400" cy="1143000"/>
          </a:xfrm>
        </p:spPr>
        <p:txBody>
          <a:bodyPr/>
          <a:lstStyle/>
          <a:p>
            <a:pPr eaLnBrk="1" fontAlgn="auto" hangingPunct="1">
              <a:spcAft>
                <a:spcPts val="0"/>
              </a:spcAft>
              <a:defRPr/>
            </a:pPr>
            <a:r>
              <a:rPr lang="en-US" sz="3600" dirty="0">
                <a:solidFill>
                  <a:schemeClr val="accent1">
                    <a:satMod val="150000"/>
                  </a:schemeClr>
                </a:solidFill>
              </a:rPr>
              <a:t>Good Clinical Practices</a:t>
            </a:r>
            <a:endParaRPr lang="en-US" dirty="0">
              <a:solidFill>
                <a:schemeClr val="accent1">
                  <a:satMod val="150000"/>
                </a:schemeClr>
              </a:solidFill>
            </a:endParaRPr>
          </a:p>
        </p:txBody>
      </p:sp>
      <p:sp>
        <p:nvSpPr>
          <p:cNvPr id="11267" name="Rectangle 3"/>
          <p:cNvSpPr>
            <a:spLocks noGrp="1" noChangeArrowheads="1"/>
          </p:cNvSpPr>
          <p:nvPr>
            <p:ph type="subTitle" idx="1"/>
          </p:nvPr>
        </p:nvSpPr>
        <p:spPr>
          <a:xfrm>
            <a:off x="598488" y="1143000"/>
            <a:ext cx="7543800" cy="3733800"/>
          </a:xfrm>
        </p:spPr>
        <p:txBody>
          <a:bodyPr/>
          <a:lstStyle/>
          <a:p>
            <a:pPr eaLnBrk="1" hangingPunct="1"/>
            <a:r>
              <a:rPr lang="en-US" altLang="en-US" sz="2400" dirty="0">
                <a:latin typeface="Tahoma" panose="020B0604030504040204" pitchFamily="34" charset="0"/>
              </a:rPr>
              <a:t>Marianne Kearney Chase</a:t>
            </a:r>
          </a:p>
          <a:p>
            <a:pPr eaLnBrk="1" hangingPunct="1"/>
            <a:r>
              <a:rPr lang="en-US" altLang="en-US" sz="2400" dirty="0">
                <a:latin typeface="Tahoma" panose="020B0604030504040204" pitchFamily="34" charset="0"/>
              </a:rPr>
              <a:t>Director of Research Operations</a:t>
            </a:r>
          </a:p>
          <a:p>
            <a:pPr eaLnBrk="1" hangingPunct="1"/>
            <a:r>
              <a:rPr lang="en-US" altLang="en-US" sz="2400" dirty="0">
                <a:latin typeface="Tahoma" panose="020B0604030504040204" pitchFamily="34" charset="0"/>
              </a:rPr>
              <a:t>Neurological Clinical Research Institute (NCRI)</a:t>
            </a:r>
          </a:p>
          <a:p>
            <a:pPr eaLnBrk="1" hangingPunct="1"/>
            <a:r>
              <a:rPr lang="en-US" altLang="en-US" sz="2400" dirty="0">
                <a:latin typeface="Tahoma" panose="020B0604030504040204" pitchFamily="34" charset="0"/>
              </a:rPr>
              <a:t>Massachusetts General Hospital (MGH)</a:t>
            </a:r>
          </a:p>
          <a:p>
            <a:pPr eaLnBrk="1" hangingPunct="1"/>
            <a:endParaRPr lang="en-US" altLang="en-US" sz="2400" dirty="0">
              <a:latin typeface="Tahoma" panose="020B0604030504040204" pitchFamily="34" charset="0"/>
            </a:endParaRPr>
          </a:p>
          <a:p>
            <a:pPr eaLnBrk="1" hangingPunct="1"/>
            <a:r>
              <a:rPr lang="en-US" altLang="en-US" sz="2400" dirty="0">
                <a:latin typeface="Tahoma" panose="020B0604030504040204" pitchFamily="34" charset="0"/>
              </a:rPr>
              <a:t>Dixie Ecklund, RN, MSN, MBA, CCRC</a:t>
            </a:r>
          </a:p>
          <a:p>
            <a:pPr eaLnBrk="1" hangingPunct="1"/>
            <a:r>
              <a:rPr lang="en-US" altLang="en-US" sz="2400" dirty="0">
                <a:latin typeface="Tahoma" panose="020B0604030504040204" pitchFamily="34" charset="0"/>
              </a:rPr>
              <a:t>Director of Operations</a:t>
            </a:r>
          </a:p>
          <a:p>
            <a:pPr eaLnBrk="1" hangingPunct="1"/>
            <a:r>
              <a:rPr lang="en-US" altLang="en-US" sz="2400" dirty="0">
                <a:latin typeface="Tahoma" panose="020B0604030504040204" pitchFamily="34" charset="0"/>
              </a:rPr>
              <a:t>Clinical Trials Statistical &amp; Data Management Center</a:t>
            </a:r>
          </a:p>
          <a:p>
            <a:pPr eaLnBrk="1" hangingPunct="1"/>
            <a:r>
              <a:rPr lang="en-US" altLang="en-US" sz="2400" dirty="0">
                <a:latin typeface="Tahoma" panose="020B0604030504040204" pitchFamily="34" charset="0"/>
              </a:rPr>
              <a:t>University of Iowa</a:t>
            </a:r>
          </a:p>
          <a:p>
            <a:pPr eaLnBrk="1" hangingPunct="1"/>
            <a:r>
              <a:rPr lang="en-US" altLang="en-US" sz="2400">
                <a:latin typeface="Tahoma" panose="020B0604030504040204" pitchFamily="34" charset="0"/>
              </a:rPr>
              <a:t>September </a:t>
            </a:r>
            <a:r>
              <a:rPr lang="en-US" altLang="en-US" sz="2400" smtClean="0">
                <a:latin typeface="Tahoma" panose="020B0604030504040204" pitchFamily="34" charset="0"/>
              </a:rPr>
              <a:t>10, 2018</a:t>
            </a:r>
            <a:endParaRPr lang="en-US" altLang="en-US" sz="2400">
              <a:latin typeface="Tahoma" panose="020B0604030504040204" pitchFamily="34" charset="0"/>
            </a:endParaRPr>
          </a:p>
        </p:txBody>
      </p:sp>
      <p:pic>
        <p:nvPicPr>
          <p:cNvPr id="11268" name="Picture 2" descr="C:\Users\nollenrichterd\Desktop\CTSDM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207000"/>
            <a:ext cx="19812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232400"/>
            <a:ext cx="13096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Academic Trial Sponsors</a:t>
            </a:r>
          </a:p>
        </p:txBody>
      </p:sp>
      <p:sp>
        <p:nvSpPr>
          <p:cNvPr id="27651" name="Content Placeholder 2"/>
          <p:cNvSpPr>
            <a:spLocks noGrp="1"/>
          </p:cNvSpPr>
          <p:nvPr>
            <p:ph idx="1"/>
          </p:nvPr>
        </p:nvSpPr>
        <p:spPr>
          <a:xfrm>
            <a:off x="457200" y="1377950"/>
            <a:ext cx="8229600" cy="4724400"/>
          </a:xfrm>
        </p:spPr>
        <p:txBody>
          <a:bodyPr/>
          <a:lstStyle/>
          <a:p>
            <a:r>
              <a:rPr lang="en-US" altLang="en-US"/>
              <a:t>Regulatory “sponsor” – person who submits IND application to FDA</a:t>
            </a:r>
          </a:p>
          <a:p>
            <a:r>
              <a:rPr lang="en-US" altLang="en-US"/>
              <a:t>Financial “sponsor” – funding source (NIH, industry collaborator, foundation, etc)</a:t>
            </a:r>
          </a:p>
          <a:p>
            <a:r>
              <a:rPr lang="en-US" altLang="en-US"/>
              <a:t>Coordinating Center – team that assists academic PI to fulfill all regulatory requirements of managing clinical study</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When do ICH Guidelines Apply?</a:t>
            </a:r>
          </a:p>
        </p:txBody>
      </p:sp>
      <p:sp>
        <p:nvSpPr>
          <p:cNvPr id="3" name="Content Placeholder 2"/>
          <p:cNvSpPr>
            <a:spLocks noGrp="1"/>
          </p:cNvSpPr>
          <p:nvPr>
            <p:ph idx="1"/>
          </p:nvPr>
        </p:nvSpPr>
        <p:spPr/>
        <p:txBody>
          <a:bodyPr/>
          <a:lstStyle/>
          <a:p>
            <a:pPr>
              <a:defRPr/>
            </a:pPr>
            <a:r>
              <a:rPr lang="en-US" dirty="0"/>
              <a:t>Studies conducted in the US which are intended to be marketed in ICH regions</a:t>
            </a:r>
          </a:p>
          <a:p>
            <a:pPr marL="119062" indent="0">
              <a:buFont typeface="Wingdings 2" panose="05020102010507070707" pitchFamily="18" charset="2"/>
              <a:buNone/>
              <a:defRPr/>
            </a:pPr>
            <a:endParaRPr lang="en-US" dirty="0"/>
          </a:p>
          <a:p>
            <a:pPr>
              <a:defRPr/>
            </a:pPr>
            <a:r>
              <a:rPr lang="en-US" dirty="0"/>
              <a:t>Studies conducted in ICH regions which intend to submit results to the FDA for approval in the US</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mk621\Desktop\globe-32299__4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1411288"/>
            <a:ext cx="85137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pPr>
              <a:defRPr/>
            </a:pPr>
            <a:r>
              <a:rPr lang="en-US" dirty="0"/>
              <a:t>Many Trials are Conducted Globally…</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mk621\Desktop\clinical trial process fig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1763"/>
            <a:ext cx="6643688"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sers\mk621\Desktop\fda-approv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9638"/>
            <a:ext cx="91440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a:t>Quality &amp; Delegating Tasks </a:t>
            </a:r>
          </a:p>
        </p:txBody>
      </p:sp>
      <p:sp>
        <p:nvSpPr>
          <p:cNvPr id="37891" name="Content Placeholder 5"/>
          <p:cNvSpPr>
            <a:spLocks noGrp="1"/>
          </p:cNvSpPr>
          <p:nvPr>
            <p:ph idx="1"/>
          </p:nvPr>
        </p:nvSpPr>
        <p:spPr>
          <a:xfrm>
            <a:off x="187325" y="1563688"/>
            <a:ext cx="8769350" cy="4692650"/>
          </a:xfrm>
        </p:spPr>
        <p:txBody>
          <a:bodyPr/>
          <a:lstStyle/>
          <a:p>
            <a:pPr>
              <a:lnSpc>
                <a:spcPct val="90000"/>
              </a:lnSpc>
            </a:pPr>
            <a:r>
              <a:rPr lang="en-US" altLang="en-US" sz="2400" b="1"/>
              <a:t>Quality Assurance and Quality Control</a:t>
            </a:r>
          </a:p>
          <a:p>
            <a:pPr lvl="1">
              <a:lnSpc>
                <a:spcPct val="90000"/>
              </a:lnSpc>
            </a:pPr>
            <a:r>
              <a:rPr lang="en-US" altLang="en-US" sz="2400"/>
              <a:t>Implement and maintain QA and QC systems with written SOPs</a:t>
            </a:r>
          </a:p>
          <a:p>
            <a:pPr lvl="1">
              <a:lnSpc>
                <a:spcPct val="90000"/>
              </a:lnSpc>
            </a:pPr>
            <a:r>
              <a:rPr lang="en-US" altLang="en-US" sz="2400" i="1">
                <a:solidFill>
                  <a:srgbClr val="FF0000"/>
                </a:solidFill>
              </a:rPr>
              <a:t>**Use risk-based approach to quality management systems**</a:t>
            </a:r>
          </a:p>
          <a:p>
            <a:pPr>
              <a:lnSpc>
                <a:spcPct val="90000"/>
              </a:lnSpc>
            </a:pPr>
            <a:r>
              <a:rPr lang="en-US" altLang="en-US" sz="2400" b="1"/>
              <a:t>CRO</a:t>
            </a:r>
          </a:p>
          <a:p>
            <a:pPr lvl="1">
              <a:lnSpc>
                <a:spcPct val="90000"/>
              </a:lnSpc>
            </a:pPr>
            <a:r>
              <a:rPr lang="en-US" altLang="en-US" sz="2400"/>
              <a:t>Any trial-related duties and functions transferred to a CRO should be specified in writing</a:t>
            </a:r>
          </a:p>
          <a:p>
            <a:pPr lvl="1">
              <a:lnSpc>
                <a:spcPct val="90000"/>
              </a:lnSpc>
            </a:pPr>
            <a:r>
              <a:rPr lang="en-US" altLang="en-US" sz="2400" i="1">
                <a:solidFill>
                  <a:srgbClr val="FF0000"/>
                </a:solidFill>
              </a:rPr>
              <a:t>**Oversee trial-related duties subcontracted to a CRO**</a:t>
            </a:r>
          </a:p>
          <a:p>
            <a:pPr>
              <a:lnSpc>
                <a:spcPct val="90000"/>
              </a:lnSpc>
            </a:pPr>
            <a:r>
              <a:rPr lang="en-US" altLang="en-US" sz="2400" b="1"/>
              <a:t>Medical Expertise</a:t>
            </a:r>
          </a:p>
          <a:p>
            <a:pPr lvl="1">
              <a:lnSpc>
                <a:spcPct val="90000"/>
              </a:lnSpc>
            </a:pPr>
            <a:r>
              <a:rPr lang="en-US" altLang="en-US" sz="2400"/>
              <a:t>Designate appropriately qualified medical personnel to advise on trial related medical questions or problems</a:t>
            </a:r>
          </a:p>
        </p:txBody>
      </p:sp>
      <p:pic>
        <p:nvPicPr>
          <p:cNvPr id="37892" name="Picture 1" descr="C:\Users\mk621\Desktop\bookie-delegating-business-tas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213" y="0"/>
            <a:ext cx="2617787"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Trial Design &amp; </a:t>
            </a:r>
            <a:br>
              <a:rPr lang="en-US" sz="3600" dirty="0"/>
            </a:br>
            <a:r>
              <a:rPr lang="en-US" sz="3600" dirty="0"/>
              <a:t>Management</a:t>
            </a:r>
          </a:p>
        </p:txBody>
      </p:sp>
      <p:sp>
        <p:nvSpPr>
          <p:cNvPr id="39939" name="Content Placeholder 2"/>
          <p:cNvSpPr>
            <a:spLocks noGrp="1"/>
          </p:cNvSpPr>
          <p:nvPr>
            <p:ph idx="1"/>
          </p:nvPr>
        </p:nvSpPr>
        <p:spPr>
          <a:xfrm>
            <a:off x="457200" y="1447800"/>
            <a:ext cx="8229600" cy="4724400"/>
          </a:xfrm>
        </p:spPr>
        <p:txBody>
          <a:bodyPr/>
          <a:lstStyle/>
          <a:p>
            <a:pPr>
              <a:lnSpc>
                <a:spcPct val="90000"/>
              </a:lnSpc>
            </a:pPr>
            <a:r>
              <a:rPr lang="en-US" altLang="en-US" sz="2400" b="1"/>
              <a:t>Trial Design</a:t>
            </a:r>
          </a:p>
          <a:p>
            <a:pPr lvl="1">
              <a:lnSpc>
                <a:spcPct val="90000"/>
              </a:lnSpc>
            </a:pPr>
            <a:r>
              <a:rPr lang="en-US" altLang="en-US" sz="2400"/>
              <a:t>Utilize qualified individuals for all stages of trial process (design, CRF design, data analysis, study reports, etc)</a:t>
            </a:r>
          </a:p>
          <a:p>
            <a:pPr>
              <a:lnSpc>
                <a:spcPct val="90000"/>
              </a:lnSpc>
            </a:pPr>
            <a:r>
              <a:rPr lang="en-US" altLang="en-US" sz="2400" b="1"/>
              <a:t>Trial Management, Data Handling, Record Keeping, and Independent Data Monitoring Committee</a:t>
            </a:r>
          </a:p>
          <a:p>
            <a:pPr lvl="1">
              <a:lnSpc>
                <a:spcPct val="90000"/>
              </a:lnSpc>
            </a:pPr>
            <a:r>
              <a:rPr lang="en-US" altLang="en-US" sz="2400"/>
              <a:t>Utilize qualified individuals to handle, verify and conduct analysis of data</a:t>
            </a:r>
          </a:p>
          <a:p>
            <a:pPr lvl="1">
              <a:lnSpc>
                <a:spcPct val="90000"/>
              </a:lnSpc>
            </a:pPr>
            <a:r>
              <a:rPr lang="en-US" altLang="en-US" sz="2400"/>
              <a:t>When using electronic data handling, ensure EDC is validated, secure, permits changes, maintain SOPs for system, maintain audit, data and edit trails</a:t>
            </a:r>
          </a:p>
          <a:p>
            <a:pPr lvl="1">
              <a:lnSpc>
                <a:spcPct val="90000"/>
              </a:lnSpc>
            </a:pPr>
            <a:r>
              <a:rPr lang="en-US" altLang="en-US" sz="2400" i="1">
                <a:solidFill>
                  <a:srgbClr val="FF0000"/>
                </a:solidFill>
              </a:rPr>
              <a:t>**When using computerized systems, base validation approach on a risk assessment, maintain SOPs and ensure data integrity**</a:t>
            </a:r>
          </a:p>
        </p:txBody>
      </p:sp>
      <p:pic>
        <p:nvPicPr>
          <p:cNvPr id="39940" name="Picture 1" descr="C:\Users\mk621\Desktop\top-10-ways-to-make-clinical-trial-management-easier-and-more-efficient-2-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3175"/>
            <a:ext cx="3605212"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Site Selection and Contracting</a:t>
            </a:r>
          </a:p>
        </p:txBody>
      </p:sp>
      <p:sp>
        <p:nvSpPr>
          <p:cNvPr id="3" name="Content Placeholder 2"/>
          <p:cNvSpPr>
            <a:spLocks noGrp="1"/>
          </p:cNvSpPr>
          <p:nvPr>
            <p:ph idx="1"/>
          </p:nvPr>
        </p:nvSpPr>
        <p:spPr>
          <a:xfrm>
            <a:off x="290513" y="1482725"/>
            <a:ext cx="8396287" cy="4724400"/>
          </a:xfrm>
        </p:spPr>
        <p:txBody>
          <a:bodyPr/>
          <a:lstStyle/>
          <a:p>
            <a:pPr>
              <a:lnSpc>
                <a:spcPct val="90000"/>
              </a:lnSpc>
              <a:defRPr/>
            </a:pPr>
            <a:r>
              <a:rPr lang="en-US" b="1" dirty="0"/>
              <a:t>Investigator Selection</a:t>
            </a:r>
          </a:p>
          <a:p>
            <a:pPr lvl="1">
              <a:lnSpc>
                <a:spcPct val="90000"/>
              </a:lnSpc>
              <a:defRPr/>
            </a:pPr>
            <a:r>
              <a:rPr lang="en-US" dirty="0"/>
              <a:t>Select </a:t>
            </a:r>
            <a:r>
              <a:rPr lang="en-US" u="sng" dirty="0"/>
              <a:t>trained</a:t>
            </a:r>
            <a:r>
              <a:rPr lang="en-US" dirty="0"/>
              <a:t> and </a:t>
            </a:r>
            <a:r>
              <a:rPr lang="en-US" u="sng" dirty="0"/>
              <a:t>qualified</a:t>
            </a:r>
            <a:r>
              <a:rPr lang="en-US" dirty="0"/>
              <a:t> </a:t>
            </a:r>
          </a:p>
          <a:p>
            <a:pPr marL="457200" lvl="1" indent="0">
              <a:lnSpc>
                <a:spcPct val="90000"/>
              </a:lnSpc>
              <a:buFont typeface="Wingdings" panose="05000000000000000000" pitchFamily="2" charset="2"/>
              <a:buNone/>
              <a:defRPr/>
            </a:pPr>
            <a:r>
              <a:rPr lang="en-US" dirty="0"/>
              <a:t>     investigators/ institutions</a:t>
            </a:r>
          </a:p>
          <a:p>
            <a:pPr>
              <a:lnSpc>
                <a:spcPct val="90000"/>
              </a:lnSpc>
              <a:defRPr/>
            </a:pPr>
            <a:endParaRPr lang="en-US" b="1" dirty="0"/>
          </a:p>
          <a:p>
            <a:pPr>
              <a:lnSpc>
                <a:spcPct val="90000"/>
              </a:lnSpc>
              <a:defRPr/>
            </a:pPr>
            <a:r>
              <a:rPr lang="en-US" b="1" dirty="0"/>
              <a:t>Compensation of Subjects and Investigators</a:t>
            </a:r>
          </a:p>
          <a:p>
            <a:pPr lvl="1">
              <a:lnSpc>
                <a:spcPct val="90000"/>
              </a:lnSpc>
              <a:defRPr/>
            </a:pPr>
            <a:r>
              <a:rPr lang="en-US" dirty="0"/>
              <a:t>Provide insurance of indemnification to investigator /institution</a:t>
            </a:r>
          </a:p>
          <a:p>
            <a:pPr lvl="1">
              <a:lnSpc>
                <a:spcPct val="90000"/>
              </a:lnSpc>
              <a:defRPr/>
            </a:pPr>
            <a:r>
              <a:rPr lang="en-US" dirty="0"/>
              <a:t>Establish policies and procedures addressing costs of treatment of subjects in event of trial-related injury</a:t>
            </a:r>
          </a:p>
        </p:txBody>
      </p:sp>
      <p:pic>
        <p:nvPicPr>
          <p:cNvPr id="41988" name="Picture 1" descr="C:\Users\mk621\Desktop\sel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561013"/>
            <a:ext cx="35194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C:\Users\mk621\Desktop\compens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97013"/>
            <a:ext cx="21336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Regulatory Submissions</a:t>
            </a:r>
          </a:p>
        </p:txBody>
      </p:sp>
      <p:sp>
        <p:nvSpPr>
          <p:cNvPr id="44035" name="Content Placeholder 2"/>
          <p:cNvSpPr>
            <a:spLocks noGrp="1"/>
          </p:cNvSpPr>
          <p:nvPr>
            <p:ph idx="1"/>
          </p:nvPr>
        </p:nvSpPr>
        <p:spPr/>
        <p:txBody>
          <a:bodyPr/>
          <a:lstStyle/>
          <a:p>
            <a:r>
              <a:rPr lang="en-US" altLang="en-US" b="1" dirty="0"/>
              <a:t>Regulatory submissions:  	</a:t>
            </a:r>
          </a:p>
          <a:p>
            <a:pPr lvl="1"/>
            <a:r>
              <a:rPr lang="en-US" altLang="en-US" dirty="0"/>
              <a:t>Submit required applications prior to initiation of a study (FDA)</a:t>
            </a:r>
          </a:p>
          <a:p>
            <a:pPr lvl="1"/>
            <a:endParaRPr lang="en-US" altLang="en-US" dirty="0"/>
          </a:p>
          <a:p>
            <a:pPr>
              <a:lnSpc>
                <a:spcPct val="90000"/>
              </a:lnSpc>
            </a:pPr>
            <a:r>
              <a:rPr lang="en-US" altLang="en-US" b="1" dirty="0"/>
              <a:t>Confirmation of Review by IRB</a:t>
            </a:r>
          </a:p>
          <a:p>
            <a:pPr lvl="1">
              <a:lnSpc>
                <a:spcPct val="90000"/>
              </a:lnSpc>
            </a:pPr>
            <a:r>
              <a:rPr lang="en-US" altLang="en-US" dirty="0"/>
              <a:t>Obtain IRB name, address and assurance number</a:t>
            </a:r>
          </a:p>
          <a:p>
            <a:pPr lvl="1">
              <a:lnSpc>
                <a:spcPct val="90000"/>
              </a:lnSpc>
            </a:pPr>
            <a:r>
              <a:rPr lang="en-US" altLang="en-US" dirty="0"/>
              <a:t>Obtain IRB approval letters for all submissions (initial protocol, amendments, continuing review, </a:t>
            </a:r>
            <a:r>
              <a:rPr lang="en-US" altLang="en-US" dirty="0" err="1"/>
              <a:t>etc</a:t>
            </a:r>
            <a:r>
              <a:rPr lang="en-US" altLang="en-US" dirty="0"/>
              <a:t>)</a:t>
            </a:r>
          </a:p>
          <a:p>
            <a:pPr lvl="1"/>
            <a:endParaRPr lang="en-US" altLang="en-US" dirty="0"/>
          </a:p>
        </p:txBody>
      </p:sp>
      <p:pic>
        <p:nvPicPr>
          <p:cNvPr id="44036" name="Picture 1" descr="C:\Users\mk621\Desktop\submiss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272" y="2895600"/>
            <a:ext cx="135431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 descr="C:\Users\mk621\Desktop\IRB 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875" y="5099050"/>
            <a:ext cx="14319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Investigational Product (IP)</a:t>
            </a:r>
          </a:p>
        </p:txBody>
      </p:sp>
      <p:sp>
        <p:nvSpPr>
          <p:cNvPr id="46083" name="Content Placeholder 2"/>
          <p:cNvSpPr>
            <a:spLocks noGrp="1"/>
          </p:cNvSpPr>
          <p:nvPr>
            <p:ph idx="1"/>
          </p:nvPr>
        </p:nvSpPr>
        <p:spPr/>
        <p:txBody>
          <a:bodyPr/>
          <a:lstStyle/>
          <a:p>
            <a:pPr>
              <a:lnSpc>
                <a:spcPct val="80000"/>
              </a:lnSpc>
            </a:pPr>
            <a:r>
              <a:rPr lang="en-US" altLang="en-US" sz="2400" b="1"/>
              <a:t>Information on the IP</a:t>
            </a:r>
          </a:p>
          <a:p>
            <a:pPr lvl="1">
              <a:lnSpc>
                <a:spcPct val="80000"/>
              </a:lnSpc>
            </a:pPr>
            <a:r>
              <a:rPr lang="en-US" altLang="en-US"/>
              <a:t>Update Investigator’s Brochure (IB) as significant new information becomes available</a:t>
            </a:r>
          </a:p>
          <a:p>
            <a:pPr>
              <a:lnSpc>
                <a:spcPct val="90000"/>
              </a:lnSpc>
            </a:pPr>
            <a:endParaRPr lang="en-US" altLang="en-US" sz="2400" b="1"/>
          </a:p>
          <a:p>
            <a:pPr>
              <a:lnSpc>
                <a:spcPct val="90000"/>
              </a:lnSpc>
            </a:pPr>
            <a:r>
              <a:rPr lang="en-US" altLang="en-US" sz="2400" b="1"/>
              <a:t>Manufacturing, Supply and Handling IP</a:t>
            </a:r>
          </a:p>
          <a:p>
            <a:pPr lvl="1">
              <a:lnSpc>
                <a:spcPct val="90000"/>
              </a:lnSpc>
            </a:pPr>
            <a:r>
              <a:rPr lang="en-US" altLang="en-US"/>
              <a:t>Collect and maintain documentation of GMP manufacturing</a:t>
            </a:r>
          </a:p>
          <a:p>
            <a:pPr lvl="1">
              <a:lnSpc>
                <a:spcPct val="90000"/>
              </a:lnSpc>
            </a:pPr>
            <a:r>
              <a:rPr lang="en-US" altLang="en-US"/>
              <a:t>Supply to sites only after all regulatory documents collected</a:t>
            </a:r>
          </a:p>
          <a:p>
            <a:pPr lvl="1">
              <a:lnSpc>
                <a:spcPct val="90000"/>
              </a:lnSpc>
            </a:pPr>
            <a:r>
              <a:rPr lang="en-US" altLang="en-US"/>
              <a:t>If blinded study, create systems that ensure study blind</a:t>
            </a:r>
          </a:p>
          <a:p>
            <a:pPr lvl="1">
              <a:lnSpc>
                <a:spcPct val="90000"/>
              </a:lnSpc>
            </a:pPr>
            <a:r>
              <a:rPr lang="en-US" altLang="en-US"/>
              <a:t>Ensure timely delivery and re-supply</a:t>
            </a:r>
          </a:p>
          <a:p>
            <a:endParaRPr lang="en-US" altLang="en-US"/>
          </a:p>
        </p:txBody>
      </p:sp>
      <p:pic>
        <p:nvPicPr>
          <p:cNvPr id="46084" name="Picture 2" descr="C:\Users\mk621\Desktop\Drug packag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146050"/>
            <a:ext cx="18827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Good Clinical Practices</a:t>
            </a:r>
          </a:p>
        </p:txBody>
      </p:sp>
      <p:sp>
        <p:nvSpPr>
          <p:cNvPr id="13315" name="Content Placeholder 2"/>
          <p:cNvSpPr>
            <a:spLocks noGrp="1"/>
          </p:cNvSpPr>
          <p:nvPr>
            <p:ph idx="1"/>
          </p:nvPr>
        </p:nvSpPr>
        <p:spPr>
          <a:xfrm>
            <a:off x="-228600" y="1344613"/>
            <a:ext cx="9677400" cy="4625975"/>
          </a:xfrm>
        </p:spPr>
        <p:txBody>
          <a:bodyPr/>
          <a:lstStyle/>
          <a:p>
            <a:pPr marL="117475" indent="0">
              <a:buFont typeface="Wingdings 2" panose="05020102010507070707" pitchFamily="18" charset="2"/>
              <a:buNone/>
            </a:pPr>
            <a:r>
              <a:rPr lang="en-US" altLang="en-US" sz="2400"/>
              <a:t> </a:t>
            </a:r>
          </a:p>
        </p:txBody>
      </p:sp>
      <p:sp>
        <p:nvSpPr>
          <p:cNvPr id="4" name="Rounded Rectangle 3"/>
          <p:cNvSpPr/>
          <p:nvPr/>
        </p:nvSpPr>
        <p:spPr>
          <a:xfrm>
            <a:off x="104775" y="1789113"/>
            <a:ext cx="3343275" cy="3014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FDA 21 CFR</a:t>
            </a:r>
          </a:p>
          <a:p>
            <a:pPr algn="ctr">
              <a:defRPr/>
            </a:pPr>
            <a:r>
              <a:rPr lang="en-US" sz="2400" dirty="0"/>
              <a:t>Electronic docs (11)</a:t>
            </a:r>
          </a:p>
          <a:p>
            <a:pPr algn="ctr">
              <a:defRPr/>
            </a:pPr>
            <a:r>
              <a:rPr lang="en-US" sz="2400" dirty="0"/>
              <a:t>Informed Consent (50)</a:t>
            </a:r>
          </a:p>
          <a:p>
            <a:pPr algn="ctr">
              <a:defRPr/>
            </a:pPr>
            <a:r>
              <a:rPr lang="en-US" sz="2400" dirty="0"/>
              <a:t>$ disclosure (54)</a:t>
            </a:r>
          </a:p>
          <a:p>
            <a:pPr algn="ctr">
              <a:defRPr/>
            </a:pPr>
            <a:r>
              <a:rPr lang="en-US" sz="2400" dirty="0"/>
              <a:t>IRBs (56)</a:t>
            </a:r>
          </a:p>
          <a:p>
            <a:pPr algn="ctr">
              <a:defRPr/>
            </a:pPr>
            <a:r>
              <a:rPr lang="en-US" sz="2400" dirty="0"/>
              <a:t>IND </a:t>
            </a:r>
            <a:r>
              <a:rPr lang="en-US" sz="2400" dirty="0" err="1"/>
              <a:t>regs</a:t>
            </a:r>
            <a:r>
              <a:rPr lang="en-US" sz="2400" dirty="0"/>
              <a:t> (312)</a:t>
            </a:r>
          </a:p>
        </p:txBody>
      </p:sp>
      <p:sp>
        <p:nvSpPr>
          <p:cNvPr id="5" name="Rounded Rectangle 4"/>
          <p:cNvSpPr/>
          <p:nvPr/>
        </p:nvSpPr>
        <p:spPr>
          <a:xfrm>
            <a:off x="6389688" y="1646238"/>
            <a:ext cx="2654300" cy="3482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ICH E6</a:t>
            </a:r>
          </a:p>
          <a:p>
            <a:pPr algn="ctr">
              <a:defRPr/>
            </a:pPr>
            <a:r>
              <a:rPr lang="en-US" sz="2400" dirty="0"/>
              <a:t>IRBs (3)</a:t>
            </a:r>
          </a:p>
          <a:p>
            <a:pPr algn="ctr">
              <a:defRPr/>
            </a:pPr>
            <a:r>
              <a:rPr lang="en-US" sz="2400" dirty="0"/>
              <a:t>Investigator (4)</a:t>
            </a:r>
          </a:p>
          <a:p>
            <a:pPr algn="ctr">
              <a:defRPr/>
            </a:pPr>
            <a:r>
              <a:rPr lang="en-US" sz="2400" dirty="0"/>
              <a:t>Sponsor (5)</a:t>
            </a:r>
          </a:p>
          <a:p>
            <a:pPr algn="ctr">
              <a:defRPr/>
            </a:pPr>
            <a:r>
              <a:rPr lang="en-US" sz="2400" dirty="0"/>
              <a:t>Protocol (6)</a:t>
            </a:r>
          </a:p>
          <a:p>
            <a:pPr algn="ctr">
              <a:defRPr/>
            </a:pPr>
            <a:r>
              <a:rPr lang="en-US" sz="2400" dirty="0"/>
              <a:t>IB (7)</a:t>
            </a:r>
          </a:p>
          <a:p>
            <a:pPr algn="ctr">
              <a:defRPr/>
            </a:pPr>
            <a:r>
              <a:rPr lang="en-US" sz="2400" dirty="0"/>
              <a:t>Essential docs (8)</a:t>
            </a:r>
          </a:p>
          <a:p>
            <a:pPr algn="ctr">
              <a:defRPr/>
            </a:pPr>
            <a:endParaRPr lang="en-US" sz="2400" dirty="0"/>
          </a:p>
        </p:txBody>
      </p:sp>
      <p:sp>
        <p:nvSpPr>
          <p:cNvPr id="6" name="Oval 5"/>
          <p:cNvSpPr/>
          <p:nvPr/>
        </p:nvSpPr>
        <p:spPr>
          <a:xfrm>
            <a:off x="3802063" y="2303463"/>
            <a:ext cx="1882775"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GCPs</a:t>
            </a:r>
          </a:p>
        </p:txBody>
      </p:sp>
      <p:sp>
        <p:nvSpPr>
          <p:cNvPr id="7" name="Rounded Rectangle 6"/>
          <p:cNvSpPr/>
          <p:nvPr/>
        </p:nvSpPr>
        <p:spPr>
          <a:xfrm>
            <a:off x="3200400" y="4513263"/>
            <a:ext cx="3189288" cy="2268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HHS 45 CRF 46</a:t>
            </a:r>
          </a:p>
          <a:p>
            <a:pPr algn="ctr">
              <a:defRPr/>
            </a:pPr>
            <a:r>
              <a:rPr lang="en-US" sz="2400" dirty="0"/>
              <a:t>IRBs (Subpart A) </a:t>
            </a:r>
          </a:p>
          <a:p>
            <a:pPr algn="ctr">
              <a:defRPr/>
            </a:pPr>
            <a:r>
              <a:rPr lang="en-US" sz="2400" dirty="0"/>
              <a:t>Informed consent (A)</a:t>
            </a:r>
          </a:p>
          <a:p>
            <a:pPr algn="ctr">
              <a:defRPr/>
            </a:pPr>
            <a:r>
              <a:rPr lang="en-US" sz="2400" dirty="0"/>
              <a:t>Women (B)</a:t>
            </a:r>
          </a:p>
          <a:p>
            <a:pPr algn="ctr">
              <a:defRPr/>
            </a:pPr>
            <a:r>
              <a:rPr lang="en-US" sz="2400" dirty="0"/>
              <a:t>Prisoners (C)</a:t>
            </a:r>
          </a:p>
          <a:p>
            <a:pPr algn="ctr">
              <a:defRPr/>
            </a:pPr>
            <a:r>
              <a:rPr lang="en-US" sz="2400" dirty="0"/>
              <a:t>Children (D)</a:t>
            </a:r>
          </a:p>
        </p:txBody>
      </p:sp>
      <p:sp>
        <p:nvSpPr>
          <p:cNvPr id="8" name="Right Arrow 7"/>
          <p:cNvSpPr/>
          <p:nvPr/>
        </p:nvSpPr>
        <p:spPr>
          <a:xfrm>
            <a:off x="3386138" y="3046413"/>
            <a:ext cx="477837" cy="26987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Left Arrow 8"/>
          <p:cNvSpPr/>
          <p:nvPr/>
        </p:nvSpPr>
        <p:spPr>
          <a:xfrm>
            <a:off x="5754688" y="3016250"/>
            <a:ext cx="566737" cy="269875"/>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Up Arrow 9"/>
          <p:cNvSpPr/>
          <p:nvPr/>
        </p:nvSpPr>
        <p:spPr>
          <a:xfrm>
            <a:off x="4632325" y="4056063"/>
            <a:ext cx="223838" cy="381000"/>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Safety</a:t>
            </a:r>
          </a:p>
        </p:txBody>
      </p:sp>
      <p:sp>
        <p:nvSpPr>
          <p:cNvPr id="48131" name="Content Placeholder 2"/>
          <p:cNvSpPr>
            <a:spLocks noGrp="1"/>
          </p:cNvSpPr>
          <p:nvPr>
            <p:ph idx="1"/>
          </p:nvPr>
        </p:nvSpPr>
        <p:spPr/>
        <p:txBody>
          <a:bodyPr/>
          <a:lstStyle/>
          <a:p>
            <a:pPr>
              <a:lnSpc>
                <a:spcPct val="90000"/>
              </a:lnSpc>
            </a:pPr>
            <a:r>
              <a:rPr lang="en-US" altLang="en-US" b="1"/>
              <a:t>Safety Information</a:t>
            </a:r>
          </a:p>
          <a:p>
            <a:pPr lvl="1">
              <a:lnSpc>
                <a:spcPct val="90000"/>
              </a:lnSpc>
            </a:pPr>
            <a:r>
              <a:rPr lang="en-US" altLang="en-US"/>
              <a:t>Responsible for ongoing safety evaluations</a:t>
            </a:r>
          </a:p>
          <a:p>
            <a:pPr lvl="1">
              <a:lnSpc>
                <a:spcPct val="90000"/>
              </a:lnSpc>
            </a:pPr>
            <a:r>
              <a:rPr lang="en-US" altLang="en-US"/>
              <a:t>Promptly notify investigator/institution, and appropriate regulatory authorities of findings that could adversely affect subject safety</a:t>
            </a:r>
          </a:p>
          <a:p>
            <a:pPr>
              <a:lnSpc>
                <a:spcPct val="90000"/>
              </a:lnSpc>
            </a:pPr>
            <a:r>
              <a:rPr lang="en-US" altLang="en-US" b="1"/>
              <a:t>Adverse Drug Reaction Reporting </a:t>
            </a:r>
          </a:p>
          <a:p>
            <a:pPr lvl="1">
              <a:lnSpc>
                <a:spcPct val="90000"/>
              </a:lnSpc>
            </a:pPr>
            <a:r>
              <a:rPr lang="en-US" altLang="en-US"/>
              <a:t>Expedite reporting of all adverse drug reactions (ADRs) that are </a:t>
            </a:r>
            <a:r>
              <a:rPr lang="en-US" altLang="en-US" u="sng"/>
              <a:t>both</a:t>
            </a:r>
            <a:r>
              <a:rPr lang="en-US" altLang="en-US"/>
              <a:t> serious and unexpected</a:t>
            </a:r>
          </a:p>
          <a:p>
            <a:pPr lvl="1">
              <a:lnSpc>
                <a:spcPct val="90000"/>
              </a:lnSpc>
            </a:pPr>
            <a:r>
              <a:rPr lang="en-US" altLang="en-US"/>
              <a:t>Submit safety updates and periodic reports per applicable regulatory requirements</a:t>
            </a:r>
          </a:p>
        </p:txBody>
      </p:sp>
      <p:pic>
        <p:nvPicPr>
          <p:cNvPr id="48132" name="Picture 2" descr="H:\Presentations\PICS\safety 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488" y="0"/>
            <a:ext cx="19415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Monitoring</a:t>
            </a:r>
          </a:p>
        </p:txBody>
      </p:sp>
      <p:sp>
        <p:nvSpPr>
          <p:cNvPr id="50179" name="Content Placeholder 2"/>
          <p:cNvSpPr>
            <a:spLocks noGrp="1"/>
          </p:cNvSpPr>
          <p:nvPr>
            <p:ph idx="1"/>
          </p:nvPr>
        </p:nvSpPr>
        <p:spPr>
          <a:xfrm>
            <a:off x="193675" y="1412875"/>
            <a:ext cx="8229600" cy="4724400"/>
          </a:xfrm>
        </p:spPr>
        <p:txBody>
          <a:bodyPr/>
          <a:lstStyle/>
          <a:p>
            <a:pPr>
              <a:lnSpc>
                <a:spcPct val="90000"/>
              </a:lnSpc>
            </a:pPr>
            <a:r>
              <a:rPr lang="en-US" altLang="en-US" sz="2400" b="1"/>
              <a:t>Monitoring</a:t>
            </a:r>
          </a:p>
          <a:p>
            <a:pPr lvl="1">
              <a:lnSpc>
                <a:spcPct val="90000"/>
              </a:lnSpc>
            </a:pPr>
            <a:r>
              <a:rPr lang="en-US" altLang="en-US" sz="2400"/>
              <a:t>Ensure that trial data are accurate, complete and verifiable</a:t>
            </a:r>
          </a:p>
          <a:p>
            <a:pPr lvl="1">
              <a:lnSpc>
                <a:spcPct val="90000"/>
              </a:lnSpc>
            </a:pPr>
            <a:r>
              <a:rPr lang="en-US" altLang="en-US" sz="2400"/>
              <a:t>Ensure trial conducted in compliance with protocol, GCP and other applicable regulatory requirements</a:t>
            </a:r>
          </a:p>
          <a:p>
            <a:pPr lvl="1">
              <a:lnSpc>
                <a:spcPct val="90000"/>
              </a:lnSpc>
            </a:pPr>
            <a:r>
              <a:rPr lang="en-US" altLang="en-US" sz="2400" i="1">
                <a:solidFill>
                  <a:srgbClr val="FF0000"/>
                </a:solidFill>
              </a:rPr>
              <a:t>**Develop a systematic, prioritized, risk-based approach**</a:t>
            </a:r>
          </a:p>
          <a:p>
            <a:pPr lvl="1">
              <a:lnSpc>
                <a:spcPct val="90000"/>
              </a:lnSpc>
            </a:pPr>
            <a:r>
              <a:rPr lang="en-US" altLang="en-US" sz="2400" i="1">
                <a:solidFill>
                  <a:srgbClr val="FF0000"/>
                </a:solidFill>
              </a:rPr>
              <a:t>**Develop a monitoring plan tailored to the human subject protection and data integrity risks of the trial**</a:t>
            </a:r>
          </a:p>
          <a:p>
            <a:pPr lvl="1">
              <a:lnSpc>
                <a:spcPct val="90000"/>
              </a:lnSpc>
            </a:pPr>
            <a:r>
              <a:rPr lang="en-US" altLang="en-US" sz="2400" i="1">
                <a:solidFill>
                  <a:srgbClr val="FF0000"/>
                </a:solidFill>
              </a:rPr>
              <a:t>**May use varied approaches to monitoring (on-site, centralized) to improve effectiveness and efficiency**</a:t>
            </a:r>
          </a:p>
          <a:p>
            <a:pPr lvl="1">
              <a:lnSpc>
                <a:spcPct val="90000"/>
              </a:lnSpc>
            </a:pPr>
            <a:r>
              <a:rPr lang="en-US" altLang="en-US" sz="2400" i="1">
                <a:solidFill>
                  <a:srgbClr val="FF0000"/>
                </a:solidFill>
              </a:rPr>
              <a:t>**Document the rationale for the monitoring strategy**</a:t>
            </a:r>
          </a:p>
          <a:p>
            <a:pPr lvl="1">
              <a:lnSpc>
                <a:spcPct val="90000"/>
              </a:lnSpc>
            </a:pPr>
            <a:r>
              <a:rPr lang="en-US" altLang="en-US" sz="2400" i="1">
                <a:solidFill>
                  <a:srgbClr val="FF0000"/>
                </a:solidFill>
              </a:rPr>
              <a:t>**Document results of monitoring activities**</a:t>
            </a:r>
          </a:p>
          <a:p>
            <a:endParaRPr lang="en-US" altLang="en-US" sz="2400"/>
          </a:p>
        </p:txBody>
      </p:sp>
      <p:pic>
        <p:nvPicPr>
          <p:cNvPr id="50180" name="Picture 4" descr="C:\Users\mk621\Desktop\compliance scrabble pho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22225"/>
            <a:ext cx="237013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Non-Compliance/ Audits</a:t>
            </a:r>
          </a:p>
        </p:txBody>
      </p:sp>
      <p:sp>
        <p:nvSpPr>
          <p:cNvPr id="52227" name="Content Placeholder 2"/>
          <p:cNvSpPr>
            <a:spLocks noGrp="1"/>
          </p:cNvSpPr>
          <p:nvPr>
            <p:ph idx="1"/>
          </p:nvPr>
        </p:nvSpPr>
        <p:spPr/>
        <p:txBody>
          <a:bodyPr/>
          <a:lstStyle/>
          <a:p>
            <a:pPr>
              <a:lnSpc>
                <a:spcPct val="90000"/>
              </a:lnSpc>
            </a:pPr>
            <a:r>
              <a:rPr lang="en-US" altLang="en-US" b="1"/>
              <a:t>Noncompliance</a:t>
            </a:r>
          </a:p>
          <a:p>
            <a:pPr lvl="1">
              <a:lnSpc>
                <a:spcPct val="90000"/>
              </a:lnSpc>
            </a:pPr>
            <a:r>
              <a:rPr lang="en-US" altLang="en-US"/>
              <a:t>Act quickly in situations of noncompliance</a:t>
            </a:r>
          </a:p>
          <a:p>
            <a:pPr lvl="1">
              <a:lnSpc>
                <a:spcPct val="90000"/>
              </a:lnSpc>
            </a:pPr>
            <a:r>
              <a:rPr lang="en-US" altLang="en-US"/>
              <a:t>Terminate investigator’s participation in cases of persistent noncompliance</a:t>
            </a:r>
          </a:p>
          <a:p>
            <a:pPr lvl="1">
              <a:lnSpc>
                <a:spcPct val="90000"/>
              </a:lnSpc>
            </a:pPr>
            <a:r>
              <a:rPr lang="en-US" altLang="en-US" i="1">
                <a:solidFill>
                  <a:srgbClr val="FF0000"/>
                </a:solidFill>
              </a:rPr>
              <a:t>**Follow up of non-compliance that has or may significantly affect human subject protection or reliability of trial results, by performing a root cause analysis and implementing preventative actions**</a:t>
            </a:r>
          </a:p>
          <a:p>
            <a:endParaRPr lang="en-US" altLang="en-US"/>
          </a:p>
        </p:txBody>
      </p:sp>
      <p:pic>
        <p:nvPicPr>
          <p:cNvPr id="52228" name="Picture 2" descr="Compli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42863"/>
            <a:ext cx="1909763"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Suspension / Termination and Reporting Requirements</a:t>
            </a:r>
          </a:p>
        </p:txBody>
      </p:sp>
      <p:sp>
        <p:nvSpPr>
          <p:cNvPr id="54275" name="Content Placeholder 2"/>
          <p:cNvSpPr>
            <a:spLocks noGrp="1"/>
          </p:cNvSpPr>
          <p:nvPr>
            <p:ph idx="1"/>
          </p:nvPr>
        </p:nvSpPr>
        <p:spPr/>
        <p:txBody>
          <a:bodyPr/>
          <a:lstStyle/>
          <a:p>
            <a:pPr>
              <a:lnSpc>
                <a:spcPct val="90000"/>
              </a:lnSpc>
            </a:pPr>
            <a:r>
              <a:rPr lang="en-US" altLang="en-US" b="1"/>
              <a:t>Premature Termination or Suspension of Trial</a:t>
            </a:r>
          </a:p>
          <a:p>
            <a:pPr lvl="1">
              <a:lnSpc>
                <a:spcPct val="90000"/>
              </a:lnSpc>
            </a:pPr>
            <a:r>
              <a:rPr lang="en-US" altLang="en-US"/>
              <a:t>If required, promptly inform the investigators/institutions, and regulatory authorities and describe reasons</a:t>
            </a:r>
          </a:p>
          <a:p>
            <a:pPr lvl="1">
              <a:lnSpc>
                <a:spcPct val="90000"/>
              </a:lnSpc>
            </a:pPr>
            <a:r>
              <a:rPr lang="en-US" altLang="en-US"/>
              <a:t>Provide instruction to sites to notify their local IRB of the action</a:t>
            </a:r>
          </a:p>
          <a:p>
            <a:pPr>
              <a:lnSpc>
                <a:spcPct val="90000"/>
              </a:lnSpc>
            </a:pPr>
            <a:r>
              <a:rPr lang="en-US" altLang="en-US" b="1"/>
              <a:t>Clinical Trial/Study Reports</a:t>
            </a:r>
          </a:p>
          <a:p>
            <a:pPr lvl="1">
              <a:lnSpc>
                <a:spcPct val="90000"/>
              </a:lnSpc>
            </a:pPr>
            <a:r>
              <a:rPr lang="en-US" altLang="en-US"/>
              <a:t>Prepare reports and provide to appropriate regulatory authorities</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Multicenter Trials</a:t>
            </a:r>
          </a:p>
        </p:txBody>
      </p:sp>
      <p:sp>
        <p:nvSpPr>
          <p:cNvPr id="55299" name="Content Placeholder 2"/>
          <p:cNvSpPr>
            <a:spLocks noGrp="1"/>
          </p:cNvSpPr>
          <p:nvPr>
            <p:ph idx="1"/>
          </p:nvPr>
        </p:nvSpPr>
        <p:spPr>
          <a:xfrm>
            <a:off x="457200" y="1330325"/>
            <a:ext cx="8229600" cy="4724400"/>
          </a:xfrm>
        </p:spPr>
        <p:txBody>
          <a:bodyPr/>
          <a:lstStyle/>
          <a:p>
            <a:r>
              <a:rPr lang="en-US" altLang="en-US" sz="2400" b="1"/>
              <a:t>Multicenter Trial</a:t>
            </a:r>
          </a:p>
          <a:p>
            <a:pPr lvl="1"/>
            <a:r>
              <a:rPr lang="en-US" altLang="en-US" sz="2400"/>
              <a:t>Ensure all investigators conduct trial in strict compliance with the protocol approved by Sponsor, regulatory authorities and IRB</a:t>
            </a:r>
          </a:p>
          <a:p>
            <a:pPr lvl="1"/>
            <a:r>
              <a:rPr lang="en-US" altLang="en-US" sz="2400"/>
              <a:t>CRFs are designed to capture the required data at all multicenter trial sites.  </a:t>
            </a:r>
          </a:p>
          <a:p>
            <a:pPr lvl="1"/>
            <a:r>
              <a:rPr lang="en-US" altLang="en-US" sz="2400"/>
              <a:t>The responsibilities of the coordinating investigator(s) and other participating investigators are documented prior to the start of the trial</a:t>
            </a:r>
          </a:p>
          <a:p>
            <a:pPr lvl="1"/>
            <a:r>
              <a:rPr lang="en-US" altLang="en-US" sz="2400"/>
              <a:t>All investigators are given instructions on following the protocol, complying with a uniform set of standards for assessments and completing CRFs</a:t>
            </a:r>
          </a:p>
          <a:p>
            <a:pPr lvl="1"/>
            <a:r>
              <a:rPr lang="en-US" altLang="en-US" sz="2400"/>
              <a:t>Communication between investigators is facilitated</a:t>
            </a:r>
          </a:p>
          <a:p>
            <a:endParaRPr lang="en-US" altLang="en-US" sz="2400"/>
          </a:p>
        </p:txBody>
      </p:sp>
      <p:pic>
        <p:nvPicPr>
          <p:cNvPr id="55300" name="Picture 2" descr="C:\Users\mk621\Desktop\clincal trial scrabble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050" y="55563"/>
            <a:ext cx="2493963"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Investigator Obligations</a:t>
            </a:r>
          </a:p>
        </p:txBody>
      </p:sp>
      <p:pic>
        <p:nvPicPr>
          <p:cNvPr id="56323" name="Content Placeholder 3" descr="j015633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73413" y="2743200"/>
            <a:ext cx="2298700" cy="2209800"/>
          </a:xfrm>
          <a:noFill/>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0" y="0"/>
            <a:ext cx="9144000" cy="1143000"/>
          </a:xfrm>
        </p:spPr>
        <p:txBody>
          <a:bodyPr/>
          <a:lstStyle/>
          <a:p>
            <a:pPr eaLnBrk="1" hangingPunct="1">
              <a:defRPr/>
            </a:pPr>
            <a:r>
              <a:rPr lang="en-US" sz="3600" dirty="0"/>
              <a:t>Responsibilities </a:t>
            </a:r>
          </a:p>
        </p:txBody>
      </p:sp>
      <p:sp>
        <p:nvSpPr>
          <p:cNvPr id="3" name="Content Placeholder 2"/>
          <p:cNvSpPr>
            <a:spLocks noGrp="1"/>
          </p:cNvSpPr>
          <p:nvPr>
            <p:ph idx="1"/>
          </p:nvPr>
        </p:nvSpPr>
        <p:spPr>
          <a:xfrm>
            <a:off x="0" y="1433513"/>
            <a:ext cx="9123363" cy="4724400"/>
          </a:xfrm>
        </p:spPr>
        <p:txBody>
          <a:bodyPr/>
          <a:lstStyle/>
          <a:p>
            <a:pPr eaLnBrk="1" hangingPunct="1"/>
            <a:r>
              <a:rPr lang="en-US" altLang="en-US"/>
              <a:t>Site Investigator Responsibilities </a:t>
            </a:r>
            <a:r>
              <a:rPr lang="en-US" altLang="en-US" i="1"/>
              <a:t>(21CFR 312.60)</a:t>
            </a:r>
          </a:p>
          <a:p>
            <a:pPr marL="800100" lvl="1" indent="-342900" eaLnBrk="1" hangingPunct="1">
              <a:buFontTx/>
              <a:buAutoNum type="arabicPeriod"/>
            </a:pPr>
            <a:r>
              <a:rPr lang="en-US" altLang="en-US" sz="2000"/>
              <a:t>Protect the Rights, Safety, and Welfare of study subjects </a:t>
            </a:r>
          </a:p>
          <a:p>
            <a:pPr marL="800100" lvl="1" indent="-342900" eaLnBrk="1" hangingPunct="1">
              <a:buFontTx/>
              <a:buAutoNum type="arabicPeriod"/>
            </a:pPr>
            <a:r>
              <a:rPr lang="en-US" altLang="en-US" sz="2000"/>
              <a:t>Ensure that the investigation is conducted according to the approved protocol and </a:t>
            </a:r>
            <a:r>
              <a:rPr lang="en-US" altLang="en-US" sz="2000" b="1" u="sng"/>
              <a:t>applicable regulations (Federal, State, Local)</a:t>
            </a:r>
          </a:p>
          <a:p>
            <a:pPr marL="800100" lvl="1" indent="-342900" eaLnBrk="1" hangingPunct="1">
              <a:buFontTx/>
              <a:buAutoNum type="arabicPeriod"/>
            </a:pPr>
            <a:r>
              <a:rPr lang="en-US" altLang="en-US" sz="2000"/>
              <a:t>Control drugs, biologics, and devices under investigation (312.61)</a:t>
            </a:r>
          </a:p>
          <a:p>
            <a:pPr eaLnBrk="1" hangingPunct="1">
              <a:buFont typeface="Wingdings 2" panose="05020102010507070707" pitchFamily="18" charset="2"/>
              <a:buNone/>
            </a:pPr>
            <a:endParaRPr lang="en-US" altLang="en-US" sz="2400"/>
          </a:p>
          <a:p>
            <a:pPr algn="ctr" eaLnBrk="1" hangingPunct="1">
              <a:buFont typeface="Wingdings 2" panose="05020102010507070707" pitchFamily="18" charset="2"/>
              <a:buNone/>
            </a:pPr>
            <a:endParaRPr lang="en-US" altLang="en-US" b="1"/>
          </a:p>
          <a:p>
            <a:pPr algn="ctr" eaLnBrk="1" hangingPunct="1">
              <a:buFont typeface="Wingdings 2" panose="05020102010507070707" pitchFamily="18" charset="2"/>
              <a:buNone/>
            </a:pPr>
            <a:endParaRPr lang="en-US" altLang="en-US" b="1"/>
          </a:p>
          <a:p>
            <a:pPr algn="ctr" eaLnBrk="1" hangingPunct="1">
              <a:buFont typeface="Wingdings 2" panose="05020102010507070707" pitchFamily="18" charset="2"/>
              <a:buNone/>
            </a:pPr>
            <a:endParaRPr lang="en-US" altLang="en-US" b="1"/>
          </a:p>
          <a:p>
            <a:pPr algn="ctr" eaLnBrk="1" hangingPunct="1">
              <a:buFont typeface="Wingdings 2" panose="05020102010507070707" pitchFamily="18" charset="2"/>
              <a:buNone/>
            </a:pPr>
            <a:r>
              <a:rPr lang="en-US" altLang="en-US" b="1"/>
              <a:t>Most but not all of these requirements are listed in FDA-1572 Form  </a:t>
            </a:r>
            <a:endParaRPr lang="en-US" altLang="en-US" sz="2000" b="1"/>
          </a:p>
          <a:p>
            <a:pPr marL="800100" lvl="1" indent="-342900" eaLnBrk="1" hangingPunct="1"/>
            <a:endParaRPr lang="en-US" altLang="en-US"/>
          </a:p>
          <a:p>
            <a:pPr eaLnBrk="1" hangingPunct="1"/>
            <a:endParaRPr lang="en-US" altLang="en-US"/>
          </a:p>
        </p:txBody>
      </p:sp>
      <p:pic>
        <p:nvPicPr>
          <p:cNvPr id="1026" name="Picture 2" descr="H:\Presentations\PICS\safety 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3359150"/>
            <a:ext cx="19431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H:\Presentations\PICS\regulations.jpg"/>
          <p:cNvPicPr>
            <a:picLocks noChangeAspect="1" noChangeArrowheads="1"/>
          </p:cNvPicPr>
          <p:nvPr/>
        </p:nvPicPr>
        <p:blipFill>
          <a:blip r:embed="rId4"/>
          <a:srcRect/>
          <a:stretch>
            <a:fillRect/>
          </a:stretch>
        </p:blipFill>
        <p:spPr bwMode="auto">
          <a:xfrm>
            <a:off x="3311610" y="3457039"/>
            <a:ext cx="2537255" cy="1687753"/>
          </a:xfrm>
          <a:prstGeom prst="ellipse">
            <a:avLst/>
          </a:prstGeom>
          <a:ln>
            <a:noFill/>
          </a:ln>
          <a:effectLst>
            <a:softEdge rad="112500"/>
          </a:effectLst>
        </p:spPr>
      </p:pic>
      <p:pic>
        <p:nvPicPr>
          <p:cNvPr id="1028" name="Picture 4" descr="H:\Presentations\PICS\study drug.jpg"/>
          <p:cNvPicPr>
            <a:picLocks noChangeAspect="1" noChangeArrowheads="1"/>
          </p:cNvPicPr>
          <p:nvPr/>
        </p:nvPicPr>
        <p:blipFill>
          <a:blip r:embed="rId5"/>
          <a:srcRect/>
          <a:stretch>
            <a:fillRect/>
          </a:stretch>
        </p:blipFill>
        <p:spPr bwMode="auto">
          <a:xfrm>
            <a:off x="6213462" y="3457039"/>
            <a:ext cx="2543600" cy="1687753"/>
          </a:xfrm>
          <a:prstGeom prst="ellipse">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686799" cy="1143000"/>
          </a:xfrm>
        </p:spPr>
        <p:txBody>
          <a:bodyPr/>
          <a:lstStyle/>
          <a:p>
            <a:pPr>
              <a:defRPr/>
            </a:pPr>
            <a:r>
              <a:rPr lang="en-US" sz="3600" dirty="0"/>
              <a:t>FDA 1572 Form</a:t>
            </a:r>
          </a:p>
        </p:txBody>
      </p:sp>
      <p:pic>
        <p:nvPicPr>
          <p:cNvPr id="6041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200150"/>
            <a:ext cx="4659313" cy="5668963"/>
          </a:xfrm>
        </p:spPr>
      </p:pic>
      <p:pic>
        <p:nvPicPr>
          <p:cNvPr id="6042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97413" y="1257300"/>
            <a:ext cx="4343400" cy="5543550"/>
          </a:xfrm>
        </p:spPr>
      </p:pic>
      <p:sp>
        <p:nvSpPr>
          <p:cNvPr id="7" name="Oval 6"/>
          <p:cNvSpPr/>
          <p:nvPr/>
        </p:nvSpPr>
        <p:spPr>
          <a:xfrm>
            <a:off x="4862513" y="2400300"/>
            <a:ext cx="779462" cy="239713"/>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41288" y="5673725"/>
            <a:ext cx="1531937" cy="238125"/>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5135563" y="3216275"/>
            <a:ext cx="44608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407400" y="3357563"/>
            <a:ext cx="444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064375" y="3921125"/>
            <a:ext cx="444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897563" y="3995738"/>
            <a:ext cx="44608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842125" y="4127500"/>
            <a:ext cx="444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905375" y="4703763"/>
            <a:ext cx="444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489450" y="6021388"/>
            <a:ext cx="365125" cy="0"/>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842125" y="3167063"/>
            <a:ext cx="444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H:\Presentations\PICS\keep-calm-and-take-the-responsib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588"/>
            <a:ext cx="61722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0" y="0"/>
            <a:ext cx="9143999" cy="1143000"/>
          </a:xfrm>
        </p:spPr>
        <p:txBody>
          <a:bodyPr/>
          <a:lstStyle/>
          <a:p>
            <a:pPr eaLnBrk="1" hangingPunct="1">
              <a:defRPr/>
            </a:pPr>
            <a:r>
              <a:rPr lang="en-US" sz="3600" dirty="0"/>
              <a:t>FDA Guidance</a:t>
            </a:r>
            <a:r>
              <a:rPr lang="en-US" sz="2400" dirty="0"/>
              <a:t/>
            </a:r>
            <a:br>
              <a:rPr lang="en-US" sz="2400" dirty="0"/>
            </a:br>
            <a:r>
              <a:rPr lang="en-US" sz="2000" dirty="0"/>
              <a:t>Protecting the Rights, Safety, and Welfare of Study Subjects </a:t>
            </a:r>
          </a:p>
        </p:txBody>
      </p:sp>
      <p:sp>
        <p:nvSpPr>
          <p:cNvPr id="3" name="Content Placeholder 2"/>
          <p:cNvSpPr>
            <a:spLocks noGrp="1"/>
          </p:cNvSpPr>
          <p:nvPr>
            <p:ph idx="1"/>
          </p:nvPr>
        </p:nvSpPr>
        <p:spPr>
          <a:xfrm>
            <a:off x="0" y="1385888"/>
            <a:ext cx="9144000" cy="5548312"/>
          </a:xfrm>
        </p:spPr>
        <p:txBody>
          <a:bodyPr/>
          <a:lstStyle/>
          <a:p>
            <a:pPr marL="457200" indent="-457200" eaLnBrk="1" hangingPunct="1">
              <a:buFontTx/>
              <a:buAutoNum type="arabicPeriod"/>
            </a:pPr>
            <a:r>
              <a:rPr lang="en-US" altLang="en-US" sz="2400"/>
              <a:t>Provide </a:t>
            </a:r>
            <a:r>
              <a:rPr lang="en-US" altLang="en-US" sz="2400" b="1"/>
              <a:t>reasonable medical care </a:t>
            </a:r>
            <a:r>
              <a:rPr lang="en-US" altLang="en-US" sz="2400"/>
              <a:t>for study subjects for medical problems that are, or could be, related to study intervention</a:t>
            </a:r>
          </a:p>
          <a:p>
            <a:pPr marL="457200" indent="-457200" eaLnBrk="1" hangingPunct="1">
              <a:buFontTx/>
              <a:buAutoNum type="arabicPeriod"/>
            </a:pPr>
            <a:r>
              <a:rPr lang="en-US" altLang="en-US" sz="2400"/>
              <a:t>Provide </a:t>
            </a:r>
            <a:r>
              <a:rPr lang="en-US" altLang="en-US" sz="2400" b="1"/>
              <a:t>reasonable access </a:t>
            </a:r>
            <a:r>
              <a:rPr lang="en-US" altLang="en-US" sz="2400"/>
              <a:t>to medical care</a:t>
            </a:r>
          </a:p>
          <a:p>
            <a:pPr marL="857250" lvl="1" indent="-457200" eaLnBrk="1" hangingPunct="1"/>
            <a:r>
              <a:rPr lang="en-US" altLang="en-US" sz="2400"/>
              <a:t>The investigator should be available 24/7 to subjects during the conduct of the trial</a:t>
            </a:r>
          </a:p>
          <a:p>
            <a:pPr marL="457200" indent="-457200" eaLnBrk="1" hangingPunct="1">
              <a:buFontTx/>
              <a:buAutoNum type="arabicPeriod"/>
            </a:pPr>
            <a:r>
              <a:rPr lang="en-US" altLang="en-US" sz="2400" b="1"/>
              <a:t>Adhere to the protocol </a:t>
            </a:r>
            <a:r>
              <a:rPr lang="en-US" altLang="en-US" sz="2400"/>
              <a:t>so that subjects are not exposed to unreasonable risks, examples: </a:t>
            </a:r>
          </a:p>
          <a:p>
            <a:pPr marL="857250" lvl="1" indent="-457200" eaLnBrk="1" hangingPunct="1"/>
            <a:r>
              <a:rPr lang="en-US" altLang="en-US" sz="2400"/>
              <a:t>Failure to adhere to I/E Criteria: enrolling subject with renal failure in trial excluding people with renal failure because the investigational drug may be nephrotoxic</a:t>
            </a:r>
          </a:p>
          <a:p>
            <a:pPr marL="857250" lvl="1" indent="-457200" eaLnBrk="1" hangingPunct="1"/>
            <a:r>
              <a:rPr lang="en-US" altLang="en-US" sz="2400"/>
              <a:t>Omitting a safety measure: CBC for a therapy that causes neutropenia</a:t>
            </a:r>
          </a:p>
          <a:p>
            <a:pPr marL="457200" indent="-457200" eaLnBrk="1" hangingPunct="1"/>
            <a:r>
              <a:rPr lang="en-US" altLang="en-US" sz="2400"/>
              <a:t>Site investigator should inform the subject’s primary physician about the subject’s participation in the trial, if the subject agrees </a:t>
            </a:r>
          </a:p>
        </p:txBody>
      </p:sp>
      <p:pic>
        <p:nvPicPr>
          <p:cNvPr id="62468" name="Picture 2" descr="H:\Presentations\PICS\safety 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425" y="-6350"/>
            <a:ext cx="115093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Why regulate clinical trials?</a:t>
            </a:r>
          </a:p>
        </p:txBody>
      </p:sp>
      <p:sp>
        <p:nvSpPr>
          <p:cNvPr id="3" name="Content Placeholder 2"/>
          <p:cNvSpPr>
            <a:spLocks noGrp="1"/>
          </p:cNvSpPr>
          <p:nvPr>
            <p:ph idx="1"/>
          </p:nvPr>
        </p:nvSpPr>
        <p:spPr/>
        <p:txBody>
          <a:bodyPr/>
          <a:lstStyle/>
          <a:p>
            <a:pPr>
              <a:defRPr/>
            </a:pPr>
            <a:r>
              <a:rPr lang="en-US" dirty="0"/>
              <a:t>To ensure the rights, safety, and well-being of human subjects participating in research</a:t>
            </a:r>
          </a:p>
          <a:p>
            <a:pPr marL="119062" indent="0">
              <a:buFont typeface="Wingdings 2" panose="05020102010507070707" pitchFamily="18" charset="2"/>
              <a:buNone/>
              <a:defRPr/>
            </a:pPr>
            <a:endParaRPr lang="en-US" dirty="0"/>
          </a:p>
          <a:p>
            <a:pPr>
              <a:defRPr/>
            </a:pPr>
            <a:r>
              <a:rPr lang="en-US" dirty="0"/>
              <a:t>To provide useful scientific data to improve or change the standard of care</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eaLnBrk="1" hangingPunct="1">
              <a:defRPr/>
            </a:pPr>
            <a:r>
              <a:rPr lang="en-US" sz="3600" dirty="0"/>
              <a:t>Delegation – FDA Guidance  </a:t>
            </a:r>
            <a:br>
              <a:rPr lang="en-US" sz="3600" dirty="0"/>
            </a:br>
            <a:r>
              <a:rPr lang="en-US" sz="2400" dirty="0">
                <a:solidFill>
                  <a:srgbClr val="C00000"/>
                </a:solidFill>
              </a:rPr>
              <a:t>Tasks can be delegated but not responsibility!</a:t>
            </a:r>
            <a:endParaRPr lang="en-US" sz="2000" dirty="0">
              <a:solidFill>
                <a:srgbClr val="C00000"/>
              </a:solidFill>
            </a:endParaRPr>
          </a:p>
        </p:txBody>
      </p:sp>
      <p:sp>
        <p:nvSpPr>
          <p:cNvPr id="3" name="Content Placeholder 2"/>
          <p:cNvSpPr>
            <a:spLocks noGrp="1"/>
          </p:cNvSpPr>
          <p:nvPr>
            <p:ph idx="1"/>
          </p:nvPr>
        </p:nvSpPr>
        <p:spPr>
          <a:xfrm>
            <a:off x="0" y="1524000"/>
            <a:ext cx="9144000" cy="5619750"/>
          </a:xfrm>
        </p:spPr>
        <p:txBody>
          <a:bodyPr/>
          <a:lstStyle/>
          <a:p>
            <a:pPr eaLnBrk="1" hangingPunct="1">
              <a:defRPr/>
            </a:pPr>
            <a:r>
              <a:rPr lang="en-US" sz="2000" dirty="0"/>
              <a:t>When tasked are delegated, </a:t>
            </a:r>
            <a:r>
              <a:rPr lang="en-US" sz="2000" u="sng" dirty="0"/>
              <a:t>the investigator is responsible </a:t>
            </a:r>
            <a:r>
              <a:rPr lang="en-US" sz="2000" dirty="0"/>
              <a:t>for </a:t>
            </a:r>
          </a:p>
          <a:p>
            <a:pPr marL="857250" lvl="1" indent="-342900" eaLnBrk="1" hangingPunct="1">
              <a:buFontTx/>
              <a:buAutoNum type="arabicPeriod"/>
              <a:defRPr/>
            </a:pPr>
            <a:r>
              <a:rPr lang="en-US" sz="1800" dirty="0"/>
              <a:t>Choosing </a:t>
            </a:r>
            <a:r>
              <a:rPr lang="en-US" sz="1800" b="1" dirty="0"/>
              <a:t>qualified</a:t>
            </a:r>
            <a:r>
              <a:rPr lang="en-US" sz="1800" dirty="0"/>
              <a:t> individuals to perform delegated tasks </a:t>
            </a:r>
          </a:p>
          <a:p>
            <a:pPr marL="857250" lvl="1" indent="-342900" eaLnBrk="1" hangingPunct="1">
              <a:buFontTx/>
              <a:buAutoNum type="arabicPeriod"/>
              <a:defRPr/>
            </a:pPr>
            <a:r>
              <a:rPr lang="en-US" sz="1800" dirty="0"/>
              <a:t>Providing </a:t>
            </a:r>
            <a:r>
              <a:rPr lang="en-US" sz="1800" b="1" dirty="0"/>
              <a:t>adequate training </a:t>
            </a:r>
            <a:r>
              <a:rPr lang="en-US" sz="1800" dirty="0"/>
              <a:t>for the delegated tasks and for study protocol</a:t>
            </a:r>
          </a:p>
          <a:p>
            <a:pPr marL="857250" lvl="1" indent="-342900" eaLnBrk="1" hangingPunct="1">
              <a:buFontTx/>
              <a:buAutoNum type="arabicPeriod"/>
              <a:defRPr/>
            </a:pPr>
            <a:r>
              <a:rPr lang="en-US" sz="1800" dirty="0"/>
              <a:t>Providing </a:t>
            </a:r>
            <a:r>
              <a:rPr lang="en-US" sz="1800" b="1" dirty="0"/>
              <a:t>adequate supervision </a:t>
            </a:r>
            <a:r>
              <a:rPr lang="en-US" sz="1800" dirty="0"/>
              <a:t>and oversight  </a:t>
            </a:r>
            <a:endParaRPr lang="en-US" sz="2000" dirty="0"/>
          </a:p>
          <a:p>
            <a:pPr eaLnBrk="1" hangingPunct="1">
              <a:defRPr/>
            </a:pPr>
            <a:r>
              <a:rPr lang="en-US" sz="2000" dirty="0"/>
              <a:t>All should be clearly outlined in the delegation log </a:t>
            </a:r>
            <a:endParaRPr lang="en-US" sz="1800" dirty="0"/>
          </a:p>
          <a:p>
            <a:pPr eaLnBrk="1" hangingPunct="1">
              <a:defRPr/>
            </a:pPr>
            <a:endParaRPr lang="en-US" sz="2000" dirty="0"/>
          </a:p>
          <a:p>
            <a:pPr eaLnBrk="1" hangingPunct="1">
              <a:buFont typeface="Wingdings 2" panose="05020102010507070707" pitchFamily="18" charset="2"/>
              <a:buNone/>
              <a:defRPr/>
            </a:pPr>
            <a:r>
              <a:rPr lang="en-US" sz="2000" b="1" dirty="0"/>
              <a:t>Commonly inappropriately delegated tasks identified by </a:t>
            </a:r>
            <a:r>
              <a:rPr lang="en-US" sz="2000" b="1" dirty="0">
                <a:solidFill>
                  <a:srgbClr val="C00000"/>
                </a:solidFill>
              </a:rPr>
              <a:t>FDA inspections</a:t>
            </a:r>
          </a:p>
          <a:p>
            <a:pPr marL="857250" lvl="1" indent="-342900" eaLnBrk="1" hangingPunct="1">
              <a:defRPr/>
            </a:pPr>
            <a:r>
              <a:rPr lang="en-US" sz="1800" dirty="0"/>
              <a:t>Screening evaluations (medical history, assessment of I/E criteria) </a:t>
            </a:r>
          </a:p>
          <a:p>
            <a:pPr marL="857250" lvl="1" indent="-342900" eaLnBrk="1" hangingPunct="1">
              <a:defRPr/>
            </a:pPr>
            <a:r>
              <a:rPr lang="en-US" sz="1800" dirty="0"/>
              <a:t>Physical exams</a:t>
            </a:r>
          </a:p>
          <a:p>
            <a:pPr marL="857250" lvl="1" indent="-342900" eaLnBrk="1" hangingPunct="1">
              <a:defRPr/>
            </a:pPr>
            <a:r>
              <a:rPr lang="en-US" sz="1800" dirty="0"/>
              <a:t>Evaluation of AE’s</a:t>
            </a:r>
          </a:p>
          <a:p>
            <a:pPr marL="857250" lvl="1" indent="-342900" eaLnBrk="1" hangingPunct="1">
              <a:defRPr/>
            </a:pPr>
            <a:r>
              <a:rPr lang="en-US" sz="1800" dirty="0"/>
              <a:t>Assessments of primary study endpoints</a:t>
            </a:r>
          </a:p>
          <a:p>
            <a:pPr marL="857250" lvl="1" indent="-342900" eaLnBrk="1" hangingPunct="1">
              <a:defRPr/>
            </a:pPr>
            <a:r>
              <a:rPr lang="en-US" sz="1800" dirty="0"/>
              <a:t>Obtaining informed consent </a:t>
            </a:r>
          </a:p>
          <a:p>
            <a:pPr marL="857250" lvl="1" indent="-342900" eaLnBrk="1" hangingPunct="1">
              <a:buFont typeface="Wingdings" panose="05000000000000000000" pitchFamily="2" charset="2"/>
              <a:buNone/>
              <a:defRPr/>
            </a:pPr>
            <a:endParaRPr lang="en-US" sz="1800" dirty="0"/>
          </a:p>
          <a:p>
            <a:pPr marL="0" lvl="1" indent="0" algn="ctr" eaLnBrk="1" hangingPunct="1">
              <a:buFont typeface="Wingdings" panose="05000000000000000000" pitchFamily="2" charset="2"/>
              <a:buNone/>
              <a:defRPr/>
            </a:pPr>
            <a:r>
              <a:rPr lang="en-US" sz="1800" b="1" dirty="0">
                <a:solidFill>
                  <a:srgbClr val="C00000"/>
                </a:solidFill>
              </a:rPr>
              <a:t>‘The investigator is accountable for regulatory violations resulting from failure to adequately supervise the conduct of the clinical study’</a:t>
            </a:r>
            <a:endParaRPr lang="en-US" sz="1800" i="1" dirty="0">
              <a:solidFill>
                <a:srgbClr val="C00000"/>
              </a:solidFill>
            </a:endParaRPr>
          </a:p>
        </p:txBody>
      </p:sp>
      <p:pic>
        <p:nvPicPr>
          <p:cNvPr id="63492" name="Picture 2" descr="H:\Presentations\PICS\Deleg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0" y="-7938"/>
            <a:ext cx="1674813"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H:\Presentations\PIC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2597150"/>
            <a:ext cx="474821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Presentations\PICS\supervi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075" y="2587625"/>
            <a:ext cx="43275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828800" y="2286000"/>
            <a:ext cx="868363"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79625" y="2597150"/>
            <a:ext cx="1236663"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1"/>
                                        </p:tgtEl>
                                        <p:attrNameLst>
                                          <p:attrName>style.visibility</p:attrName>
                                        </p:attrNameLst>
                                      </p:cBhvr>
                                      <p:to>
                                        <p:strVal val="visible"/>
                                      </p:to>
                                    </p:set>
                                    <p:anim calcmode="lin" valueType="num">
                                      <p:cBhvr additive="base">
                                        <p:cTn id="41" dur="500" fill="hold"/>
                                        <p:tgtEl>
                                          <p:spTgt spid="2051"/>
                                        </p:tgtEl>
                                        <p:attrNameLst>
                                          <p:attrName>ppt_x</p:attrName>
                                        </p:attrNameLst>
                                      </p:cBhvr>
                                      <p:tavLst>
                                        <p:tav tm="0">
                                          <p:val>
                                            <p:strVal val="#ppt_x"/>
                                          </p:val>
                                        </p:tav>
                                        <p:tav tm="100000">
                                          <p:val>
                                            <p:strVal val="#ppt_x"/>
                                          </p:val>
                                        </p:tav>
                                      </p:tavLst>
                                    </p:anim>
                                    <p:anim calcmode="lin" valueType="num">
                                      <p:cBhvr additive="base">
                                        <p:cTn id="4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 calcmode="lin" valueType="num">
                                      <p:cBhvr additive="base">
                                        <p:cTn id="47" dur="500" fill="hold"/>
                                        <p:tgtEl>
                                          <p:spTgt spid="2052"/>
                                        </p:tgtEl>
                                        <p:attrNameLst>
                                          <p:attrName>ppt_x</p:attrName>
                                        </p:attrNameLst>
                                      </p:cBhvr>
                                      <p:tavLst>
                                        <p:tav tm="0">
                                          <p:val>
                                            <p:strVal val="#ppt_x"/>
                                          </p:val>
                                        </p:tav>
                                        <p:tav tm="100000">
                                          <p:val>
                                            <p:strVal val="#ppt_x"/>
                                          </p:val>
                                        </p:tav>
                                      </p:tavLst>
                                    </p:anim>
                                    <p:anim calcmode="lin" valueType="num">
                                      <p:cBhvr additive="base">
                                        <p:cTn id="48" dur="500" fill="hold"/>
                                        <p:tgtEl>
                                          <p:spTgt spid="205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Title 1"/>
          <p:cNvSpPr>
            <a:spLocks noGrp="1"/>
          </p:cNvSpPr>
          <p:nvPr>
            <p:ph type="title"/>
          </p:nvPr>
        </p:nvSpPr>
        <p:spPr>
          <a:xfrm>
            <a:off x="0" y="0"/>
            <a:ext cx="8686800" cy="1143000"/>
          </a:xfrm>
        </p:spPr>
        <p:txBody>
          <a:bodyPr>
            <a:normAutofit fontScale="90000"/>
          </a:bodyPr>
          <a:lstStyle/>
          <a:p>
            <a:pPr eaLnBrk="1" hangingPunct="1">
              <a:defRPr/>
            </a:pPr>
            <a:r>
              <a:rPr lang="en-US" sz="3600" dirty="0"/>
              <a:t>Delegation – FDA Guidance</a:t>
            </a:r>
            <a:br>
              <a:rPr lang="en-US" sz="3600" dirty="0"/>
            </a:br>
            <a:r>
              <a:rPr lang="en-US" dirty="0"/>
              <a:t>Adequate Training </a:t>
            </a:r>
            <a:endParaRPr lang="en-US" sz="3600" dirty="0"/>
          </a:p>
        </p:txBody>
      </p:sp>
      <p:sp>
        <p:nvSpPr>
          <p:cNvPr id="3" name="Content Placeholder 2"/>
          <p:cNvSpPr>
            <a:spLocks noGrp="1"/>
          </p:cNvSpPr>
          <p:nvPr>
            <p:ph idx="1"/>
          </p:nvPr>
        </p:nvSpPr>
        <p:spPr>
          <a:xfrm>
            <a:off x="28575" y="1295400"/>
            <a:ext cx="9115425" cy="5092700"/>
          </a:xfrm>
        </p:spPr>
        <p:txBody>
          <a:bodyPr/>
          <a:lstStyle/>
          <a:p>
            <a:pPr eaLnBrk="1" hangingPunct="1">
              <a:buFont typeface="Wingdings 2" panose="05020102010507070707" pitchFamily="18" charset="2"/>
              <a:buNone/>
              <a:defRPr/>
            </a:pPr>
            <a:r>
              <a:rPr lang="en-US" sz="2400" b="1" dirty="0"/>
              <a:t>Investigator should ensure that site staff:</a:t>
            </a:r>
          </a:p>
          <a:p>
            <a:pPr eaLnBrk="1" hangingPunct="1">
              <a:buFont typeface="Wingdings 2" panose="05020102010507070707" pitchFamily="18" charset="2"/>
              <a:buNone/>
              <a:defRPr/>
            </a:pPr>
            <a:endParaRPr lang="en-US" sz="2400" dirty="0"/>
          </a:p>
          <a:p>
            <a:pPr marL="457200" indent="-457200" eaLnBrk="1" hangingPunct="1">
              <a:defRPr/>
            </a:pPr>
            <a:r>
              <a:rPr lang="en-US" sz="2400" dirty="0"/>
              <a:t>Are familiar with the </a:t>
            </a:r>
            <a:r>
              <a:rPr lang="en-US" sz="2400" u="sng" dirty="0"/>
              <a:t>purpose </a:t>
            </a:r>
            <a:r>
              <a:rPr lang="en-US" sz="2400" dirty="0"/>
              <a:t>of the study and the protocol</a:t>
            </a:r>
          </a:p>
          <a:p>
            <a:pPr marL="457200" indent="-457200" eaLnBrk="1" hangingPunct="1">
              <a:defRPr/>
            </a:pPr>
            <a:endParaRPr lang="en-US" sz="2400" dirty="0"/>
          </a:p>
          <a:p>
            <a:pPr marL="457200" indent="-457200" eaLnBrk="1" hangingPunct="1">
              <a:defRPr/>
            </a:pPr>
            <a:r>
              <a:rPr lang="en-US" sz="2400" dirty="0"/>
              <a:t>Have an adequate understanding of the specific details of the </a:t>
            </a:r>
            <a:r>
              <a:rPr lang="en-US" sz="2400" u="sng" dirty="0"/>
              <a:t>protocol </a:t>
            </a:r>
            <a:r>
              <a:rPr lang="en-US" sz="2400" dirty="0"/>
              <a:t>needed to perform their assign tasks (FVC)</a:t>
            </a:r>
          </a:p>
          <a:p>
            <a:pPr marL="457200" indent="-457200" eaLnBrk="1" hangingPunct="1">
              <a:defRPr/>
            </a:pPr>
            <a:endParaRPr lang="en-US" sz="2400" dirty="0"/>
          </a:p>
          <a:p>
            <a:pPr marL="457200" indent="-457200" eaLnBrk="1" hangingPunct="1">
              <a:defRPr/>
            </a:pPr>
            <a:r>
              <a:rPr lang="en-US" sz="2400" dirty="0"/>
              <a:t>Are aware of the </a:t>
            </a:r>
            <a:r>
              <a:rPr lang="en-US" sz="2400" u="sng" dirty="0"/>
              <a:t>regulatory requirements </a:t>
            </a:r>
            <a:r>
              <a:rPr lang="en-US" sz="2400" dirty="0"/>
              <a:t>and acceptable standards for conduct of clinical trials and protection of human subjects (GCP)</a:t>
            </a:r>
          </a:p>
          <a:p>
            <a:pPr marL="457200" indent="-457200" eaLnBrk="1" hangingPunct="1">
              <a:defRPr/>
            </a:pPr>
            <a:endParaRPr lang="en-US" sz="2400" dirty="0"/>
          </a:p>
          <a:p>
            <a:pPr marL="457200" indent="-457200" eaLnBrk="1" hangingPunct="1">
              <a:defRPr/>
            </a:pPr>
            <a:r>
              <a:rPr lang="en-US" sz="2400" dirty="0"/>
              <a:t>Are </a:t>
            </a:r>
            <a:r>
              <a:rPr lang="en-US" sz="2400" u="sng" dirty="0"/>
              <a:t>competent</a:t>
            </a:r>
            <a:r>
              <a:rPr lang="en-US" sz="2400" dirty="0"/>
              <a:t> to perform the tasks (ECG, VS, FVC)</a:t>
            </a:r>
          </a:p>
          <a:p>
            <a:pPr marL="457200" indent="-457200" eaLnBrk="1" hangingPunct="1">
              <a:defRPr/>
            </a:pPr>
            <a:endParaRPr lang="en-US" sz="2400" dirty="0"/>
          </a:p>
          <a:p>
            <a:pPr marL="457200" indent="-457200" eaLnBrk="1" hangingPunct="1">
              <a:defRPr/>
            </a:pPr>
            <a:r>
              <a:rPr lang="en-US" sz="2400" dirty="0"/>
              <a:t>Are </a:t>
            </a:r>
            <a:r>
              <a:rPr lang="en-US" sz="2400" u="sng" dirty="0"/>
              <a:t>informed</a:t>
            </a:r>
            <a:r>
              <a:rPr lang="en-US" sz="2400" dirty="0"/>
              <a:t> of any pertinent protocol changes </a:t>
            </a:r>
          </a:p>
          <a:p>
            <a:pPr eaLnBrk="1" hangingPunct="1">
              <a:defRPr/>
            </a:pPr>
            <a:endParaRPr lang="en-US" sz="2400" dirty="0"/>
          </a:p>
        </p:txBody>
      </p:sp>
      <p:pic>
        <p:nvPicPr>
          <p:cNvPr id="64516" name="Picture 2" descr="H:\Presentations\PICS\trai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363" y="0"/>
            <a:ext cx="1504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0638" y="1235075"/>
            <a:ext cx="1955800" cy="577850"/>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0" y="0"/>
            <a:ext cx="9144000" cy="1143000"/>
          </a:xfrm>
        </p:spPr>
        <p:txBody>
          <a:bodyPr>
            <a:normAutofit fontScale="90000"/>
          </a:bodyPr>
          <a:lstStyle/>
          <a:p>
            <a:pPr eaLnBrk="1" hangingPunct="1">
              <a:defRPr/>
            </a:pPr>
            <a:r>
              <a:rPr lang="en-US" sz="3600" dirty="0"/>
              <a:t>Delegation – FDA Guidance</a:t>
            </a:r>
            <a:br>
              <a:rPr lang="en-US" sz="3600" dirty="0"/>
            </a:br>
            <a:r>
              <a:rPr lang="en-US" dirty="0"/>
              <a:t>Adequate Supervision (1)</a:t>
            </a:r>
            <a:endParaRPr lang="en-US" sz="3600" dirty="0"/>
          </a:p>
        </p:txBody>
      </p:sp>
      <p:sp>
        <p:nvSpPr>
          <p:cNvPr id="3" name="Content Placeholder 2"/>
          <p:cNvSpPr>
            <a:spLocks noGrp="1"/>
          </p:cNvSpPr>
          <p:nvPr>
            <p:ph idx="1"/>
          </p:nvPr>
        </p:nvSpPr>
        <p:spPr>
          <a:xfrm>
            <a:off x="0" y="1524000"/>
            <a:ext cx="9144000" cy="4724400"/>
          </a:xfrm>
        </p:spPr>
        <p:txBody>
          <a:bodyPr/>
          <a:lstStyle/>
          <a:p>
            <a:pPr eaLnBrk="1" hangingPunct="1">
              <a:buFont typeface="Wingdings 2" panose="05020102010507070707" pitchFamily="18" charset="2"/>
              <a:buNone/>
            </a:pPr>
            <a:r>
              <a:rPr lang="en-US" altLang="en-US" sz="2400" b="1"/>
              <a:t>Site Investigator should have sufficient time to properly conduct and supervise the clinical trial</a:t>
            </a:r>
          </a:p>
          <a:p>
            <a:pPr eaLnBrk="1" hangingPunct="1"/>
            <a:endParaRPr lang="en-US" altLang="en-US" sz="2400"/>
          </a:p>
          <a:p>
            <a:pPr eaLnBrk="1" hangingPunct="1">
              <a:buFont typeface="Wingdings 2" panose="05020102010507070707" pitchFamily="18" charset="2"/>
              <a:buNone/>
            </a:pPr>
            <a:r>
              <a:rPr lang="en-US" altLang="en-US" sz="2400" b="1">
                <a:solidFill>
                  <a:srgbClr val="C00000"/>
                </a:solidFill>
              </a:rPr>
              <a:t>FDA </a:t>
            </a:r>
            <a:r>
              <a:rPr lang="en-US" altLang="en-US" sz="2400" b="1"/>
              <a:t>identified factors that may affect the ability </a:t>
            </a:r>
          </a:p>
          <a:p>
            <a:pPr eaLnBrk="1" hangingPunct="1">
              <a:buFont typeface="Wingdings 2" panose="05020102010507070707" pitchFamily="18" charset="2"/>
              <a:buNone/>
            </a:pPr>
            <a:r>
              <a:rPr lang="en-US" altLang="en-US" sz="2400" b="1"/>
              <a:t>of an investigator to provide adequate supervision</a:t>
            </a:r>
          </a:p>
          <a:p>
            <a:pPr marL="914400" lvl="1" indent="-457200" eaLnBrk="1" hangingPunct="1">
              <a:buFont typeface="Corbel" panose="020B0503020204020204" pitchFamily="34" charset="0"/>
              <a:buAutoNum type="arabicPeriod"/>
            </a:pPr>
            <a:r>
              <a:rPr lang="en-US" altLang="en-US" sz="2400"/>
              <a:t>Inexperience study staff</a:t>
            </a:r>
          </a:p>
          <a:p>
            <a:pPr marL="914400" lvl="1" indent="-457200" eaLnBrk="1" hangingPunct="1">
              <a:buFont typeface="Corbel" panose="020B0503020204020204" pitchFamily="34" charset="0"/>
              <a:buAutoNum type="arabicPeriod"/>
            </a:pPr>
            <a:r>
              <a:rPr lang="en-US" altLang="en-US" sz="2400"/>
              <a:t>Demanding workload for study staff </a:t>
            </a:r>
          </a:p>
          <a:p>
            <a:pPr marL="914400" lvl="1" indent="-457200" eaLnBrk="1" hangingPunct="1">
              <a:buFont typeface="Corbel" panose="020B0503020204020204" pitchFamily="34" charset="0"/>
              <a:buAutoNum type="arabicPeriod"/>
            </a:pPr>
            <a:r>
              <a:rPr lang="en-US" altLang="en-US" sz="2400"/>
              <a:t>Complex clinical trials</a:t>
            </a:r>
          </a:p>
          <a:p>
            <a:pPr marL="914400" lvl="1" indent="-457200" eaLnBrk="1" hangingPunct="1">
              <a:buFont typeface="Corbel" panose="020B0503020204020204" pitchFamily="34" charset="0"/>
              <a:buAutoNum type="arabicPeriod"/>
            </a:pPr>
            <a:r>
              <a:rPr lang="en-US" altLang="en-US" sz="2400"/>
              <a:t>Large number of subjects enrolled at the site</a:t>
            </a:r>
          </a:p>
          <a:p>
            <a:pPr marL="914400" lvl="1" indent="-457200" eaLnBrk="1" hangingPunct="1">
              <a:buFont typeface="Corbel" panose="020B0503020204020204" pitchFamily="34" charset="0"/>
              <a:buAutoNum type="arabicPeriod"/>
            </a:pPr>
            <a:r>
              <a:rPr lang="en-US" altLang="en-US" sz="2400"/>
              <a:t>Seriously ill subject population </a:t>
            </a:r>
          </a:p>
          <a:p>
            <a:pPr marL="914400" lvl="1" indent="-457200" eaLnBrk="1" hangingPunct="1">
              <a:buFont typeface="Corbel" panose="020B0503020204020204" pitchFamily="34" charset="0"/>
              <a:buAutoNum type="arabicPeriod"/>
            </a:pPr>
            <a:r>
              <a:rPr lang="en-US" altLang="en-US" sz="2400"/>
              <a:t>Conducting multiple studies concurrently at the site </a:t>
            </a:r>
          </a:p>
          <a:p>
            <a:pPr marL="914400" lvl="1" indent="-457200" eaLnBrk="1" hangingPunct="1">
              <a:buFont typeface="Corbel" panose="020B0503020204020204" pitchFamily="34" charset="0"/>
              <a:buAutoNum type="arabicPeriod"/>
            </a:pPr>
            <a:r>
              <a:rPr lang="en-US" altLang="en-US" sz="2400"/>
              <a:t>Conducting a study from a remote (e.g., off-site) location </a:t>
            </a:r>
          </a:p>
          <a:p>
            <a:pPr marL="914400" lvl="1" indent="-457200" eaLnBrk="1" hangingPunct="1">
              <a:buFont typeface="Corbel" panose="020B0503020204020204" pitchFamily="34" charset="0"/>
              <a:buAutoNum type="arabicPeriod"/>
            </a:pPr>
            <a:endParaRPr lang="en-US" altLang="en-US" sz="2000"/>
          </a:p>
          <a:p>
            <a:pPr eaLnBrk="1" hangingPunct="1"/>
            <a:endParaRPr lang="en-US" altLang="en-US" sz="2400"/>
          </a:p>
        </p:txBody>
      </p:sp>
      <p:pic>
        <p:nvPicPr>
          <p:cNvPr id="65540" name="Picture 2" descr="H:\Presentations\PICS\time-manage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913" y="1825625"/>
            <a:ext cx="220345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descr="H:\Presentations\PICS\supervi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850" y="0"/>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0" y="0"/>
            <a:ext cx="9144000" cy="1143000"/>
          </a:xfrm>
        </p:spPr>
        <p:txBody>
          <a:bodyPr>
            <a:normAutofit fontScale="90000"/>
          </a:bodyPr>
          <a:lstStyle/>
          <a:p>
            <a:pPr eaLnBrk="1" hangingPunct="1">
              <a:defRPr/>
            </a:pPr>
            <a:r>
              <a:rPr lang="en-US" sz="3600" dirty="0"/>
              <a:t>Delegation – FDA Guidance</a:t>
            </a:r>
            <a:br>
              <a:rPr lang="en-US" sz="3600" dirty="0"/>
            </a:br>
            <a:r>
              <a:rPr lang="en-US" dirty="0"/>
              <a:t>Adequate Supervision (2)</a:t>
            </a:r>
            <a:endParaRPr lang="en-US" sz="3600" dirty="0"/>
          </a:p>
        </p:txBody>
      </p:sp>
      <p:sp>
        <p:nvSpPr>
          <p:cNvPr id="3" name="Content Placeholder 2"/>
          <p:cNvSpPr>
            <a:spLocks noGrp="1"/>
          </p:cNvSpPr>
          <p:nvPr>
            <p:ph idx="1"/>
          </p:nvPr>
        </p:nvSpPr>
        <p:spPr>
          <a:xfrm>
            <a:off x="82550" y="1371600"/>
            <a:ext cx="9061450" cy="5237163"/>
          </a:xfrm>
        </p:spPr>
        <p:txBody>
          <a:bodyPr/>
          <a:lstStyle/>
          <a:p>
            <a:pPr marL="0" indent="0" eaLnBrk="1" hangingPunct="1">
              <a:buFontTx/>
              <a:buNone/>
              <a:defRPr/>
            </a:pPr>
            <a:r>
              <a:rPr lang="en-US" sz="2400" b="1" dirty="0"/>
              <a:t>Site Investigator should develop a supervision plan</a:t>
            </a:r>
          </a:p>
          <a:p>
            <a:pPr marL="0" indent="0" eaLnBrk="1" hangingPunct="1">
              <a:buFontTx/>
              <a:buNone/>
              <a:defRPr/>
            </a:pPr>
            <a:endParaRPr lang="en-US" sz="2000" b="1" dirty="0"/>
          </a:p>
          <a:p>
            <a:pPr marL="0" indent="290513" eaLnBrk="1" hangingPunct="1">
              <a:defRPr/>
            </a:pPr>
            <a:r>
              <a:rPr lang="en-US" sz="2200" dirty="0"/>
              <a:t>Routine </a:t>
            </a:r>
            <a:r>
              <a:rPr lang="en-US" sz="2200" u="sng" dirty="0"/>
              <a:t>meetings </a:t>
            </a:r>
            <a:r>
              <a:rPr lang="en-US" sz="2200" dirty="0"/>
              <a:t>with study staff (trial progress, protocol updates, AE’s, etc.)</a:t>
            </a:r>
          </a:p>
          <a:p>
            <a:pPr marL="0" indent="290513" eaLnBrk="1" hangingPunct="1">
              <a:defRPr/>
            </a:pPr>
            <a:r>
              <a:rPr lang="en-US" sz="2200" u="sng" dirty="0"/>
              <a:t>Documenting</a:t>
            </a:r>
            <a:r>
              <a:rPr lang="en-US" sz="2200" dirty="0"/>
              <a:t> the performance of delegated tasks (delegation log – CV, Training)</a:t>
            </a:r>
          </a:p>
          <a:p>
            <a:pPr marL="0" indent="290513" eaLnBrk="1" hangingPunct="1">
              <a:defRPr/>
            </a:pPr>
            <a:r>
              <a:rPr lang="en-US" sz="2200" dirty="0"/>
              <a:t>A procedure for ensuring proper</a:t>
            </a:r>
            <a:r>
              <a:rPr lang="en-US" sz="2200" u="sng" dirty="0"/>
              <a:t> consenting  </a:t>
            </a:r>
            <a:r>
              <a:rPr lang="en-US" sz="2200" dirty="0"/>
              <a:t>(consenting check list, note)</a:t>
            </a:r>
          </a:p>
          <a:p>
            <a:pPr marL="0" indent="290513" eaLnBrk="1" hangingPunct="1">
              <a:defRPr/>
            </a:pPr>
            <a:r>
              <a:rPr lang="en-US" sz="2200" dirty="0"/>
              <a:t>A procedure for ensuring that </a:t>
            </a:r>
            <a:r>
              <a:rPr lang="en-US" sz="2200" u="sng" dirty="0"/>
              <a:t>source data </a:t>
            </a:r>
            <a:r>
              <a:rPr lang="en-US" sz="2200" dirty="0"/>
              <a:t>are accurate, updated &amp; original (review) </a:t>
            </a:r>
          </a:p>
          <a:p>
            <a:pPr marL="0" indent="290513" eaLnBrk="1" hangingPunct="1">
              <a:defRPr/>
            </a:pPr>
            <a:r>
              <a:rPr lang="en-US" sz="2200" dirty="0"/>
              <a:t>A procedure for ensuring accurate </a:t>
            </a:r>
            <a:r>
              <a:rPr lang="en-US" sz="2200" u="sng" dirty="0"/>
              <a:t>match</a:t>
            </a:r>
            <a:r>
              <a:rPr lang="en-US" sz="2200" dirty="0"/>
              <a:t> between source docs and CRFs (review)</a:t>
            </a:r>
          </a:p>
          <a:p>
            <a:pPr marL="0" indent="290513" eaLnBrk="1" hangingPunct="1">
              <a:defRPr/>
            </a:pPr>
            <a:r>
              <a:rPr lang="en-US" sz="2200" dirty="0"/>
              <a:t>Meetings with </a:t>
            </a:r>
            <a:r>
              <a:rPr lang="en-US" sz="2200" u="sng" dirty="0"/>
              <a:t>Study Monitor </a:t>
            </a:r>
            <a:r>
              <a:rPr lang="en-US" sz="2200" dirty="0"/>
              <a:t>and a procedure for dealing with queries (check list)</a:t>
            </a:r>
          </a:p>
          <a:p>
            <a:pPr marL="0" indent="290513" eaLnBrk="1" hangingPunct="1">
              <a:defRPr/>
            </a:pPr>
            <a:r>
              <a:rPr lang="en-US" sz="2200" dirty="0"/>
              <a:t>A procedure for addressing </a:t>
            </a:r>
            <a:r>
              <a:rPr lang="en-US" sz="2200" u="sng" dirty="0"/>
              <a:t>medical and ethical issues </a:t>
            </a:r>
            <a:r>
              <a:rPr lang="en-US" sz="2200" dirty="0"/>
              <a:t>that arise during the trial (keep Sponsor, IRB and MM informed)</a:t>
            </a:r>
          </a:p>
          <a:p>
            <a:pPr lvl="1" eaLnBrk="1" hangingPunct="1">
              <a:defRPr/>
            </a:pPr>
            <a:endParaRPr lang="en-US" sz="1800" dirty="0"/>
          </a:p>
        </p:txBody>
      </p:sp>
      <p:pic>
        <p:nvPicPr>
          <p:cNvPr id="66564" name="Picture 4" descr="H:\Presentations\PICS\superv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0"/>
            <a:ext cx="1190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lstStyle/>
          <a:p>
            <a:pPr algn="ctr">
              <a:defRPr/>
            </a:pPr>
            <a:r>
              <a:rPr lang="en-US" sz="4000" dirty="0"/>
              <a:t>You are Responsible </a:t>
            </a:r>
          </a:p>
        </p:txBody>
      </p:sp>
      <p:pic>
        <p:nvPicPr>
          <p:cNvPr id="67587" name="Picture 2" descr="H:\Presentations\PICS\responsibili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20763" y="1300163"/>
            <a:ext cx="7234237" cy="5424487"/>
          </a:xfrm>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0"/>
            <a:ext cx="8686800" cy="1143000"/>
          </a:xfrm>
        </p:spPr>
        <p:txBody>
          <a:bodyPr/>
          <a:lstStyle/>
          <a:p>
            <a:pPr eaLnBrk="1" hangingPunct="1">
              <a:defRPr/>
            </a:pPr>
            <a:r>
              <a:rPr lang="en-US" sz="3600" dirty="0"/>
              <a:t>Site selection</a:t>
            </a:r>
          </a:p>
        </p:txBody>
      </p:sp>
      <p:sp>
        <p:nvSpPr>
          <p:cNvPr id="69634" name="Content Placeholder 2"/>
          <p:cNvSpPr>
            <a:spLocks noGrp="1"/>
          </p:cNvSpPr>
          <p:nvPr>
            <p:ph sz="half" idx="1"/>
          </p:nvPr>
        </p:nvSpPr>
        <p:spPr>
          <a:xfrm>
            <a:off x="-11113" y="1447800"/>
            <a:ext cx="7388226" cy="5127625"/>
          </a:xfrm>
        </p:spPr>
        <p:txBody>
          <a:bodyPr/>
          <a:lstStyle/>
          <a:p>
            <a:pPr eaLnBrk="1" hangingPunct="1"/>
            <a:r>
              <a:rPr lang="en-US" altLang="en-US" sz="2400" b="1"/>
              <a:t>Pre-selection site questionnaire</a:t>
            </a:r>
          </a:p>
          <a:p>
            <a:pPr eaLnBrk="1" hangingPunct="1"/>
            <a:endParaRPr lang="en-US" altLang="en-US" sz="2400"/>
          </a:p>
          <a:p>
            <a:pPr lvl="1" eaLnBrk="1" hangingPunct="1"/>
            <a:r>
              <a:rPr lang="en-US" altLang="en-US"/>
              <a:t>Number of patients in clinic</a:t>
            </a:r>
          </a:p>
          <a:p>
            <a:pPr lvl="1" eaLnBrk="1" hangingPunct="1"/>
            <a:r>
              <a:rPr lang="en-US" altLang="en-US"/>
              <a:t>Number of patients that may fulfill the I/E criteria </a:t>
            </a:r>
          </a:p>
          <a:p>
            <a:pPr lvl="1" eaLnBrk="1" hangingPunct="1"/>
            <a:r>
              <a:rPr lang="en-US" altLang="en-US"/>
              <a:t>IRB process and timelines </a:t>
            </a:r>
          </a:p>
          <a:p>
            <a:pPr lvl="1" eaLnBrk="1" hangingPunct="1"/>
            <a:r>
              <a:rPr lang="en-US" altLang="en-US"/>
              <a:t>Contracts process and timelines </a:t>
            </a:r>
          </a:p>
          <a:p>
            <a:pPr lvl="1" eaLnBrk="1" hangingPunct="1"/>
            <a:r>
              <a:rPr lang="en-US" altLang="en-US"/>
              <a:t>Site PI and CRC/RN experience </a:t>
            </a:r>
          </a:p>
          <a:p>
            <a:pPr eaLnBrk="1" hangingPunct="1"/>
            <a:endParaRPr lang="en-US" altLang="en-US" sz="2400"/>
          </a:p>
          <a:p>
            <a:pPr eaLnBrk="1" hangingPunct="1"/>
            <a:r>
              <a:rPr lang="en-US" altLang="en-US" sz="2400" b="1"/>
              <a:t>Important Factors</a:t>
            </a:r>
          </a:p>
          <a:p>
            <a:pPr lvl="1" eaLnBrk="1" hangingPunct="1"/>
            <a:r>
              <a:rPr lang="en-US" altLang="en-US"/>
              <a:t>Accurate information</a:t>
            </a:r>
          </a:p>
          <a:p>
            <a:pPr lvl="1" eaLnBrk="1" hangingPunct="1"/>
            <a:r>
              <a:rPr lang="en-US" altLang="en-US"/>
              <a:t>Reasonable estimates </a:t>
            </a:r>
          </a:p>
          <a:p>
            <a:pPr lvl="1" eaLnBrk="1" hangingPunct="1"/>
            <a:r>
              <a:rPr lang="en-US" altLang="en-US"/>
              <a:t>Respond quickly!</a:t>
            </a:r>
          </a:p>
          <a:p>
            <a:pPr eaLnBrk="1" hangingPunct="1"/>
            <a:endParaRPr lang="en-US" altLang="en-US"/>
          </a:p>
          <a:p>
            <a:pPr lvl="1" eaLnBrk="1" hangingPunct="1">
              <a:buFontTx/>
              <a:buNone/>
            </a:pPr>
            <a:endParaRPr lang="en-US" altLang="en-US" sz="2000"/>
          </a:p>
        </p:txBody>
      </p:sp>
      <p:pic>
        <p:nvPicPr>
          <p:cNvPr id="68612" name="Picture 2" descr="H:\Presentations\PICS\employee-screening-and-selection-68.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1928" y="3200400"/>
            <a:ext cx="4092575" cy="3375025"/>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3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0"/>
            <a:ext cx="8686800" cy="1143000"/>
          </a:xfrm>
        </p:spPr>
        <p:txBody>
          <a:bodyPr/>
          <a:lstStyle/>
          <a:p>
            <a:pPr eaLnBrk="1" hangingPunct="1">
              <a:defRPr/>
            </a:pPr>
            <a:r>
              <a:rPr lang="en-US" sz="3600" dirty="0"/>
              <a:t>Site Activation Checklist</a:t>
            </a:r>
          </a:p>
        </p:txBody>
      </p:sp>
      <p:sp>
        <p:nvSpPr>
          <p:cNvPr id="69635" name="Content Placeholder 2"/>
          <p:cNvSpPr>
            <a:spLocks noGrp="1"/>
          </p:cNvSpPr>
          <p:nvPr>
            <p:ph idx="1"/>
          </p:nvPr>
        </p:nvSpPr>
        <p:spPr>
          <a:xfrm>
            <a:off x="152400" y="1755775"/>
            <a:ext cx="9067800" cy="5267325"/>
          </a:xfrm>
        </p:spPr>
        <p:txBody>
          <a:bodyPr/>
          <a:lstStyle/>
          <a:p>
            <a:pPr eaLnBrk="1" hangingPunct="1">
              <a:buFont typeface="Wingdings" panose="05000000000000000000" pitchFamily="2" charset="2"/>
              <a:buChar char="q"/>
            </a:pPr>
            <a:r>
              <a:rPr lang="en-US" altLang="en-US" sz="2400"/>
              <a:t>Contract: Fully executed Clinical Trial Agreement (CTA) </a:t>
            </a:r>
            <a:r>
              <a:rPr lang="en-US" altLang="en-US" sz="2400" b="1">
                <a:solidFill>
                  <a:srgbClr val="C00000"/>
                </a:solidFill>
              </a:rPr>
              <a:t>(3+ months)</a:t>
            </a:r>
          </a:p>
          <a:p>
            <a:pPr eaLnBrk="1" hangingPunct="1">
              <a:buFont typeface="Wingdings" panose="05000000000000000000" pitchFamily="2" charset="2"/>
              <a:buChar char="q"/>
            </a:pPr>
            <a:r>
              <a:rPr lang="en-US" altLang="en-US" sz="2400"/>
              <a:t>IRB approval letter of current protocol and ICF </a:t>
            </a:r>
            <a:r>
              <a:rPr lang="en-US" altLang="en-US" sz="2400" b="1">
                <a:solidFill>
                  <a:srgbClr val="C00000"/>
                </a:solidFill>
              </a:rPr>
              <a:t>(4+ months)</a:t>
            </a:r>
          </a:p>
          <a:p>
            <a:pPr eaLnBrk="1" hangingPunct="1">
              <a:buFont typeface="Wingdings" panose="05000000000000000000" pitchFamily="2" charset="2"/>
              <a:buChar char="q"/>
            </a:pPr>
            <a:r>
              <a:rPr lang="en-US" altLang="en-US" sz="2400"/>
              <a:t>Investigator’s signature on protocol and IB</a:t>
            </a:r>
          </a:p>
          <a:p>
            <a:pPr eaLnBrk="1" hangingPunct="1">
              <a:buFont typeface="Wingdings" panose="05000000000000000000" pitchFamily="2" charset="2"/>
              <a:buChar char="q"/>
            </a:pPr>
            <a:r>
              <a:rPr lang="en-US" altLang="en-US" sz="2400"/>
              <a:t>Signed and dated FDA 1572</a:t>
            </a:r>
          </a:p>
          <a:p>
            <a:pPr eaLnBrk="1" hangingPunct="1">
              <a:buFont typeface="Wingdings" panose="05000000000000000000" pitchFamily="2" charset="2"/>
              <a:buChar char="q"/>
            </a:pPr>
            <a:r>
              <a:rPr lang="en-US" altLang="en-US" sz="2400"/>
              <a:t>Financial disclosures for all study staff on 1572</a:t>
            </a:r>
          </a:p>
          <a:p>
            <a:pPr eaLnBrk="1" hangingPunct="1">
              <a:buFont typeface="Wingdings" panose="05000000000000000000" pitchFamily="2" charset="2"/>
              <a:buChar char="q"/>
            </a:pPr>
            <a:r>
              <a:rPr lang="en-US" altLang="en-US" sz="2400"/>
              <a:t>IRB membership list</a:t>
            </a:r>
          </a:p>
          <a:p>
            <a:pPr eaLnBrk="1" hangingPunct="1">
              <a:buFont typeface="Wingdings" panose="05000000000000000000" pitchFamily="2" charset="2"/>
              <a:buChar char="q"/>
            </a:pPr>
            <a:r>
              <a:rPr lang="en-US" altLang="en-US" sz="2400"/>
              <a:t>Human Subject Protection Training Certification (CITI)</a:t>
            </a:r>
          </a:p>
          <a:p>
            <a:pPr eaLnBrk="1" hangingPunct="1">
              <a:buFont typeface="Wingdings" panose="05000000000000000000" pitchFamily="2" charset="2"/>
              <a:buChar char="q"/>
            </a:pPr>
            <a:r>
              <a:rPr lang="en-US" altLang="en-US" sz="2400"/>
              <a:t>Training: Protocol, Outcome measures, and EDC trainings </a:t>
            </a:r>
          </a:p>
          <a:p>
            <a:pPr eaLnBrk="1" hangingPunct="1">
              <a:buFont typeface="Wingdings" panose="05000000000000000000" pitchFamily="2" charset="2"/>
              <a:buChar char="q"/>
            </a:pPr>
            <a:r>
              <a:rPr lang="en-US" altLang="en-US" sz="2400"/>
              <a:t>Investigators Meeting</a:t>
            </a:r>
          </a:p>
          <a:p>
            <a:pPr eaLnBrk="1" hangingPunct="1">
              <a:buFont typeface="Wingdings" panose="05000000000000000000" pitchFamily="2" charset="2"/>
              <a:buChar char="q"/>
            </a:pPr>
            <a:r>
              <a:rPr lang="en-US" altLang="en-US" sz="2400"/>
              <a:t>Site Initiation Visit</a:t>
            </a:r>
          </a:p>
          <a:p>
            <a:pPr eaLnBrk="1" hangingPunct="1">
              <a:buFontTx/>
              <a:buNone/>
            </a:pPr>
            <a:r>
              <a:rPr lang="en-US" altLang="en-US" sz="2400"/>
              <a:t> </a:t>
            </a:r>
          </a:p>
          <a:p>
            <a:pPr eaLnBrk="1" hangingPunct="1">
              <a:buFontTx/>
              <a:buNone/>
            </a:pPr>
            <a:r>
              <a:rPr lang="en-US" altLang="en-US" sz="2000"/>
              <a:t>   </a:t>
            </a:r>
          </a:p>
        </p:txBody>
      </p:sp>
      <p:pic>
        <p:nvPicPr>
          <p:cNvPr id="69636" name="Picture 2" descr="H:\Presentations\PICS\clipboard-checklist-d-people-man-per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754563"/>
            <a:ext cx="2403475"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3" descr="H:\Presentations\PICS\check 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888" y="107950"/>
            <a:ext cx="131445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p:nvPr/>
        </p:nvSpPr>
        <p:spPr>
          <a:xfrm>
            <a:off x="387350" y="2595563"/>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5" name="Freeform 14"/>
          <p:cNvSpPr/>
          <p:nvPr/>
        </p:nvSpPr>
        <p:spPr>
          <a:xfrm>
            <a:off x="387350" y="2973388"/>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6" name="Freeform 15"/>
          <p:cNvSpPr/>
          <p:nvPr/>
        </p:nvSpPr>
        <p:spPr>
          <a:xfrm>
            <a:off x="387350" y="3325813"/>
            <a:ext cx="193675" cy="179387"/>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Freeform 16"/>
          <p:cNvSpPr/>
          <p:nvPr/>
        </p:nvSpPr>
        <p:spPr>
          <a:xfrm>
            <a:off x="387350" y="3732213"/>
            <a:ext cx="193675" cy="179387"/>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8" name="Freeform 17"/>
          <p:cNvSpPr/>
          <p:nvPr/>
        </p:nvSpPr>
        <p:spPr>
          <a:xfrm>
            <a:off x="393700" y="4089400"/>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Freeform 18"/>
          <p:cNvSpPr/>
          <p:nvPr/>
        </p:nvSpPr>
        <p:spPr>
          <a:xfrm>
            <a:off x="387350" y="4445000"/>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0" name="Freeform 19"/>
          <p:cNvSpPr/>
          <p:nvPr/>
        </p:nvSpPr>
        <p:spPr>
          <a:xfrm>
            <a:off x="393700" y="5186363"/>
            <a:ext cx="193675" cy="179387"/>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1" name="Freeform 20"/>
          <p:cNvSpPr/>
          <p:nvPr/>
        </p:nvSpPr>
        <p:spPr>
          <a:xfrm>
            <a:off x="387350" y="4841875"/>
            <a:ext cx="193675" cy="184150"/>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2" name="Freeform 21"/>
          <p:cNvSpPr/>
          <p:nvPr/>
        </p:nvSpPr>
        <p:spPr>
          <a:xfrm>
            <a:off x="387350" y="2251075"/>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9647" name="TextBox 22"/>
          <p:cNvSpPr txBox="1">
            <a:spLocks noChangeArrowheads="1"/>
          </p:cNvSpPr>
          <p:nvPr/>
        </p:nvSpPr>
        <p:spPr bwMode="auto">
          <a:xfrm>
            <a:off x="152400" y="6453188"/>
            <a:ext cx="34353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r>
              <a:rPr lang="en-US" altLang="en-US" sz="1400"/>
              <a:t>Atassi N et al. Neurology 2013</a:t>
            </a:r>
          </a:p>
        </p:txBody>
      </p:sp>
      <p:sp>
        <p:nvSpPr>
          <p:cNvPr id="24" name="Freeform 23"/>
          <p:cNvSpPr/>
          <p:nvPr/>
        </p:nvSpPr>
        <p:spPr>
          <a:xfrm>
            <a:off x="347663" y="1892300"/>
            <a:ext cx="193675" cy="180975"/>
          </a:xfrm>
          <a:custGeom>
            <a:avLst/>
            <a:gdLst>
              <a:gd name="connsiteX0" fmla="*/ 0 w 316084"/>
              <a:gd name="connsiteY0" fmla="*/ 304800 h 567714"/>
              <a:gd name="connsiteX1" fmla="*/ 8238 w 316084"/>
              <a:gd name="connsiteY1" fmla="*/ 395417 h 567714"/>
              <a:gd name="connsiteX2" fmla="*/ 16476 w 316084"/>
              <a:gd name="connsiteY2" fmla="*/ 420130 h 567714"/>
              <a:gd name="connsiteX3" fmla="*/ 32952 w 316084"/>
              <a:gd name="connsiteY3" fmla="*/ 510746 h 567714"/>
              <a:gd name="connsiteX4" fmla="*/ 57665 w 316084"/>
              <a:gd name="connsiteY4" fmla="*/ 502509 h 567714"/>
              <a:gd name="connsiteX5" fmla="*/ 65903 w 316084"/>
              <a:gd name="connsiteY5" fmla="*/ 477795 h 567714"/>
              <a:gd name="connsiteX6" fmla="*/ 82379 w 316084"/>
              <a:gd name="connsiteY6" fmla="*/ 436606 h 567714"/>
              <a:gd name="connsiteX7" fmla="*/ 107092 w 316084"/>
              <a:gd name="connsiteY7" fmla="*/ 411892 h 567714"/>
              <a:gd name="connsiteX8" fmla="*/ 131806 w 316084"/>
              <a:gd name="connsiteY8" fmla="*/ 362465 h 567714"/>
              <a:gd name="connsiteX9" fmla="*/ 140043 w 316084"/>
              <a:gd name="connsiteY9" fmla="*/ 337752 h 567714"/>
              <a:gd name="connsiteX10" fmla="*/ 181233 w 316084"/>
              <a:gd name="connsiteY10" fmla="*/ 280087 h 567714"/>
              <a:gd name="connsiteX11" fmla="*/ 214184 w 316084"/>
              <a:gd name="connsiteY11" fmla="*/ 214184 h 567714"/>
              <a:gd name="connsiteX12" fmla="*/ 230660 w 316084"/>
              <a:gd name="connsiteY12" fmla="*/ 172995 h 567714"/>
              <a:gd name="connsiteX13" fmla="*/ 255373 w 316084"/>
              <a:gd name="connsiteY13" fmla="*/ 140044 h 567714"/>
              <a:gd name="connsiteX14" fmla="*/ 280087 w 316084"/>
              <a:gd name="connsiteY14" fmla="*/ 82379 h 567714"/>
              <a:gd name="connsiteX15" fmla="*/ 296562 w 316084"/>
              <a:gd name="connsiteY15" fmla="*/ 41190 h 567714"/>
              <a:gd name="connsiteX16" fmla="*/ 313038 w 316084"/>
              <a:gd name="connsiteY16" fmla="*/ 0 h 5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084" h="567714">
                <a:moveTo>
                  <a:pt x="0" y="304800"/>
                </a:moveTo>
                <a:cubicBezTo>
                  <a:pt x="2746" y="335006"/>
                  <a:pt x="3949" y="365392"/>
                  <a:pt x="8238" y="395417"/>
                </a:cubicBezTo>
                <a:cubicBezTo>
                  <a:pt x="9466" y="404013"/>
                  <a:pt x="14773" y="411615"/>
                  <a:pt x="16476" y="420130"/>
                </a:cubicBezTo>
                <a:cubicBezTo>
                  <a:pt x="45993" y="567714"/>
                  <a:pt x="8530" y="413063"/>
                  <a:pt x="32952" y="510746"/>
                </a:cubicBezTo>
                <a:cubicBezTo>
                  <a:pt x="41190" y="508000"/>
                  <a:pt x="51525" y="508649"/>
                  <a:pt x="57665" y="502509"/>
                </a:cubicBezTo>
                <a:cubicBezTo>
                  <a:pt x="63805" y="496369"/>
                  <a:pt x="62854" y="485926"/>
                  <a:pt x="65903" y="477795"/>
                </a:cubicBezTo>
                <a:cubicBezTo>
                  <a:pt x="71095" y="463949"/>
                  <a:pt x="74542" y="449146"/>
                  <a:pt x="82379" y="436606"/>
                </a:cubicBezTo>
                <a:cubicBezTo>
                  <a:pt x="88553" y="426727"/>
                  <a:pt x="98854" y="420130"/>
                  <a:pt x="107092" y="411892"/>
                </a:cubicBezTo>
                <a:cubicBezTo>
                  <a:pt x="127800" y="349769"/>
                  <a:pt x="99864" y="426349"/>
                  <a:pt x="131806" y="362465"/>
                </a:cubicBezTo>
                <a:cubicBezTo>
                  <a:pt x="135689" y="354698"/>
                  <a:pt x="136160" y="345519"/>
                  <a:pt x="140043" y="337752"/>
                </a:cubicBezTo>
                <a:cubicBezTo>
                  <a:pt x="146067" y="325704"/>
                  <a:pt x="175634" y="287552"/>
                  <a:pt x="181233" y="280087"/>
                </a:cubicBezTo>
                <a:cubicBezTo>
                  <a:pt x="199806" y="224362"/>
                  <a:pt x="175279" y="291992"/>
                  <a:pt x="214184" y="214184"/>
                </a:cubicBezTo>
                <a:cubicBezTo>
                  <a:pt x="220797" y="200958"/>
                  <a:pt x="223479" y="185921"/>
                  <a:pt x="230660" y="172995"/>
                </a:cubicBezTo>
                <a:cubicBezTo>
                  <a:pt x="237328" y="160993"/>
                  <a:pt x="248096" y="151687"/>
                  <a:pt x="255373" y="140044"/>
                </a:cubicBezTo>
                <a:cubicBezTo>
                  <a:pt x="273453" y="111116"/>
                  <a:pt x="269577" y="110405"/>
                  <a:pt x="280087" y="82379"/>
                </a:cubicBezTo>
                <a:cubicBezTo>
                  <a:pt x="285279" y="68533"/>
                  <a:pt x="289949" y="54416"/>
                  <a:pt x="296562" y="41190"/>
                </a:cubicBezTo>
                <a:cubicBezTo>
                  <a:pt x="316084" y="2145"/>
                  <a:pt x="313038" y="31792"/>
                  <a:pt x="313038" y="0"/>
                </a:cubicBezTo>
              </a:path>
            </a:pathLst>
          </a:custGeom>
          <a:ln>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0"/>
            <a:ext cx="9144000" cy="1143000"/>
          </a:xfrm>
        </p:spPr>
        <p:txBody>
          <a:bodyPr/>
          <a:lstStyle/>
          <a:p>
            <a:pPr eaLnBrk="1" hangingPunct="1">
              <a:defRPr/>
            </a:pPr>
            <a:r>
              <a:rPr lang="en-US" sz="3600" dirty="0"/>
              <a:t>Enrollment</a:t>
            </a:r>
          </a:p>
        </p:txBody>
      </p:sp>
      <p:sp>
        <p:nvSpPr>
          <p:cNvPr id="70658" name="Content Placeholder 2"/>
          <p:cNvSpPr>
            <a:spLocks noGrp="1"/>
          </p:cNvSpPr>
          <p:nvPr>
            <p:ph idx="1"/>
          </p:nvPr>
        </p:nvSpPr>
        <p:spPr>
          <a:xfrm>
            <a:off x="0" y="1357313"/>
            <a:ext cx="9144000" cy="5434012"/>
          </a:xfrm>
        </p:spPr>
        <p:txBody>
          <a:bodyPr/>
          <a:lstStyle/>
          <a:p>
            <a:pPr eaLnBrk="1" hangingPunct="1"/>
            <a:r>
              <a:rPr lang="en-US" altLang="en-US" sz="1800" b="1"/>
              <a:t>Recruitment tools (IRB approved) </a:t>
            </a:r>
          </a:p>
          <a:p>
            <a:pPr lvl="1" eaLnBrk="1" hangingPunct="1"/>
            <a:r>
              <a:rPr lang="en-US" altLang="en-US" sz="1800"/>
              <a:t>Letters </a:t>
            </a:r>
          </a:p>
          <a:p>
            <a:pPr lvl="1" eaLnBrk="1" hangingPunct="1"/>
            <a:r>
              <a:rPr lang="en-US" altLang="en-US" sz="1800"/>
              <a:t>Website</a:t>
            </a:r>
          </a:p>
          <a:p>
            <a:pPr lvl="1" eaLnBrk="1" hangingPunct="1"/>
            <a:r>
              <a:rPr lang="en-US" altLang="en-US" sz="1800"/>
              <a:t>Patient database</a:t>
            </a:r>
          </a:p>
          <a:p>
            <a:pPr eaLnBrk="1" hangingPunct="1"/>
            <a:endParaRPr lang="en-US" altLang="en-US" sz="1800" b="1"/>
          </a:p>
          <a:p>
            <a:pPr eaLnBrk="1" hangingPunct="1"/>
            <a:r>
              <a:rPr lang="en-US" altLang="en-US" sz="1800" b="1"/>
              <a:t>Consenting</a:t>
            </a:r>
            <a:r>
              <a:rPr lang="en-US" altLang="en-US" sz="1800"/>
              <a:t> </a:t>
            </a:r>
          </a:p>
          <a:p>
            <a:pPr lvl="1" eaLnBrk="1" hangingPunct="1"/>
            <a:r>
              <a:rPr lang="en-US" altLang="en-US" sz="1800"/>
              <a:t>Information – Comprehension – Volunteering </a:t>
            </a:r>
          </a:p>
          <a:p>
            <a:pPr lvl="2" eaLnBrk="1" hangingPunct="1"/>
            <a:r>
              <a:rPr lang="en-US" altLang="en-US" sz="1800" b="1"/>
              <a:t>Why</a:t>
            </a:r>
            <a:r>
              <a:rPr lang="en-US" altLang="en-US" sz="1800"/>
              <a:t> are we conducting the trial?</a:t>
            </a:r>
          </a:p>
          <a:p>
            <a:pPr lvl="2" eaLnBrk="1" hangingPunct="1"/>
            <a:r>
              <a:rPr lang="en-US" altLang="en-US" sz="1800" b="1"/>
              <a:t>What</a:t>
            </a:r>
            <a:r>
              <a:rPr lang="en-US" altLang="en-US" sz="1800"/>
              <a:t> happens in this trial? </a:t>
            </a:r>
          </a:p>
          <a:p>
            <a:pPr lvl="2" eaLnBrk="1" hangingPunct="1"/>
            <a:r>
              <a:rPr lang="en-US" altLang="en-US" sz="1800" b="1"/>
              <a:t>What</a:t>
            </a:r>
            <a:r>
              <a:rPr lang="en-US" altLang="en-US" sz="1800"/>
              <a:t> are the Risks? And what’s the Risk:Benefit Ratio? </a:t>
            </a:r>
          </a:p>
          <a:p>
            <a:pPr lvl="2" eaLnBrk="1" hangingPunct="1"/>
            <a:r>
              <a:rPr lang="en-US" altLang="en-US" sz="1800" b="1"/>
              <a:t>Who</a:t>
            </a:r>
            <a:r>
              <a:rPr lang="en-US" altLang="en-US" sz="1800"/>
              <a:t> is conducting this research? and who to contact?</a:t>
            </a:r>
          </a:p>
          <a:p>
            <a:pPr lvl="1" eaLnBrk="1" hangingPunct="1"/>
            <a:r>
              <a:rPr lang="en-US" altLang="en-US" sz="1800"/>
              <a:t>Ongoing process </a:t>
            </a:r>
          </a:p>
          <a:p>
            <a:pPr lvl="1" eaLnBrk="1" hangingPunct="1"/>
            <a:r>
              <a:rPr lang="en-US" altLang="en-US" sz="1800"/>
              <a:t>ICF: signatures, date, time, copies </a:t>
            </a:r>
          </a:p>
          <a:p>
            <a:pPr eaLnBrk="1" hangingPunct="1"/>
            <a:endParaRPr lang="en-US" altLang="en-US" sz="1800" b="1"/>
          </a:p>
          <a:p>
            <a:pPr eaLnBrk="1" hangingPunct="1"/>
            <a:r>
              <a:rPr lang="en-US" altLang="en-US" sz="1800" b="1"/>
              <a:t>Screening and Randomization </a:t>
            </a:r>
          </a:p>
          <a:p>
            <a:pPr lvl="1" eaLnBrk="1" hangingPunct="1"/>
            <a:r>
              <a:rPr lang="en-US" altLang="en-US" sz="1800"/>
              <a:t>Eligibility check list, signed by PI</a:t>
            </a:r>
          </a:p>
          <a:p>
            <a:pPr lvl="1" eaLnBrk="1" hangingPunct="1"/>
            <a:r>
              <a:rPr lang="en-US" altLang="en-US" sz="1800"/>
              <a:t>Randomization note signed by PI </a:t>
            </a:r>
          </a:p>
        </p:txBody>
      </p:sp>
      <p:pic>
        <p:nvPicPr>
          <p:cNvPr id="70660" name="Picture 2" descr="H:\Presentations\PICS\Medicare-Open-Enroll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675" y="1395413"/>
            <a:ext cx="26035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Presentations\PICS\cons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5" y="3522663"/>
            <a:ext cx="19319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H:\Presentations\PICS\documentation-signa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5645150"/>
            <a:ext cx="14319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65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65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65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65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65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658">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658">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658">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0658">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658">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658">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0"/>
            <a:ext cx="8686800" cy="1143000"/>
          </a:xfrm>
        </p:spPr>
        <p:txBody>
          <a:bodyPr/>
          <a:lstStyle/>
          <a:p>
            <a:pPr eaLnBrk="1" hangingPunct="1">
              <a:defRPr/>
            </a:pPr>
            <a:r>
              <a:rPr lang="en-US" sz="3600" dirty="0"/>
              <a:t>Follow up Visits</a:t>
            </a:r>
          </a:p>
        </p:txBody>
      </p:sp>
      <p:sp>
        <p:nvSpPr>
          <p:cNvPr id="3" name="Content Placeholder 2"/>
          <p:cNvSpPr>
            <a:spLocks noGrp="1"/>
          </p:cNvSpPr>
          <p:nvPr>
            <p:ph idx="1"/>
          </p:nvPr>
        </p:nvSpPr>
        <p:spPr>
          <a:xfrm>
            <a:off x="17463" y="1597025"/>
            <a:ext cx="9009062" cy="5248275"/>
          </a:xfrm>
        </p:spPr>
        <p:txBody>
          <a:bodyPr/>
          <a:lstStyle/>
          <a:p>
            <a:pPr eaLnBrk="1" hangingPunct="1"/>
            <a:r>
              <a:rPr lang="en-US" altLang="en-US" sz="2000" b="1"/>
              <a:t>Guidance: </a:t>
            </a:r>
            <a:r>
              <a:rPr lang="en-US" altLang="en-US" sz="2000"/>
              <a:t>Protocol, IB, and Study Monitor</a:t>
            </a:r>
          </a:p>
          <a:p>
            <a:pPr eaLnBrk="1" hangingPunct="1"/>
            <a:r>
              <a:rPr lang="en-US" altLang="en-US" sz="2000" b="1"/>
              <a:t>Visits (SOA)</a:t>
            </a:r>
          </a:p>
          <a:p>
            <a:pPr lvl="1" eaLnBrk="1" hangingPunct="1"/>
            <a:r>
              <a:rPr lang="en-US" altLang="en-US" sz="1800"/>
              <a:t>Within window </a:t>
            </a:r>
          </a:p>
          <a:p>
            <a:pPr lvl="1" eaLnBrk="1" hangingPunct="1"/>
            <a:r>
              <a:rPr lang="en-US" altLang="en-US" sz="1800"/>
              <a:t>Complete assessments</a:t>
            </a:r>
          </a:p>
          <a:p>
            <a:pPr lvl="1" eaLnBrk="1" hangingPunct="1"/>
            <a:r>
              <a:rPr lang="en-US" altLang="en-US" sz="1800" b="1">
                <a:solidFill>
                  <a:srgbClr val="C00000"/>
                </a:solidFill>
              </a:rPr>
              <a:t>Safety first </a:t>
            </a:r>
            <a:r>
              <a:rPr lang="en-US" altLang="en-US" sz="1800"/>
              <a:t>(labs, AEs, SAEs, PDs)</a:t>
            </a:r>
          </a:p>
          <a:p>
            <a:pPr lvl="1" eaLnBrk="1" hangingPunct="1"/>
            <a:endParaRPr lang="en-US" altLang="en-US" sz="1800"/>
          </a:p>
          <a:p>
            <a:pPr eaLnBrk="1" hangingPunct="1"/>
            <a:r>
              <a:rPr lang="en-US" altLang="en-US" sz="2000" b="1"/>
              <a:t>Source and CRF’s clear and clean </a:t>
            </a:r>
          </a:p>
          <a:p>
            <a:pPr lvl="1" eaLnBrk="1" hangingPunct="1"/>
            <a:r>
              <a:rPr lang="en-US" altLang="en-US" sz="1800" i="1"/>
              <a:t>Document Document Document</a:t>
            </a:r>
          </a:p>
          <a:p>
            <a:pPr lvl="1" algn="ctr" eaLnBrk="1" hangingPunct="1">
              <a:buFontTx/>
              <a:buNone/>
            </a:pPr>
            <a:r>
              <a:rPr lang="en-US" altLang="en-US" b="1" i="1">
                <a:solidFill>
                  <a:srgbClr val="C00000"/>
                </a:solidFill>
              </a:rPr>
              <a:t>‘Not Documented = Never Happened’</a:t>
            </a:r>
            <a:endParaRPr lang="en-US" altLang="en-US" b="1">
              <a:solidFill>
                <a:srgbClr val="C00000"/>
              </a:solidFill>
            </a:endParaRPr>
          </a:p>
          <a:p>
            <a:pPr eaLnBrk="1" hangingPunct="1"/>
            <a:endParaRPr lang="en-US" altLang="en-US" sz="2000" b="1"/>
          </a:p>
          <a:p>
            <a:pPr eaLnBrk="1" hangingPunct="1"/>
            <a:r>
              <a:rPr lang="en-US" altLang="en-US" sz="2000" b="1"/>
              <a:t>Data entry up-to-date </a:t>
            </a:r>
          </a:p>
          <a:p>
            <a:pPr eaLnBrk="1" hangingPunct="1"/>
            <a:r>
              <a:rPr lang="en-US" altLang="en-US" sz="2000" b="1"/>
              <a:t>Monitoring visits (prepare, meet, address, follow up)</a:t>
            </a:r>
          </a:p>
          <a:p>
            <a:pPr eaLnBrk="1" hangingPunct="1"/>
            <a:r>
              <a:rPr lang="en-US" altLang="en-US" sz="2000" b="1"/>
              <a:t>Keep your grant manager in the loop</a:t>
            </a:r>
          </a:p>
          <a:p>
            <a:pPr eaLnBrk="1" hangingPunct="1"/>
            <a:endParaRPr lang="en-US" altLang="en-US" sz="2000"/>
          </a:p>
        </p:txBody>
      </p:sp>
      <p:pic>
        <p:nvPicPr>
          <p:cNvPr id="71684" name="Picture 2" descr="H:\Presentations\PICS\Follow 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813" y="60325"/>
            <a:ext cx="15573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Presentations\PICS\documentation-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813" y="2586038"/>
            <a:ext cx="213042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0"/>
            <a:ext cx="8686800" cy="1143000"/>
          </a:xfrm>
        </p:spPr>
        <p:txBody>
          <a:bodyPr>
            <a:normAutofit fontScale="90000"/>
          </a:bodyPr>
          <a:lstStyle/>
          <a:p>
            <a:pPr eaLnBrk="1" hangingPunct="1">
              <a:defRPr/>
            </a:pPr>
            <a:r>
              <a:rPr lang="en-US" sz="3600" dirty="0"/>
              <a:t>Safety First (1)</a:t>
            </a:r>
            <a:br>
              <a:rPr lang="en-US" sz="3600" dirty="0"/>
            </a:br>
            <a:r>
              <a:rPr lang="en-US" dirty="0"/>
              <a:t>21CFR 312.32</a:t>
            </a:r>
            <a:endParaRPr lang="en-US" sz="3600" dirty="0"/>
          </a:p>
        </p:txBody>
      </p:sp>
      <p:sp>
        <p:nvSpPr>
          <p:cNvPr id="72706" name="Content Placeholder 2"/>
          <p:cNvSpPr>
            <a:spLocks noGrp="1"/>
          </p:cNvSpPr>
          <p:nvPr>
            <p:ph idx="1"/>
          </p:nvPr>
        </p:nvSpPr>
        <p:spPr>
          <a:xfrm>
            <a:off x="0" y="1362075"/>
            <a:ext cx="9123363" cy="5249863"/>
          </a:xfrm>
        </p:spPr>
        <p:txBody>
          <a:bodyPr/>
          <a:lstStyle/>
          <a:p>
            <a:pPr eaLnBrk="1" hangingPunct="1"/>
            <a:r>
              <a:rPr lang="en-US" altLang="en-US" sz="2400" b="1"/>
              <a:t>Adverse Events (AE) </a:t>
            </a:r>
          </a:p>
          <a:p>
            <a:pPr eaLnBrk="1" hangingPunct="1">
              <a:buFont typeface="Wingdings 2" panose="05020102010507070707" pitchFamily="18" charset="2"/>
              <a:buNone/>
            </a:pPr>
            <a:r>
              <a:rPr lang="en-US" altLang="en-US" sz="2400"/>
              <a:t>	</a:t>
            </a:r>
            <a:r>
              <a:rPr lang="en-US" altLang="en-US" sz="2400" i="1"/>
              <a:t>Any untoward medical occurrence associated with the use of a drug in humans, whether or not considered drug related.</a:t>
            </a:r>
          </a:p>
          <a:p>
            <a:pPr lvl="1" eaLnBrk="1" hangingPunct="1"/>
            <a:endParaRPr lang="en-US" altLang="en-US"/>
          </a:p>
          <a:p>
            <a:pPr lvl="1" eaLnBrk="1" hangingPunct="1"/>
            <a:r>
              <a:rPr lang="en-US" altLang="en-US" sz="2000"/>
              <a:t>Always ask subjects</a:t>
            </a:r>
          </a:p>
          <a:p>
            <a:pPr lvl="1" eaLnBrk="1" hangingPunct="1"/>
            <a:r>
              <a:rPr lang="en-US" altLang="en-US" sz="2000"/>
              <a:t>Volunteered, prompted, Lab, Physical Exam</a:t>
            </a:r>
          </a:p>
          <a:p>
            <a:pPr lvl="1" eaLnBrk="1" hangingPunct="1"/>
            <a:r>
              <a:rPr lang="en-US" altLang="en-US" sz="2000"/>
              <a:t>Coding (MedRA vs. CTCAE)</a:t>
            </a:r>
          </a:p>
          <a:p>
            <a:pPr lvl="1" eaLnBrk="1" hangingPunct="1"/>
            <a:r>
              <a:rPr lang="en-US" altLang="en-US" sz="2000"/>
              <a:t>Date and time of onset and resolution</a:t>
            </a:r>
          </a:p>
          <a:p>
            <a:pPr lvl="1" eaLnBrk="1" hangingPunct="1"/>
            <a:r>
              <a:rPr lang="en-US" altLang="en-US" sz="2000"/>
              <a:t>Severity?</a:t>
            </a:r>
          </a:p>
          <a:p>
            <a:pPr lvl="1" eaLnBrk="1" hangingPunct="1"/>
            <a:r>
              <a:rPr lang="en-US" altLang="en-US" sz="2000"/>
              <a:t>Relatedness to study drug(s) or trial procedures </a:t>
            </a:r>
          </a:p>
          <a:p>
            <a:pPr lvl="1" eaLnBrk="1" hangingPunct="1"/>
            <a:r>
              <a:rPr lang="en-US" altLang="en-US" sz="2000"/>
              <a:t>Expectedness, as listed in the IB at the observed specificity or severity </a:t>
            </a:r>
          </a:p>
        </p:txBody>
      </p:sp>
      <p:pic>
        <p:nvPicPr>
          <p:cNvPr id="72708" name="Picture 2" descr="H:\Presentations\PICS\safety Fir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38" y="2703513"/>
            <a:ext cx="241935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70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70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70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70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70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70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7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82880" y="0"/>
            <a:ext cx="8961120" cy="1143000"/>
          </a:xfrm>
        </p:spPr>
        <p:txBody>
          <a:bodyPr/>
          <a:lstStyle/>
          <a:p>
            <a:pPr eaLnBrk="1" hangingPunct="1">
              <a:defRPr/>
            </a:pPr>
            <a:r>
              <a:rPr lang="en-US" sz="3600" dirty="0"/>
              <a:t>Good Clinical Practices</a:t>
            </a:r>
          </a:p>
        </p:txBody>
      </p:sp>
      <p:pic>
        <p:nvPicPr>
          <p:cNvPr id="17411" name="Picture 1" descr="C:\Users\mk621\Desktop\scrabble_complicance 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343400"/>
            <a:ext cx="23368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ontent Placeholder 2"/>
          <p:cNvSpPr>
            <a:spLocks noGrp="1"/>
          </p:cNvSpPr>
          <p:nvPr>
            <p:ph idx="1"/>
          </p:nvPr>
        </p:nvSpPr>
        <p:spPr>
          <a:xfrm>
            <a:off x="0" y="1433513"/>
            <a:ext cx="9123363" cy="5043487"/>
          </a:xfrm>
        </p:spPr>
        <p:txBody>
          <a:bodyPr/>
          <a:lstStyle/>
          <a:p>
            <a:pPr eaLnBrk="1" hangingPunct="1"/>
            <a:r>
              <a:rPr lang="en-US" altLang="en-US"/>
              <a:t>A </a:t>
            </a:r>
            <a:r>
              <a:rPr lang="en-US" altLang="en-US" u="sng"/>
              <a:t>standard</a:t>
            </a:r>
            <a:r>
              <a:rPr lang="en-US" altLang="en-US"/>
              <a:t> for the design, conduct, performance, monitoring, auditing, recording, analysis and reporting of clinical trials that provide assurance that the data and reported results are credible, accurate and that the rights, integrity and confidentiality of trial subjects are protected</a:t>
            </a:r>
            <a:endParaRPr lang="en-US" altLang="en-US" sz="2000"/>
          </a:p>
          <a:p>
            <a:pPr eaLnBrk="1" hangingPunct="1">
              <a:buFont typeface="Wingdings 2" panose="05020102010507070707" pitchFamily="18" charset="2"/>
              <a:buNone/>
            </a:pPr>
            <a:endParaRPr lang="en-US" altLang="en-US" sz="2400"/>
          </a:p>
          <a:p>
            <a:pPr algn="ctr" eaLnBrk="1" hangingPunct="1">
              <a:buFont typeface="Wingdings 2" panose="05020102010507070707" pitchFamily="18" charset="2"/>
              <a:buNone/>
            </a:pPr>
            <a:endParaRPr lang="en-US" altLang="en-US" b="1"/>
          </a:p>
          <a:p>
            <a:pPr algn="ctr" eaLnBrk="1" hangingPunct="1">
              <a:buFont typeface="Wingdings 2" panose="05020102010507070707" pitchFamily="18" charset="2"/>
              <a:buNone/>
            </a:pPr>
            <a:endParaRPr lang="en-US" altLang="en-US" b="1"/>
          </a:p>
          <a:p>
            <a:pPr algn="ctr" eaLnBrk="1" hangingPunct="1">
              <a:buFont typeface="Wingdings 2" panose="05020102010507070707" pitchFamily="18" charset="2"/>
              <a:buNone/>
            </a:pPr>
            <a:endParaRPr lang="en-US" altLang="en-US" b="1"/>
          </a:p>
          <a:p>
            <a:pPr marL="800100" lvl="1" indent="-342900" eaLnBrk="1" hangingPunct="1"/>
            <a:endParaRPr lang="en-US" altLang="en-US"/>
          </a:p>
          <a:p>
            <a:pPr eaLnBrk="1" hangingPunct="1">
              <a:buFont typeface="Wingdings 2" panose="05020102010507070707" pitchFamily="18" charset="2"/>
              <a:buNone/>
            </a:pPr>
            <a:endParaRPr lang="en-US" altLang="en-US"/>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0"/>
            <a:ext cx="9123218" cy="1143000"/>
          </a:xfrm>
        </p:spPr>
        <p:txBody>
          <a:bodyPr>
            <a:normAutofit fontScale="90000"/>
          </a:bodyPr>
          <a:lstStyle/>
          <a:p>
            <a:pPr eaLnBrk="1" hangingPunct="1">
              <a:defRPr/>
            </a:pPr>
            <a:r>
              <a:rPr lang="en-US" sz="3600" dirty="0"/>
              <a:t>Safety First (2)</a:t>
            </a:r>
            <a:br>
              <a:rPr lang="en-US" sz="3600" dirty="0"/>
            </a:br>
            <a:r>
              <a:rPr lang="en-US" dirty="0"/>
              <a:t>21CFR 312.32</a:t>
            </a:r>
            <a:endParaRPr lang="en-US" sz="3600" dirty="0"/>
          </a:p>
        </p:txBody>
      </p:sp>
      <p:sp>
        <p:nvSpPr>
          <p:cNvPr id="72706" name="Content Placeholder 2"/>
          <p:cNvSpPr>
            <a:spLocks noGrp="1"/>
          </p:cNvSpPr>
          <p:nvPr>
            <p:ph idx="1"/>
          </p:nvPr>
        </p:nvSpPr>
        <p:spPr>
          <a:xfrm>
            <a:off x="0" y="1362075"/>
            <a:ext cx="9123363" cy="5249863"/>
          </a:xfrm>
        </p:spPr>
        <p:txBody>
          <a:bodyPr/>
          <a:lstStyle/>
          <a:p>
            <a:pPr eaLnBrk="1" hangingPunct="1">
              <a:buFont typeface="Wingdings 2" panose="05020102010507070707" pitchFamily="18" charset="2"/>
              <a:buNone/>
            </a:pPr>
            <a:r>
              <a:rPr lang="en-US" altLang="en-US" sz="2400" b="1"/>
              <a:t>Serious Adverse Event (SAE)</a:t>
            </a:r>
          </a:p>
          <a:p>
            <a:pPr eaLnBrk="1" hangingPunct="1"/>
            <a:r>
              <a:rPr lang="en-US" altLang="en-US" sz="2400"/>
              <a:t>Criteria </a:t>
            </a:r>
            <a:r>
              <a:rPr lang="en-US" altLang="en-US" sz="2400" i="1"/>
              <a:t>(in view of investigator or sponsor)</a:t>
            </a:r>
          </a:p>
          <a:p>
            <a:pPr lvl="1" eaLnBrk="1" hangingPunct="1"/>
            <a:r>
              <a:rPr lang="en-US" altLang="en-US" sz="2000"/>
              <a:t>Death</a:t>
            </a:r>
          </a:p>
          <a:p>
            <a:pPr lvl="1" eaLnBrk="1" hangingPunct="1"/>
            <a:r>
              <a:rPr lang="en-US" altLang="en-US" sz="2000"/>
              <a:t>Life Threatening (immediate risk of death)</a:t>
            </a:r>
          </a:p>
          <a:p>
            <a:pPr lvl="1" eaLnBrk="1" hangingPunct="1"/>
            <a:r>
              <a:rPr lang="en-US" altLang="en-US" sz="2000"/>
              <a:t>Hospitalization or prolong existing hospitalization</a:t>
            </a:r>
          </a:p>
          <a:p>
            <a:pPr lvl="1" eaLnBrk="1" hangingPunct="1"/>
            <a:r>
              <a:rPr lang="en-US" altLang="en-US" sz="2000"/>
              <a:t>Persistent or significant inability to conduct normal life functions </a:t>
            </a:r>
          </a:p>
          <a:p>
            <a:pPr lvl="1" eaLnBrk="1" hangingPunct="1"/>
            <a:r>
              <a:rPr lang="en-US" altLang="en-US" sz="2000"/>
              <a:t>Congenital anomaly or birth defects</a:t>
            </a:r>
          </a:p>
          <a:p>
            <a:pPr lvl="1" eaLnBrk="1" hangingPunct="1"/>
            <a:r>
              <a:rPr lang="en-US" altLang="en-US" sz="2000"/>
              <a:t>Important Medical Events: Require an intervention to prevent the above (ER treatment of allergic reaction, long-term disability, etc.)</a:t>
            </a:r>
          </a:p>
          <a:p>
            <a:pPr lvl="1" eaLnBrk="1" hangingPunct="1"/>
            <a:endParaRPr lang="en-US" altLang="en-US" sz="2000"/>
          </a:p>
          <a:p>
            <a:pPr eaLnBrk="1" hangingPunct="1"/>
            <a:r>
              <a:rPr lang="en-US" altLang="en-US" sz="2400"/>
              <a:t>Reporting to sponsor (within 24h)</a:t>
            </a:r>
          </a:p>
          <a:p>
            <a:pPr eaLnBrk="1" hangingPunct="1"/>
            <a:r>
              <a:rPr lang="en-US" altLang="en-US" sz="2400"/>
              <a:t>Reporting to Site IRB (Per Site IRB rules) </a:t>
            </a:r>
          </a:p>
          <a:p>
            <a:pPr eaLnBrk="1" hangingPunct="1"/>
            <a:r>
              <a:rPr lang="en-US" altLang="en-US" sz="2400"/>
              <a:t>Follow up</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6">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0" y="0"/>
            <a:ext cx="8686800" cy="1143000"/>
          </a:xfrm>
        </p:spPr>
        <p:txBody>
          <a:bodyPr>
            <a:normAutofit fontScale="90000"/>
          </a:bodyPr>
          <a:lstStyle/>
          <a:p>
            <a:pPr eaLnBrk="1" hangingPunct="1">
              <a:defRPr/>
            </a:pPr>
            <a:r>
              <a:rPr lang="en-US" sz="3600" dirty="0"/>
              <a:t>Safety First (3)</a:t>
            </a:r>
            <a:br>
              <a:rPr lang="en-US" sz="3600" dirty="0"/>
            </a:br>
            <a:r>
              <a:rPr lang="en-US" dirty="0"/>
              <a:t>21CFR 312.32</a:t>
            </a:r>
            <a:endParaRPr lang="en-US" sz="3600" dirty="0"/>
          </a:p>
        </p:txBody>
      </p:sp>
      <p:sp>
        <p:nvSpPr>
          <p:cNvPr id="73730" name="Content Placeholder 2"/>
          <p:cNvSpPr>
            <a:spLocks noGrp="1"/>
          </p:cNvSpPr>
          <p:nvPr>
            <p:ph idx="1"/>
          </p:nvPr>
        </p:nvSpPr>
        <p:spPr>
          <a:xfrm>
            <a:off x="166688" y="1524000"/>
            <a:ext cx="8747125" cy="5408613"/>
          </a:xfrm>
        </p:spPr>
        <p:txBody>
          <a:bodyPr/>
          <a:lstStyle/>
          <a:p>
            <a:pPr eaLnBrk="1" hangingPunct="1"/>
            <a:r>
              <a:rPr lang="en-US" altLang="en-US" sz="2400" b="1"/>
              <a:t>Labs</a:t>
            </a:r>
          </a:p>
          <a:p>
            <a:pPr lvl="1" eaLnBrk="1" hangingPunct="1"/>
            <a:r>
              <a:rPr lang="en-US" altLang="en-US" sz="2000"/>
              <a:t>Clinical significance</a:t>
            </a:r>
          </a:p>
          <a:p>
            <a:pPr lvl="1" eaLnBrk="1" hangingPunct="1"/>
            <a:r>
              <a:rPr lang="en-US" altLang="en-US" sz="2000"/>
              <a:t>Reporting as AE</a:t>
            </a:r>
          </a:p>
          <a:p>
            <a:pPr lvl="1" eaLnBrk="1" hangingPunct="1"/>
            <a:r>
              <a:rPr lang="en-US" altLang="en-US" sz="2000"/>
              <a:t>Follow up!</a:t>
            </a:r>
          </a:p>
          <a:p>
            <a:pPr lvl="1" eaLnBrk="1" hangingPunct="1"/>
            <a:endParaRPr lang="en-US" altLang="en-US" sz="2000"/>
          </a:p>
          <a:p>
            <a:pPr eaLnBrk="1" hangingPunct="1"/>
            <a:r>
              <a:rPr lang="en-US" altLang="en-US" sz="2400" b="1"/>
              <a:t>Protocol Deviations</a:t>
            </a:r>
          </a:p>
          <a:p>
            <a:pPr lvl="1" eaLnBrk="1" hangingPunct="1"/>
            <a:r>
              <a:rPr lang="en-US" altLang="en-US" sz="2000"/>
              <a:t>?affect subject safety </a:t>
            </a:r>
          </a:p>
          <a:p>
            <a:pPr lvl="2" eaLnBrk="1" hangingPunct="1"/>
            <a:r>
              <a:rPr lang="en-US" altLang="en-US" sz="1800"/>
              <a:t>Missed/delayed safety assessment </a:t>
            </a:r>
          </a:p>
          <a:p>
            <a:pPr lvl="2" eaLnBrk="1" hangingPunct="1"/>
            <a:r>
              <a:rPr lang="en-US" altLang="en-US" sz="1800"/>
              <a:t>Missed I/E criterion</a:t>
            </a:r>
          </a:p>
          <a:p>
            <a:pPr lvl="2" eaLnBrk="1" hangingPunct="1"/>
            <a:r>
              <a:rPr lang="en-US" altLang="en-US" sz="1800"/>
              <a:t>Con meds (interaction with Investigational Product)</a:t>
            </a:r>
          </a:p>
          <a:p>
            <a:pPr lvl="1" eaLnBrk="1" hangingPunct="1"/>
            <a:r>
              <a:rPr lang="en-US" altLang="en-US" sz="2000"/>
              <a:t>?affect trial integrity </a:t>
            </a:r>
          </a:p>
          <a:p>
            <a:pPr lvl="2" eaLnBrk="1" hangingPunct="1"/>
            <a:r>
              <a:rPr lang="en-US" altLang="en-US" sz="1600"/>
              <a:t>I/E, outcome, Disallowed/Investigational meds, Drug accountability, etc.</a:t>
            </a:r>
          </a:p>
          <a:p>
            <a:pPr lvl="1" eaLnBrk="1" hangingPunct="1"/>
            <a:r>
              <a:rPr lang="en-US" altLang="en-US" sz="2000"/>
              <a:t>Keep a Log of PD’s</a:t>
            </a:r>
          </a:p>
        </p:txBody>
      </p:sp>
      <p:pic>
        <p:nvPicPr>
          <p:cNvPr id="76804" name="Picture 2" descr="H:\Presentations\PICS\Saf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063" y="1828800"/>
            <a:ext cx="25717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373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73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73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73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73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373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73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7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0" y="0"/>
            <a:ext cx="8686800" cy="1143000"/>
          </a:xfrm>
        </p:spPr>
        <p:txBody>
          <a:bodyPr/>
          <a:lstStyle/>
          <a:p>
            <a:pPr eaLnBrk="1" hangingPunct="1">
              <a:defRPr/>
            </a:pPr>
            <a:r>
              <a:rPr lang="en-US" sz="3600" dirty="0"/>
              <a:t>Site Close Out</a:t>
            </a:r>
          </a:p>
        </p:txBody>
      </p:sp>
      <p:sp>
        <p:nvSpPr>
          <p:cNvPr id="77827" name="Content Placeholder 2"/>
          <p:cNvSpPr>
            <a:spLocks noGrp="1"/>
          </p:cNvSpPr>
          <p:nvPr>
            <p:ph idx="1"/>
          </p:nvPr>
        </p:nvSpPr>
        <p:spPr>
          <a:xfrm>
            <a:off x="0" y="1600200"/>
            <a:ext cx="9123363" cy="4724400"/>
          </a:xfrm>
        </p:spPr>
        <p:txBody>
          <a:bodyPr/>
          <a:lstStyle/>
          <a:p>
            <a:pPr eaLnBrk="1" hangingPunct="1"/>
            <a:r>
              <a:rPr lang="en-US" altLang="en-US"/>
              <a:t>All subjects at site completed final study visit</a:t>
            </a:r>
          </a:p>
          <a:p>
            <a:pPr eaLnBrk="1" hangingPunct="1"/>
            <a:r>
              <a:rPr lang="en-US" altLang="en-US"/>
              <a:t>Source and CRF match and complete </a:t>
            </a:r>
          </a:p>
          <a:p>
            <a:pPr eaLnBrk="1" hangingPunct="1"/>
            <a:r>
              <a:rPr lang="en-US" altLang="en-US"/>
              <a:t>PI Sign off on CRF’s or e-CRF’s (EDC)</a:t>
            </a:r>
          </a:p>
          <a:p>
            <a:pPr eaLnBrk="1" hangingPunct="1"/>
            <a:r>
              <a:rPr lang="en-US" altLang="en-US"/>
              <a:t>Queries answered </a:t>
            </a:r>
          </a:p>
          <a:p>
            <a:pPr eaLnBrk="1" hangingPunct="1"/>
            <a:r>
              <a:rPr lang="en-US" altLang="en-US"/>
              <a:t>Close out visit</a:t>
            </a:r>
          </a:p>
          <a:p>
            <a:pPr eaLnBrk="1" hangingPunct="1"/>
            <a:endParaRPr lang="en-US" altLang="en-US"/>
          </a:p>
          <a:p>
            <a:pPr eaLnBrk="1" hangingPunct="1">
              <a:buFontTx/>
              <a:buNone/>
            </a:pPr>
            <a:endParaRPr lang="en-US" altLang="en-US"/>
          </a:p>
          <a:p>
            <a:pPr marL="457200" lvl="1" indent="0" eaLnBrk="1" hangingPunct="1">
              <a:buFontTx/>
              <a:buNone/>
            </a:pPr>
            <a:endParaRPr lang="en-US" altLang="en-US"/>
          </a:p>
          <a:p>
            <a:pPr eaLnBrk="1" hangingPunct="1"/>
            <a:endParaRPr lang="en-US" altLang="en-US"/>
          </a:p>
        </p:txBody>
      </p:sp>
      <p:pic>
        <p:nvPicPr>
          <p:cNvPr id="10242" name="Picture 2" descr="H:\Presentations\PICS\Close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3388"/>
            <a:ext cx="91440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Presentations\PICS\keep-calm-it-s-not-done-yet-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90488"/>
            <a:ext cx="5864225" cy="665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0" y="0"/>
            <a:ext cx="8686800" cy="1143000"/>
          </a:xfrm>
        </p:spPr>
        <p:txBody>
          <a:bodyPr/>
          <a:lstStyle/>
          <a:p>
            <a:pPr eaLnBrk="1" hangingPunct="1">
              <a:defRPr/>
            </a:pPr>
            <a:r>
              <a:rPr lang="en-US" sz="3600" dirty="0"/>
              <a:t>Record Keeping and Retention</a:t>
            </a:r>
            <a:r>
              <a:rPr lang="en-US" sz="4000" dirty="0"/>
              <a:t/>
            </a:r>
            <a:br>
              <a:rPr lang="en-US" sz="4000" dirty="0"/>
            </a:br>
            <a:r>
              <a:rPr lang="en-US" sz="3200" dirty="0"/>
              <a:t>21CFR 312.62</a:t>
            </a:r>
            <a:endParaRPr lang="en-US" sz="4000" dirty="0"/>
          </a:p>
        </p:txBody>
      </p:sp>
      <p:sp>
        <p:nvSpPr>
          <p:cNvPr id="76802" name="Content Placeholder 2"/>
          <p:cNvSpPr>
            <a:spLocks noGrp="1"/>
          </p:cNvSpPr>
          <p:nvPr>
            <p:ph idx="1"/>
          </p:nvPr>
        </p:nvSpPr>
        <p:spPr>
          <a:xfrm>
            <a:off x="23813" y="1600200"/>
            <a:ext cx="9144000" cy="5434013"/>
          </a:xfrm>
        </p:spPr>
        <p:txBody>
          <a:bodyPr/>
          <a:lstStyle/>
          <a:p>
            <a:pPr eaLnBrk="1" hangingPunct="1">
              <a:defRPr/>
            </a:pPr>
            <a:r>
              <a:rPr lang="en-US" sz="2000" b="1" dirty="0"/>
              <a:t>Adequate Records for Disposition of Drug</a:t>
            </a:r>
          </a:p>
          <a:p>
            <a:pPr lvl="1" eaLnBrk="1" hangingPunct="1">
              <a:defRPr/>
            </a:pPr>
            <a:r>
              <a:rPr lang="en-US" sz="1800" dirty="0"/>
              <a:t>Dates, quantity, and use by subject</a:t>
            </a:r>
          </a:p>
          <a:p>
            <a:pPr lvl="1" eaLnBrk="1" hangingPunct="1">
              <a:defRPr/>
            </a:pPr>
            <a:r>
              <a:rPr lang="en-US" sz="1800" dirty="0"/>
              <a:t>Fate of unused drug (returned to sponsor, destroyed at site)</a:t>
            </a:r>
          </a:p>
          <a:p>
            <a:pPr eaLnBrk="1" hangingPunct="1">
              <a:defRPr/>
            </a:pPr>
            <a:endParaRPr lang="en-US" sz="2000" dirty="0"/>
          </a:p>
          <a:p>
            <a:pPr eaLnBrk="1" hangingPunct="1">
              <a:defRPr/>
            </a:pPr>
            <a:r>
              <a:rPr lang="en-US" sz="2000" b="1" dirty="0"/>
              <a:t>Case Histories</a:t>
            </a:r>
          </a:p>
          <a:p>
            <a:pPr lvl="1" eaLnBrk="1" hangingPunct="1">
              <a:defRPr/>
            </a:pPr>
            <a:r>
              <a:rPr lang="en-US" sz="1800" dirty="0"/>
              <a:t>Case Report Forms (CRF’s)</a:t>
            </a:r>
          </a:p>
          <a:p>
            <a:pPr lvl="1" eaLnBrk="1" hangingPunct="1">
              <a:defRPr/>
            </a:pPr>
            <a:r>
              <a:rPr lang="en-US" sz="1800" dirty="0"/>
              <a:t>Supporting forms: ICF, Medical Records, etc</a:t>
            </a:r>
          </a:p>
          <a:p>
            <a:pPr lvl="1" eaLnBrk="1" hangingPunct="1">
              <a:defRPr/>
            </a:pPr>
            <a:r>
              <a:rPr lang="en-US" sz="1800" dirty="0"/>
              <a:t>Regulatory binder</a:t>
            </a:r>
          </a:p>
          <a:p>
            <a:pPr eaLnBrk="1" hangingPunct="1">
              <a:defRPr/>
            </a:pPr>
            <a:endParaRPr lang="en-US" sz="2000" dirty="0"/>
          </a:p>
          <a:p>
            <a:pPr eaLnBrk="1" hangingPunct="1">
              <a:defRPr/>
            </a:pPr>
            <a:r>
              <a:rPr lang="en-US" sz="2000" b="1" dirty="0"/>
              <a:t>Record Retention for 2 years after</a:t>
            </a:r>
          </a:p>
          <a:p>
            <a:pPr lvl="1" eaLnBrk="1" hangingPunct="1">
              <a:defRPr/>
            </a:pPr>
            <a:r>
              <a:rPr lang="en-US" sz="1800" dirty="0"/>
              <a:t>NDA is approved for the same investigated indication</a:t>
            </a:r>
          </a:p>
          <a:p>
            <a:pPr lvl="1" eaLnBrk="1" hangingPunct="1">
              <a:defRPr/>
            </a:pPr>
            <a:r>
              <a:rPr lang="en-US" sz="1800" dirty="0"/>
              <a:t>Investigation is discontinued and FDA is notified (No NDA)</a:t>
            </a:r>
          </a:p>
          <a:p>
            <a:pPr eaLnBrk="1" hangingPunct="1">
              <a:buFontTx/>
              <a:buNone/>
              <a:defRPr/>
            </a:pPr>
            <a:endParaRPr lang="en-US" sz="2000" dirty="0"/>
          </a:p>
          <a:p>
            <a:pPr marL="457200" lvl="1" indent="0" eaLnBrk="1" hangingPunct="1">
              <a:buFontTx/>
              <a:buNone/>
              <a:defRPr/>
            </a:pPr>
            <a:endParaRPr lang="en-US" sz="1800" dirty="0"/>
          </a:p>
          <a:p>
            <a:pPr eaLnBrk="1" hangingPunct="1">
              <a:defRPr/>
            </a:pPr>
            <a:endParaRPr lang="en-US" sz="2000" dirty="0"/>
          </a:p>
        </p:txBody>
      </p:sp>
      <p:pic>
        <p:nvPicPr>
          <p:cNvPr id="11266" name="Picture 2" descr="H:\Presentations\PICS\recordkee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733800"/>
            <a:ext cx="221615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3" descr="H:\Presentations\PICS\study dru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133600"/>
            <a:ext cx="16271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802">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680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80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80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0" y="0"/>
            <a:ext cx="8686800" cy="1143000"/>
          </a:xfrm>
        </p:spPr>
        <p:txBody>
          <a:bodyPr/>
          <a:lstStyle/>
          <a:p>
            <a:pPr eaLnBrk="1" hangingPunct="1">
              <a:defRPr/>
            </a:pPr>
            <a:r>
              <a:rPr lang="en-US" sz="3600" dirty="0"/>
              <a:t>Take Home Messages</a:t>
            </a:r>
          </a:p>
        </p:txBody>
      </p:sp>
      <p:sp>
        <p:nvSpPr>
          <p:cNvPr id="82947" name="Content Placeholder 2"/>
          <p:cNvSpPr>
            <a:spLocks noGrp="1"/>
          </p:cNvSpPr>
          <p:nvPr>
            <p:ph idx="1"/>
          </p:nvPr>
        </p:nvSpPr>
        <p:spPr>
          <a:xfrm>
            <a:off x="0" y="1801813"/>
            <a:ext cx="9144000" cy="5056187"/>
          </a:xfrm>
        </p:spPr>
        <p:txBody>
          <a:bodyPr/>
          <a:lstStyle/>
          <a:p>
            <a:pPr eaLnBrk="1" hangingPunct="1"/>
            <a:r>
              <a:rPr lang="en-US" altLang="en-US" sz="2000"/>
              <a:t>Site investigator takes the overall responsibility of the rights, safety, and welfare of study subjects</a:t>
            </a:r>
          </a:p>
          <a:p>
            <a:pPr eaLnBrk="1" hangingPunct="1"/>
            <a:endParaRPr lang="en-US" altLang="en-US" sz="2000"/>
          </a:p>
          <a:p>
            <a:pPr eaLnBrk="1" hangingPunct="1"/>
            <a:r>
              <a:rPr lang="en-US" altLang="en-US" sz="2000"/>
              <a:t>Tasks can be delegated to qualifies individuals with appropriate supervision</a:t>
            </a:r>
          </a:p>
          <a:p>
            <a:pPr eaLnBrk="1" hangingPunct="1"/>
            <a:endParaRPr lang="en-US" altLang="en-US" sz="2000"/>
          </a:p>
          <a:p>
            <a:pPr eaLnBrk="1" hangingPunct="1"/>
            <a:r>
              <a:rPr lang="en-US" altLang="en-US" sz="2000"/>
              <a:t>Responsibility cannot be delegated</a:t>
            </a:r>
          </a:p>
          <a:p>
            <a:pPr eaLnBrk="1" hangingPunct="1"/>
            <a:endParaRPr lang="en-US" altLang="en-US" sz="2000"/>
          </a:p>
          <a:p>
            <a:pPr eaLnBrk="1" hangingPunct="1"/>
            <a:r>
              <a:rPr lang="en-US" altLang="en-US" sz="2000"/>
              <a:t>If not documented, it never happened</a:t>
            </a:r>
          </a:p>
          <a:p>
            <a:pPr eaLnBrk="1" hangingPunct="1"/>
            <a:endParaRPr lang="en-US" altLang="en-US" sz="2000"/>
          </a:p>
          <a:p>
            <a:pPr eaLnBrk="1" hangingPunct="1"/>
            <a:r>
              <a:rPr lang="en-US" altLang="en-US" sz="2000"/>
              <a:t>Safety First </a:t>
            </a:r>
          </a:p>
          <a:p>
            <a:pPr eaLnBrk="1" hangingPunct="1"/>
            <a:endParaRPr lang="en-US" altLang="en-US" sz="2000"/>
          </a:p>
          <a:p>
            <a:pPr eaLnBrk="1" hangingPunct="1"/>
            <a:r>
              <a:rPr lang="en-US" altLang="en-US" sz="2000"/>
              <a:t>Always maintain good communication with site staff, IRB, study monitor, and trial sponsor   </a:t>
            </a:r>
          </a:p>
        </p:txBody>
      </p:sp>
      <p:pic>
        <p:nvPicPr>
          <p:cNvPr id="82948" name="Picture 2" descr="H:\Presentations\PICS\Take Home mess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700" y="2744788"/>
            <a:ext cx="25781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What happens when an investigator does not follow these guidelines and regulations?</a:t>
            </a:r>
          </a:p>
        </p:txBody>
      </p:sp>
      <p:sp>
        <p:nvSpPr>
          <p:cNvPr id="83971" name="Content Placeholder 2"/>
          <p:cNvSpPr>
            <a:spLocks noGrp="1"/>
          </p:cNvSpPr>
          <p:nvPr>
            <p:ph idx="1"/>
          </p:nvPr>
        </p:nvSpPr>
        <p:spPr/>
        <p:txBody>
          <a:bodyPr/>
          <a:lstStyle/>
          <a:p>
            <a:r>
              <a:rPr lang="en-US" altLang="en-US"/>
              <a:t>Human subjects are placed in jeopardy or harm or are harmed</a:t>
            </a:r>
          </a:p>
          <a:p>
            <a:r>
              <a:rPr lang="en-US" altLang="en-US"/>
              <a:t>Public gains distrust of clinical research</a:t>
            </a:r>
          </a:p>
          <a:p>
            <a:r>
              <a:rPr lang="en-US" altLang="en-US"/>
              <a:t>Investigator restrictions or debarment</a:t>
            </a:r>
          </a:p>
          <a:p>
            <a:r>
              <a:rPr lang="en-US" altLang="en-US"/>
              <a:t>Institutions lose FWA, lose federally funded research</a:t>
            </a:r>
          </a:p>
          <a:p>
            <a:r>
              <a:rPr lang="en-US" altLang="en-US"/>
              <a:t>FDA Audits</a:t>
            </a:r>
          </a:p>
          <a:p>
            <a:pPr lvl="1"/>
            <a:r>
              <a:rPr lang="en-US" altLang="en-US"/>
              <a:t>Form 483 - warning</a:t>
            </a: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Questions?</a:t>
            </a:r>
          </a:p>
        </p:txBody>
      </p:sp>
      <p:pic>
        <p:nvPicPr>
          <p:cNvPr id="86019" name="Picture 4" descr="Percep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524000"/>
            <a:ext cx="8915400" cy="4876800"/>
          </a:xfrm>
          <a:noFill/>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International Conference on Harmonization (ICH) Guidelines</a:t>
            </a:r>
          </a:p>
        </p:txBody>
      </p:sp>
      <p:sp>
        <p:nvSpPr>
          <p:cNvPr id="19459" name="Rectangle 3"/>
          <p:cNvSpPr>
            <a:spLocks noGrp="1" noChangeArrowheads="1"/>
          </p:cNvSpPr>
          <p:nvPr>
            <p:ph idx="1"/>
          </p:nvPr>
        </p:nvSpPr>
        <p:spPr>
          <a:xfrm>
            <a:off x="477838" y="1600200"/>
            <a:ext cx="8229600" cy="4625975"/>
          </a:xfrm>
        </p:spPr>
        <p:txBody>
          <a:bodyPr/>
          <a:lstStyle/>
          <a:p>
            <a:pPr eaLnBrk="1" hangingPunct="1"/>
            <a:r>
              <a:rPr lang="en-US" altLang="en-US"/>
              <a:t>Goal of the ICH is to harmonize the requirements to obtain drug approval in US, Europe and Japan</a:t>
            </a:r>
          </a:p>
          <a:p>
            <a:pPr eaLnBrk="1" hangingPunct="1"/>
            <a:r>
              <a:rPr lang="en-US" altLang="en-US"/>
              <a:t>Typically referring to Section E6 – Good Clinical Practices, first published in 1996</a:t>
            </a:r>
          </a:p>
          <a:p>
            <a:pPr eaLnBrk="1" hangingPunct="1"/>
            <a:r>
              <a:rPr lang="en-US" altLang="en-US"/>
              <a:t>Recent Revision - ICH GCP E6 R2 – Step 4 – November 2016</a:t>
            </a:r>
          </a:p>
          <a:p>
            <a:pPr eaLnBrk="1" hangingPunct="1"/>
            <a:endParaRPr lang="en-US" altLang="en-US"/>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200" dirty="0"/>
              <a:t>Recent Revision to ICH GCP Guidance</a:t>
            </a:r>
            <a:br>
              <a:rPr lang="en-US" sz="3200" dirty="0"/>
            </a:br>
            <a:r>
              <a:rPr lang="en-US" altLang="en-US" sz="3200" dirty="0"/>
              <a:t>ICH GCP E6 R2 – Step 4 – November 2016</a:t>
            </a:r>
            <a:br>
              <a:rPr lang="en-US" altLang="en-US" sz="3200" dirty="0"/>
            </a:br>
            <a:endParaRPr lang="en-US" sz="3200" dirty="0"/>
          </a:p>
        </p:txBody>
      </p:sp>
      <p:sp>
        <p:nvSpPr>
          <p:cNvPr id="21507" name="Content Placeholder 2"/>
          <p:cNvSpPr>
            <a:spLocks noGrp="1"/>
          </p:cNvSpPr>
          <p:nvPr>
            <p:ph idx="1"/>
          </p:nvPr>
        </p:nvSpPr>
        <p:spPr>
          <a:xfrm>
            <a:off x="363538" y="1600200"/>
            <a:ext cx="8763000" cy="4625975"/>
          </a:xfrm>
        </p:spPr>
        <p:txBody>
          <a:bodyPr/>
          <a:lstStyle/>
          <a:p>
            <a:r>
              <a:rPr lang="en-US" altLang="en-US" sz="2800"/>
              <a:t>Amended to encourage implementation of improved and more efficient approaches to clinical trial design, conduct, oversight, recording, and reporting while continuing to ensure human subject protection and reliability of trial results</a:t>
            </a:r>
          </a:p>
          <a:p>
            <a:r>
              <a:rPr lang="en-US" altLang="en-US" sz="2800"/>
              <a:t>Supplements existing guidance with additional text to provide more details on individual topics</a:t>
            </a:r>
          </a:p>
          <a:p>
            <a:pPr lvl="1" eaLnBrk="1" hangingPunct="1"/>
            <a:r>
              <a:rPr lang="en-US" altLang="en-US"/>
              <a:t>Risk-based monitoring</a:t>
            </a:r>
          </a:p>
          <a:p>
            <a:pPr lvl="1" eaLnBrk="1" hangingPunct="1"/>
            <a:r>
              <a:rPr lang="en-US" altLang="en-US"/>
              <a:t>Data integrity</a:t>
            </a:r>
          </a:p>
          <a:p>
            <a:pPr lvl="1" eaLnBrk="1" hangingPunct="1"/>
            <a:r>
              <a:rPr lang="en-US" altLang="en-US"/>
              <a:t>Quality management</a:t>
            </a:r>
          </a:p>
          <a:p>
            <a:endParaRPr lang="en-US" altLang="en-US"/>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ICH GCP Guideline – 8 sections</a:t>
            </a:r>
            <a:r>
              <a:rPr lang="en-US" dirty="0"/>
              <a:t>	</a:t>
            </a:r>
          </a:p>
        </p:txBody>
      </p:sp>
      <p:sp>
        <p:nvSpPr>
          <p:cNvPr id="3" name="Content Placeholder 2"/>
          <p:cNvSpPr>
            <a:spLocks noGrp="1"/>
          </p:cNvSpPr>
          <p:nvPr>
            <p:ph idx="1"/>
          </p:nvPr>
        </p:nvSpPr>
        <p:spPr>
          <a:xfrm>
            <a:off x="457200" y="1401763"/>
            <a:ext cx="8229600" cy="5280025"/>
          </a:xfrm>
        </p:spPr>
        <p:txBody>
          <a:bodyPr/>
          <a:lstStyle/>
          <a:p>
            <a:pPr marL="514350" indent="-514350">
              <a:buFont typeface="+mj-lt"/>
              <a:buAutoNum type="arabicPeriod"/>
              <a:defRPr/>
            </a:pPr>
            <a:r>
              <a:rPr lang="en-US" dirty="0"/>
              <a:t>Glossary of Terms</a:t>
            </a:r>
          </a:p>
          <a:p>
            <a:pPr marL="514350" indent="-514350">
              <a:buFont typeface="+mj-lt"/>
              <a:buAutoNum type="arabicPeriod"/>
              <a:defRPr/>
            </a:pPr>
            <a:r>
              <a:rPr lang="en-US" dirty="0"/>
              <a:t>Principles of GCP</a:t>
            </a:r>
          </a:p>
          <a:p>
            <a:pPr marL="514350" indent="-514350">
              <a:buFont typeface="+mj-lt"/>
              <a:buAutoNum type="arabicPeriod"/>
              <a:defRPr/>
            </a:pPr>
            <a:r>
              <a:rPr lang="en-US" dirty="0"/>
              <a:t>Requirements for IRB/EC</a:t>
            </a:r>
          </a:p>
          <a:p>
            <a:pPr marL="514350" indent="-514350">
              <a:buFont typeface="+mj-lt"/>
              <a:buAutoNum type="arabicPeriod"/>
              <a:defRPr/>
            </a:pPr>
            <a:r>
              <a:rPr lang="en-US" dirty="0"/>
              <a:t>Requirements for Investigators</a:t>
            </a:r>
          </a:p>
          <a:p>
            <a:pPr marL="514350" indent="-514350">
              <a:buFont typeface="+mj-lt"/>
              <a:buAutoNum type="arabicPeriod"/>
              <a:defRPr/>
            </a:pPr>
            <a:r>
              <a:rPr lang="en-US" dirty="0"/>
              <a:t>Requirements for Sponsors</a:t>
            </a:r>
          </a:p>
          <a:p>
            <a:pPr marL="514350" indent="-514350">
              <a:buFont typeface="+mj-lt"/>
              <a:buAutoNum type="arabicPeriod"/>
              <a:defRPr/>
            </a:pPr>
            <a:r>
              <a:rPr lang="en-US" dirty="0"/>
              <a:t>Requirements for clinical trial protocol and protocol amendments</a:t>
            </a:r>
          </a:p>
          <a:p>
            <a:pPr marL="514350" indent="-514350">
              <a:buFont typeface="+mj-lt"/>
              <a:buAutoNum type="arabicPeriod"/>
              <a:defRPr/>
            </a:pPr>
            <a:r>
              <a:rPr lang="en-US" dirty="0"/>
              <a:t>Responsibilities of a Sponsors to develop an Investigator’s Brochure</a:t>
            </a:r>
          </a:p>
          <a:p>
            <a:pPr marL="514350" indent="-514350">
              <a:buFont typeface="+mj-lt"/>
              <a:buAutoNum type="arabicPeriod"/>
              <a:defRPr/>
            </a:pPr>
            <a:r>
              <a:rPr lang="en-US" dirty="0"/>
              <a:t>Essential Documents</a:t>
            </a:r>
          </a:p>
          <a:p>
            <a:pPr>
              <a:defRPr/>
            </a:pP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3">
                                            <p:txEl>
                                              <p:pRg st="4" end="4"/>
                                            </p:txEl>
                                          </p:spTgt>
                                        </p:tgtEl>
                                        <p:attrNameLst>
                                          <p:attrName>style.fontStyle</p:attrName>
                                        </p:attrNameLst>
                                      </p:cBhvr>
                                      <p:to>
                                        <p:strVal val="normal"/>
                                      </p:to>
                                    </p:set>
                                    <p:set>
                                      <p:cBhvr override="childStyle">
                                        <p:cTn id="7" dur="indefinite"/>
                                        <p:tgtEl>
                                          <p:spTgt spid="3">
                                            <p:txEl>
                                              <p:pRg st="4" end="4"/>
                                            </p:txEl>
                                          </p:spTgt>
                                        </p:tgtEl>
                                        <p:attrNameLst>
                                          <p:attrName>style.fontWeight</p:attrName>
                                        </p:attrNameLst>
                                      </p:cBhvr>
                                      <p:to>
                                        <p:strVal val="bold"/>
                                      </p:to>
                                    </p:set>
                                    <p:set>
                                      <p:cBhvr override="childStyle">
                                        <p:cTn id="8"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Definitions</a:t>
            </a:r>
          </a:p>
        </p:txBody>
      </p:sp>
      <p:sp>
        <p:nvSpPr>
          <p:cNvPr id="25603" name="Content Placeholder 2"/>
          <p:cNvSpPr>
            <a:spLocks noGrp="1"/>
          </p:cNvSpPr>
          <p:nvPr>
            <p:ph idx="1"/>
          </p:nvPr>
        </p:nvSpPr>
        <p:spPr>
          <a:xfrm>
            <a:off x="0" y="1371600"/>
            <a:ext cx="9144000" cy="5410200"/>
          </a:xfrm>
        </p:spPr>
        <p:txBody>
          <a:bodyPr/>
          <a:lstStyle/>
          <a:p>
            <a:r>
              <a:rPr lang="en-US" altLang="en-US" b="1" u="sng"/>
              <a:t>Sponsor:</a:t>
            </a:r>
            <a:r>
              <a:rPr lang="en-US" altLang="en-US"/>
              <a:t>  An individual, company,  institution, or organization  which takes responsibility for the initiation, management, and/or financing of a clinical trial</a:t>
            </a:r>
          </a:p>
          <a:p>
            <a:pPr lvl="1">
              <a:lnSpc>
                <a:spcPct val="90000"/>
              </a:lnSpc>
            </a:pPr>
            <a:r>
              <a:rPr lang="en-US" altLang="en-US"/>
              <a:t>Focus on </a:t>
            </a:r>
            <a:r>
              <a:rPr lang="en-US" altLang="en-US" b="1"/>
              <a:t>overall study objectives</a:t>
            </a:r>
          </a:p>
          <a:p>
            <a:pPr lvl="1">
              <a:lnSpc>
                <a:spcPct val="90000"/>
              </a:lnSpc>
            </a:pPr>
            <a:r>
              <a:rPr lang="en-US" altLang="en-US"/>
              <a:t>Responsibility of reporting to </a:t>
            </a:r>
            <a:r>
              <a:rPr lang="en-US" altLang="en-US" u="sng"/>
              <a:t>FDA</a:t>
            </a:r>
            <a:r>
              <a:rPr lang="en-US" altLang="en-US"/>
              <a:t> and </a:t>
            </a:r>
            <a:r>
              <a:rPr lang="en-US" altLang="en-US" u="sng"/>
              <a:t>IRB</a:t>
            </a:r>
          </a:p>
          <a:p>
            <a:r>
              <a:rPr lang="en-US" altLang="en-US" b="1" u="sng"/>
              <a:t>Investigator:</a:t>
            </a:r>
            <a:r>
              <a:rPr lang="en-US" altLang="en-US" b="1"/>
              <a:t>  </a:t>
            </a:r>
            <a:r>
              <a:rPr lang="en-US" altLang="en-US"/>
              <a:t>A person responsible for the conduct of the clinical trial at a trial site</a:t>
            </a:r>
          </a:p>
          <a:p>
            <a:pPr lvl="1">
              <a:lnSpc>
                <a:spcPct val="90000"/>
              </a:lnSpc>
            </a:pPr>
            <a:r>
              <a:rPr lang="en-US" altLang="en-US"/>
              <a:t>Focus on </a:t>
            </a:r>
            <a:r>
              <a:rPr lang="en-US" altLang="en-US" b="1"/>
              <a:t>subjects</a:t>
            </a:r>
            <a:r>
              <a:rPr lang="en-US" altLang="en-US"/>
              <a:t> and implementation of study protocol</a:t>
            </a:r>
          </a:p>
          <a:p>
            <a:pPr lvl="1">
              <a:lnSpc>
                <a:spcPct val="90000"/>
              </a:lnSpc>
            </a:pPr>
            <a:r>
              <a:rPr lang="en-US" altLang="en-US"/>
              <a:t>Responsibility of Investigative site with reporting to </a:t>
            </a:r>
            <a:r>
              <a:rPr lang="en-US" altLang="en-US" u="sng"/>
              <a:t>IRB </a:t>
            </a:r>
            <a:r>
              <a:rPr lang="en-US" altLang="en-US"/>
              <a:t>and </a:t>
            </a:r>
            <a:r>
              <a:rPr lang="en-US" altLang="en-US" u="sng"/>
              <a:t>Sponsor</a:t>
            </a:r>
          </a:p>
          <a:p>
            <a:endParaRPr lang="en-US" altLang="en-US"/>
          </a:p>
          <a:p>
            <a:endParaRPr lang="en-US" altLang="en-US"/>
          </a:p>
          <a:p>
            <a:endParaRPr lang="en-US" altLang="en-US"/>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Sponsor- Investigator</a:t>
            </a:r>
          </a:p>
        </p:txBody>
      </p:sp>
      <p:sp>
        <p:nvSpPr>
          <p:cNvPr id="3" name="Content Placeholder 2"/>
          <p:cNvSpPr>
            <a:spLocks noGrp="1"/>
          </p:cNvSpPr>
          <p:nvPr>
            <p:ph idx="1"/>
          </p:nvPr>
        </p:nvSpPr>
        <p:spPr>
          <a:xfrm>
            <a:off x="190500" y="1295400"/>
            <a:ext cx="8763000" cy="5141913"/>
          </a:xfrm>
        </p:spPr>
        <p:txBody>
          <a:bodyPr/>
          <a:lstStyle/>
          <a:p>
            <a:r>
              <a:rPr lang="en-US" altLang="en-US"/>
              <a:t>An individual who both initiates and conducts, alone or with others, a clinical trial, and under whose immediate direction the investigational product is administered to, dispensed to, or used by a subject.  The term does not include any person other than an individual (e.g., it does not include a corporation or an agency).  The obligations of a sponsor-investigator include both those of a sponsor and those of an investigator.</a:t>
            </a:r>
          </a:p>
          <a:p>
            <a:pPr algn="ctr">
              <a:buFont typeface="Wingdings 2" panose="05020102010507070707" pitchFamily="18" charset="2"/>
              <a:buNone/>
            </a:pPr>
            <a:r>
              <a:rPr lang="en-US" altLang="en-US" b="1">
                <a:solidFill>
                  <a:srgbClr val="FF0000"/>
                </a:solidFill>
              </a:rPr>
              <a:t>Wearing both “hats” can be challenging</a:t>
            </a:r>
          </a:p>
          <a:p>
            <a:pPr>
              <a:buFont typeface="Wingdings 2" panose="05020102010507070707" pitchFamily="18" charset="2"/>
              <a:buNone/>
            </a:pPr>
            <a:endParaRPr lang="en-US" altLang="en-US"/>
          </a:p>
          <a:p>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4073</TotalTime>
  <Words>2620</Words>
  <Application>Microsoft Office PowerPoint</Application>
  <PresentationFormat>On-screen Show (4:3)</PresentationFormat>
  <Paragraphs>402</Paragraphs>
  <Slides>47</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Arial Black</vt:lpstr>
      <vt:lpstr>Calibri</vt:lpstr>
      <vt:lpstr>Corbel</vt:lpstr>
      <vt:lpstr>Tahoma</vt:lpstr>
      <vt:lpstr>Times New Roman</vt:lpstr>
      <vt:lpstr>Wingdings</vt:lpstr>
      <vt:lpstr>Wingdings 2</vt:lpstr>
      <vt:lpstr>Wingdings 3</vt:lpstr>
      <vt:lpstr>Module</vt:lpstr>
      <vt:lpstr>Good Clinical Practices</vt:lpstr>
      <vt:lpstr>Good Clinical Practices</vt:lpstr>
      <vt:lpstr>Why regulate clinical trials?</vt:lpstr>
      <vt:lpstr>Good Clinical Practices</vt:lpstr>
      <vt:lpstr>International Conference on Harmonization (ICH) Guidelines</vt:lpstr>
      <vt:lpstr>Recent Revision to ICH GCP Guidance ICH GCP E6 R2 – Step 4 – November 2016 </vt:lpstr>
      <vt:lpstr>ICH GCP Guideline – 8 sections </vt:lpstr>
      <vt:lpstr>Definitions</vt:lpstr>
      <vt:lpstr>Sponsor- Investigator</vt:lpstr>
      <vt:lpstr>Academic Trial Sponsors</vt:lpstr>
      <vt:lpstr>When do ICH Guidelines Apply?</vt:lpstr>
      <vt:lpstr>Many Trials are Conducted Globally…</vt:lpstr>
      <vt:lpstr>PowerPoint Presentation</vt:lpstr>
      <vt:lpstr>PowerPoint Presentation</vt:lpstr>
      <vt:lpstr>Quality &amp; Delegating Tasks </vt:lpstr>
      <vt:lpstr>Trial Design &amp;  Management</vt:lpstr>
      <vt:lpstr>Site Selection and Contracting</vt:lpstr>
      <vt:lpstr>Regulatory Submissions</vt:lpstr>
      <vt:lpstr>Investigational Product (IP)</vt:lpstr>
      <vt:lpstr>Safety</vt:lpstr>
      <vt:lpstr>Monitoring</vt:lpstr>
      <vt:lpstr>Non-Compliance/ Audits</vt:lpstr>
      <vt:lpstr>Suspension / Termination and Reporting Requirements</vt:lpstr>
      <vt:lpstr>Multicenter Trials</vt:lpstr>
      <vt:lpstr>Investigator Obligations</vt:lpstr>
      <vt:lpstr>Responsibilities </vt:lpstr>
      <vt:lpstr>FDA 1572 Form</vt:lpstr>
      <vt:lpstr>PowerPoint Presentation</vt:lpstr>
      <vt:lpstr>FDA Guidance Protecting the Rights, Safety, and Welfare of Study Subjects </vt:lpstr>
      <vt:lpstr>Delegation – FDA Guidance   Tasks can be delegated but not responsibility!</vt:lpstr>
      <vt:lpstr>Delegation – FDA Guidance Adequate Training </vt:lpstr>
      <vt:lpstr>Delegation – FDA Guidance Adequate Supervision (1)</vt:lpstr>
      <vt:lpstr>Delegation – FDA Guidance Adequate Supervision (2)</vt:lpstr>
      <vt:lpstr>You are Responsible </vt:lpstr>
      <vt:lpstr>Site selection</vt:lpstr>
      <vt:lpstr>Site Activation Checklist</vt:lpstr>
      <vt:lpstr>Enrollment</vt:lpstr>
      <vt:lpstr>Follow up Visits</vt:lpstr>
      <vt:lpstr>Safety First (1) 21CFR 312.32</vt:lpstr>
      <vt:lpstr>Safety First (2) 21CFR 312.32</vt:lpstr>
      <vt:lpstr>Safety First (3) 21CFR 312.32</vt:lpstr>
      <vt:lpstr>Site Close Out</vt:lpstr>
      <vt:lpstr>PowerPoint Presentation</vt:lpstr>
      <vt:lpstr>Record Keeping and Retention 21CFR 312.62</vt:lpstr>
      <vt:lpstr>Take Home Messages</vt:lpstr>
      <vt:lpstr>What happens when an investigator does not follow these guidelines and regulations?</vt:lpstr>
      <vt:lpstr>Questions?</vt:lpstr>
    </vt:vector>
  </TitlesOfParts>
  <Company>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Trish Wasek</dc:creator>
  <cp:lastModifiedBy>Ecklund, Dixie J</cp:lastModifiedBy>
  <cp:revision>283</cp:revision>
  <cp:lastPrinted>2015-10-11T22:11:37Z</cp:lastPrinted>
  <dcterms:created xsi:type="dcterms:W3CDTF">2000-04-22T15:10:42Z</dcterms:created>
  <dcterms:modified xsi:type="dcterms:W3CDTF">2018-09-10T14:32:58Z</dcterms:modified>
</cp:coreProperties>
</file>