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0" r:id="rId2"/>
  </p:sldMasterIdLst>
  <p:sldIdLst>
    <p:sldId id="256" r:id="rId3"/>
    <p:sldId id="257" r:id="rId4"/>
    <p:sldId id="258" r:id="rId5"/>
    <p:sldId id="318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80" r:id="rId16"/>
    <p:sldId id="288" r:id="rId17"/>
    <p:sldId id="283" r:id="rId18"/>
    <p:sldId id="284" r:id="rId19"/>
    <p:sldId id="286" r:id="rId20"/>
    <p:sldId id="274" r:id="rId21"/>
    <p:sldId id="272" r:id="rId22"/>
    <p:sldId id="275" r:id="rId23"/>
    <p:sldId id="292" r:id="rId24"/>
    <p:sldId id="297" r:id="rId25"/>
    <p:sldId id="319" r:id="rId26"/>
    <p:sldId id="304" r:id="rId27"/>
    <p:sldId id="305" r:id="rId28"/>
    <p:sldId id="306" r:id="rId29"/>
    <p:sldId id="290" r:id="rId30"/>
    <p:sldId id="311" r:id="rId31"/>
    <p:sldId id="312" r:id="rId32"/>
    <p:sldId id="313" r:id="rId33"/>
    <p:sldId id="31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19" autoAdjust="0"/>
    <p:restoredTop sz="94848" autoAdjust="0"/>
  </p:normalViewPr>
  <p:slideViewPr>
    <p:cSldViewPr>
      <p:cViewPr varScale="1">
        <p:scale>
          <a:sx n="97" d="100"/>
          <a:sy n="97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6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"/>
            <a:ext cx="2545977" cy="73152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31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0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"/>
            <a:ext cx="2545977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45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6072" indent="-457200">
              <a:buClrTx/>
              <a:buFont typeface="Courier New" pitchFamily="49" charset="0"/>
              <a:buChar char="o"/>
              <a:defRPr/>
            </a:lvl1pPr>
            <a:lvl2pPr marL="914400" indent="-457200">
              <a:buClrTx/>
              <a:buFont typeface="Courier New" pitchFamily="49" charset="0"/>
              <a:buChar char="o"/>
              <a:defRPr/>
            </a:lvl2pPr>
            <a:lvl3pPr marL="1110996" indent="-342900">
              <a:buClrTx/>
              <a:buFont typeface="Courier New" pitchFamily="49" charset="0"/>
              <a:buChar char="o"/>
              <a:defRPr/>
            </a:lvl3pPr>
            <a:lvl4pPr marL="1376172" indent="-342900">
              <a:buClrTx/>
              <a:buFont typeface="Courier New" pitchFamily="49" charset="0"/>
              <a:buChar char="o"/>
              <a:defRPr/>
            </a:lvl4pPr>
            <a:lvl5pPr marL="1586484" indent="-342900">
              <a:buClrTx/>
              <a:buFont typeface="Courier New" pitchFamily="49" charset="0"/>
              <a:buChar char="o"/>
              <a:defRPr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"/>
            <a:ext cx="2545977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62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25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3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6072" indent="-457200">
              <a:buClrTx/>
              <a:buFont typeface="Courier New" pitchFamily="49" charset="0"/>
              <a:buChar char="o"/>
              <a:defRPr/>
            </a:lvl1pPr>
            <a:lvl2pPr marL="914400" indent="-457200">
              <a:buClrTx/>
              <a:buFont typeface="Courier New" pitchFamily="49" charset="0"/>
              <a:buChar char="o"/>
              <a:defRPr/>
            </a:lvl2pPr>
            <a:lvl3pPr marL="1110996" indent="-342900">
              <a:buClrTx/>
              <a:buFont typeface="Courier New" pitchFamily="49" charset="0"/>
              <a:buChar char="o"/>
              <a:defRPr/>
            </a:lvl3pPr>
            <a:lvl4pPr marL="1376172" indent="-342900">
              <a:buClrTx/>
              <a:buFont typeface="Courier New" pitchFamily="49" charset="0"/>
              <a:buChar char="o"/>
              <a:defRPr/>
            </a:lvl4pPr>
            <a:lvl5pPr marL="1586484" indent="-342900">
              <a:buClrTx/>
              <a:buFont typeface="Courier New" pitchFamily="49" charset="0"/>
              <a:buChar char="o"/>
              <a:defRPr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"/>
            <a:ext cx="2545977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0"/>
            <a:ext cx="15843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51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37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31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48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6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7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34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728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5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0"/>
            <a:ext cx="15843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CAD41-42D9-48D2-8BDD-51823A4969B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B9BC94-AB6B-40AF-9D5F-B1EE5D2D0A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2E9D41-0F5D-4382-A16F-468B3E947568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8C01F1-4D70-40CE-AB65-14542632B34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6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1673352"/>
          </a:xfrm>
        </p:spPr>
        <p:txBody>
          <a:bodyPr/>
          <a:lstStyle/>
          <a:p>
            <a:r>
              <a:rPr lang="en-US" b="0" dirty="0" smtClean="0"/>
              <a:t>Clinical </a:t>
            </a:r>
            <a:r>
              <a:rPr lang="en-US" b="0" dirty="0" smtClean="0"/>
              <a:t>Outcome Scales 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334000"/>
            <a:ext cx="899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Harold P. Adams, Jr., MD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Division of Cerebrovascular Diseases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Department of Neurology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UIHC Comprehensive Stroke Center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of Iowa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 of a Useful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Rating Instrument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Easy to administer for patients and assessors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not be time-consuming or burdensome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and scoring are straightforward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Clear instructions on the use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Administering and scoring of the scale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Tested for reliability and reproducibility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Inter-rater agreement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Intra-rater reproducibility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and certification programs</a:t>
            </a:r>
          </a:p>
        </p:txBody>
      </p:sp>
    </p:spTree>
    <p:extLst>
      <p:ext uri="{BB962C8B-B14F-4D97-AF65-F5344CB8AC3E}">
        <p14:creationId xmlns:p14="http://schemas.microsoft.com/office/powerpoint/2010/main" val="39880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Control Measures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Clinical Trials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Extra requirement in research studies, especially true in multi-center clinical trials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cale is administered correctly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coring is accurate and consistent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Well-validated scales should be used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with other research programs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 of funding agents and regulators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to increase reliability and reproducibility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and certification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 adjudication </a:t>
            </a:r>
          </a:p>
        </p:txBody>
      </p:sp>
    </p:spTree>
    <p:extLst>
      <p:ext uri="{BB962C8B-B14F-4D97-AF65-F5344CB8AC3E}">
        <p14:creationId xmlns:p14="http://schemas.microsoft.com/office/powerpoint/2010/main" val="6814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Organization</a:t>
            </a:r>
            <a:b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Clinical Rating Instruments </a:t>
            </a:r>
            <a:endParaRPr lang="en-US" sz="40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Grading the severity of the illness, responses to therapy, and outcomes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Usually based on history and direct examination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Generally, two types of scales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scale – total of scoring of components of assessment 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Single score scale – based on an aggregate of all information rather than scoring individual items of the assessment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Numerical Scales </a:t>
            </a:r>
            <a:endParaRPr lang="en-US" sz="40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Several items assessed and scored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Scores of each item added to give a total score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Total score may represent a different combination of items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Depending on the scale, a high score can be good or bad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NIH Stroke Scale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Validation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Stroke Scale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testing – high inter-rater agreement (ƙ = 0.69) and test – retest reliability (ƙ = 0.66 – 0.77)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Prospectively assessed and total scores were compared to size of infarctions on CT and outcomes at 3 months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 scale validity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Scores correlated well with size of lesions and outcomes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Tested in several other venues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used internationally in wide range of stroke research </a:t>
            </a:r>
          </a:p>
          <a:p>
            <a:pPr marL="118872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Brott et al, Stroke, 1989: 20: 864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Reliability of Scores</a:t>
            </a:r>
            <a:b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NIH Stroke Scale 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Certification process using videotapes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Education, testing, remediation, and reliability assessment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Moderate to excellent agreement on most items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Facial paresis and ataxia perform weakly </a:t>
            </a:r>
          </a:p>
          <a:p>
            <a:pPr marL="1033272" lvl="3" indent="0"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Albanese et al, Stroke, 1994; 25: 1746</a:t>
            </a:r>
          </a:p>
          <a:p>
            <a:pPr marL="1033272" lvl="3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	Lyden et al, Stroke, 1994: 25: 2220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Stroke Association Certification Process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7405 raters (physicians and other health care providers)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Range in scoring between raters was considerable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Aphasia and facial paresis were the most problematic items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Did not improve with taking certification exam several times</a:t>
            </a:r>
          </a:p>
          <a:p>
            <a:pPr marL="2048256" lvl="8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Josephson et 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Cerbrovasc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Dis, 2006; 22: 389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8"/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 of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Stroke Scale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Well-validated measure of stroke severity that can be performed rapidly by a wide range of health care professionals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Good correlation with outcomes and used for planning acute and long-term care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High inter-rater agreement and intra-rater reproducibility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Adapted for multiple languages and cultures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administered via telemedicine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and certification programs exist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Disadvantages of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Stroke Scale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“Bias” towards the dominant hemisphere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similarly sized lesions in similar locations, scores are higher with left hemisphere lesions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 of orientation and commands linked to language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Range of scores among raters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Moderate-to-excellent agreement in most items with the following exceptions: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Ataxia, facial paresis, and aphasia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Stroke Scale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Modifications of NIH Stroke Scale have been attempted but original version remains the standard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 widely used clinical assessment scale of stroke severity in research and clinical care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Score used as an entry criterion for trials and in the selection of interventions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Score is now used in inter-physician communications in a way that is similar to the Glasgow Coma Score in patients with trauma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Likely will not be replaced in the near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and all physicians dealing with stroke should become proficient in its use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Measures of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Scales widely accepted by medical community, funding authorities, and governmental regulators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Broadly differentiate favorable from unfavorable outcomes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Used in both acute and recovery trials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impact on multiple neurological impairments or disabilities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May miss important neurological issues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Discrete areas of neurological disability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Over-emphasize some components of recovery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Often have ceiling- and floor- effects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 larger clinical trials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Conflicts of Interest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no disclosures </a:t>
            </a:r>
          </a:p>
          <a:p>
            <a:r>
              <a:rPr lang="en-US" dirty="0" smtClean="0"/>
              <a:t>Will not discuss any therapies not approved or cleared by the FDA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Assessment with 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Score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components of the assessment are summarized in a single score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Ranges to separate the good from the bad from the ugly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score has specific and defined criteria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Generally, the higher the score, the poorer the situation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Modified Rankin Scale </a:t>
            </a:r>
          </a:p>
        </p:txBody>
      </p:sp>
    </p:spTree>
    <p:extLst>
      <p:ext uri="{BB962C8B-B14F-4D97-AF65-F5344CB8AC3E}">
        <p14:creationId xmlns:p14="http://schemas.microsoft.com/office/powerpoint/2010/main" val="34342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Rankin Scale</a:t>
            </a:r>
            <a:endParaRPr lang="en-US" sz="40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Global outcome scale that is internationally accepted and used widely in stroke studies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about the status of the patient with an emphasis on motor limitations and walking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performed by a broad spectrum of health care providers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Different scores (levels of recovery) are understood by physicians and governmental bodies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Modality-Specific Scales</a:t>
            </a:r>
            <a:b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Recovery After Stroke 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Evaluate responses to an intervention aimed at a specific impairment/disability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Used extensively in rehabilitation research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Particularly useful for testing a device or local intervention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Some neurological impairments may improve at different rates and degrees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ollecting data from a small number of subjects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Lack of clear data on overall outcome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Diversity of neurological problems after stroke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Scales may not be well understood by clinicians or the public and results may be widely accepted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Inability to compare with other clinical stroke research </a:t>
            </a:r>
          </a:p>
        </p:txBody>
      </p:sp>
    </p:spTree>
    <p:extLst>
      <p:ext uri="{BB962C8B-B14F-4D97-AF65-F5344CB8AC3E}">
        <p14:creationId xmlns:p14="http://schemas.microsoft.com/office/powerpoint/2010/main" val="31532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Montreal Cognitive Assessment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Brief screening tool to detect mild cognitive impairments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pproximately 10 minutes to assess by direct observation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Similar to what is observed in a clinical setting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Incorporates some widely used neuropsychology tests such as the Trail-Making Test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Has not been extensively tested in stroke trials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Educational and certification programs are not available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May be more sensitive than the Mini-Mental Status Exam but may be less specific</a:t>
            </a:r>
          </a:p>
          <a:p>
            <a:pPr marL="118872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Center for Epidemiological </a:t>
            </a:r>
            <a:b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Studies Depression Scale </a:t>
            </a:r>
            <a:endParaRPr lang="en-US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Depression is common after stroke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Associated with worse outcomes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Assessed in a standardized scale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 Questions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Choices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Rarely (less than 1 day a week)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time (1-2 days a week)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Occasional or Moderate time  (3-4 days a week)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or All the time (5-7 days a week)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Scores range from 0-60 with higher scores associated with more severe depression</a:t>
            </a:r>
          </a:p>
        </p:txBody>
      </p:sp>
    </p:spTree>
    <p:extLst>
      <p:ext uri="{BB962C8B-B14F-4D97-AF65-F5344CB8AC3E}">
        <p14:creationId xmlns:p14="http://schemas.microsoft.com/office/powerpoint/2010/main" val="1652189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Quality of Life Measures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Used in a broad range of research studies testing promising therapies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Covers a broad range of functioning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Physical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Psychological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Social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General health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Influenced by person’s experiences, beliefs, expectations and perceptions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Generally have not been the primary way to measure success of treatment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Euro-QOL and Stroke Impact Scale </a:t>
            </a:r>
          </a:p>
        </p:txBody>
      </p:sp>
    </p:spTree>
    <p:extLst>
      <p:ext uri="{BB962C8B-B14F-4D97-AF65-F5344CB8AC3E}">
        <p14:creationId xmlns:p14="http://schemas.microsoft.com/office/powerpoint/2010/main" val="1117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Euro-QOL 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Euro-QOL (EQ-5D) is a simple and brief self-administered instrument in two parts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Five dimensions – each in three grades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1 – no problem, 2- moderate problems, 3 severe problems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Mobility			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Self-care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Usual activities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Pain/discomfort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Anxiety/depression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Visual analogue scale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0 – worst imaginable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100 – best possible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86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Stroke Impact Scale</a:t>
            </a:r>
            <a:endParaRPr lang="en-US" sz="36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Assess multiple domains of stroke recovery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Reported by patient to reporter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Graded 1 (worst) – 5 (best)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 Components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Physical activity ( 4 – 20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Memory and thinking ( 7 – 35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Emotions ( 9 – 45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Communication ( 7 – 35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Activities of daily living ( 10 – 50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Mobility at home and community ( 9 – 45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Hand function ( 5 – 25 points)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Relationships and activities ( 8 – 40 points)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Primary Stroke Rating Instruments</a:t>
            </a:r>
            <a:br>
              <a:rPr lang="en-US" sz="32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NINDS Recommendations</a:t>
            </a:r>
            <a:endParaRPr lang="en-US" sz="32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Neurological impairment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NIH Stroke Scale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Functional status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Modified Rankin Scale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Barthel Index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Emotional and cognitive status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Center for Epidemiological Studies – Depression Scale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Montreal Cognitive Assessment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Trail-making A &amp; B Tests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Participation and quality of life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European Quality of Life Scale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Walking speed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I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Wide variety of clinical scales to use in neurologic research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used example of stroke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Similar measures available for other neurologic diseases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Choice of scales influenced by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Face value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Reproducibility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construct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Outcome Measures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component of a clinical trial</a:t>
            </a:r>
          </a:p>
          <a:p>
            <a:r>
              <a:rPr lang="en-US" dirty="0" smtClean="0"/>
              <a:t>Selected measures reflect the aims </a:t>
            </a:r>
          </a:p>
          <a:p>
            <a:pPr lvl="1"/>
            <a:r>
              <a:rPr lang="en-US" dirty="0" smtClean="0"/>
              <a:t>Clinical outcome measures</a:t>
            </a:r>
          </a:p>
          <a:p>
            <a:pPr lvl="1"/>
            <a:r>
              <a:rPr lang="en-US" dirty="0" smtClean="0"/>
              <a:t>Surrogate outcome measures</a:t>
            </a:r>
          </a:p>
          <a:p>
            <a:r>
              <a:rPr lang="en-US" dirty="0" smtClean="0"/>
              <a:t>For the purposes of this presentation, I will use clinical research in stroke as a model</a:t>
            </a:r>
          </a:p>
          <a:p>
            <a:r>
              <a:rPr lang="en-US" dirty="0" smtClean="0"/>
              <a:t>Similar disease specific outcome measures used in neurologic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Choice of scales also influenced by the primary aims of the research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Acute vs long-term intervention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follow-up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Nature of the intervention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Primary hypothesis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Progression of disease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Favorable outcomes, unfavorable, mortality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Adverse events, related to intervention,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not related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events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rials must assure accuracy of the clinical assessments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Selection, follow-up, endpoints, outcomes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and certification of investigators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Central assessments of outcomes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person, telephone, videos, teleconference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Adjudication of endpoints and outcomes </a:t>
            </a:r>
          </a:p>
        </p:txBody>
      </p:sp>
    </p:spTree>
    <p:extLst>
      <p:ext uri="{BB962C8B-B14F-4D97-AF65-F5344CB8AC3E}">
        <p14:creationId xmlns:p14="http://schemas.microsoft.com/office/powerpoint/2010/main" val="5224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  <a:r>
              <a:rPr lang="en-US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 </a:t>
            </a:r>
            <a:endParaRPr lang="en-US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 quantitative element to a complex clinical situation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Foster communication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clinical research are described using these instruments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oth researchers and clinicians should have an understanding of the information conveyed by the use of the instruments  </a:t>
            </a:r>
          </a:p>
        </p:txBody>
      </p:sp>
    </p:spTree>
    <p:extLst>
      <p:ext uri="{BB962C8B-B14F-4D97-AF65-F5344CB8AC3E}">
        <p14:creationId xmlns:p14="http://schemas.microsoft.com/office/powerpoint/2010/main" val="31046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Choices of Outcomes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terms</a:t>
            </a:r>
          </a:p>
          <a:p>
            <a:pPr lvl="1"/>
            <a:r>
              <a:rPr lang="en-US" dirty="0" smtClean="0"/>
              <a:t>Impairment </a:t>
            </a:r>
          </a:p>
          <a:p>
            <a:pPr lvl="1"/>
            <a:r>
              <a:rPr lang="en-US" dirty="0" smtClean="0"/>
              <a:t>Handicap /activity limitations </a:t>
            </a:r>
          </a:p>
          <a:p>
            <a:pPr lvl="1"/>
            <a:r>
              <a:rPr lang="en-US" dirty="0" smtClean="0"/>
              <a:t>Disability /participation restriction </a:t>
            </a:r>
          </a:p>
          <a:p>
            <a:r>
              <a:rPr lang="en-US" dirty="0" smtClean="0"/>
              <a:t>Mortality </a:t>
            </a:r>
          </a:p>
          <a:p>
            <a:r>
              <a:rPr lang="en-US" dirty="0" smtClean="0"/>
              <a:t>Quality of life</a:t>
            </a:r>
          </a:p>
          <a:p>
            <a:r>
              <a:rPr lang="en-US" dirty="0" smtClean="0"/>
              <a:t>Healthcare costs</a:t>
            </a:r>
          </a:p>
          <a:p>
            <a:r>
              <a:rPr lang="en-US" dirty="0" smtClean="0"/>
              <a:t>Recurrent events </a:t>
            </a:r>
          </a:p>
          <a:p>
            <a:r>
              <a:rPr lang="en-US" dirty="0" smtClean="0"/>
              <a:t>Adverse events</a:t>
            </a:r>
          </a:p>
        </p:txBody>
      </p:sp>
    </p:spTree>
    <p:extLst>
      <p:ext uri="{BB962C8B-B14F-4D97-AF65-F5344CB8AC3E}">
        <p14:creationId xmlns:p14="http://schemas.microsoft.com/office/powerpoint/2010/main" val="269940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Surrogate Markers </a:t>
            </a:r>
            <a:b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in Ischemic Stroke </a:t>
            </a:r>
            <a:endParaRPr lang="en-US" sz="40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Imaging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Brain imaging: size, location, and evolution of stroke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Brain functional imaging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Vascular imaging: recanalization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Biomarkers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Variety of options: inflammatory, biochemical, genetic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Currently, no surrogate marker has gained acceptance as a primary outcome measure in stroke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outcomes remain the measure of success of any treatment in stroke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in the Design of</a:t>
            </a:r>
            <a:b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Trials in Ischemic Stroke</a:t>
            </a:r>
            <a:endParaRPr lang="en-US" sz="40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road spectrum of vascular diseases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Wide variations in the extent and locations of brain injuries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Epidemiological variables and the presence of comorbid diseases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multiple concomitant therapies – “best medical care”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goals and the nature of the intervention that is being tested in the trial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Rating Instruments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(Stroke Scales)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 component of clinical research  now used in practice because they provide important information for both researchers and clinicians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Types and severity of neurological impairments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hanges in neurological status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ecisions about acute and long-term management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esponses to treatment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utcomes</a:t>
            </a:r>
          </a:p>
          <a:p>
            <a:pPr marL="45720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4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a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Clinical Rating Instrument</a:t>
            </a:r>
            <a:r>
              <a:rPr lang="en-US" sz="3600" b="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b="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Must have inherent credibility- face validity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Germane to the clinical situation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Widely used and clinically useful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Makes sense to both health care providers and the public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Understandable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knowledgeable person should have a mental image of the patient’s status when given the “score” on a stroke scale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in Development of</a:t>
            </a:r>
            <a:b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Clinical Rating Instrument  </a:t>
            </a:r>
            <a:endParaRPr lang="en-US" sz="36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 process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scale and information to be gained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to the assessment of patients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 based on the patient’s performance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Items assessed by history or examination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how the scoring of a new scale will interdigitate with other rating instruments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eed for a clear plan for testing and validating the instrument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Spinal Cord Injury a personal story 2018 update</Template>
  <TotalTime>470</TotalTime>
  <Words>1649</Words>
  <Application>Microsoft Office PowerPoint</Application>
  <PresentationFormat>On-screen Show (4:3)</PresentationFormat>
  <Paragraphs>266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Module</vt:lpstr>
      <vt:lpstr>1_Module</vt:lpstr>
      <vt:lpstr>Clinical Outcome Scales </vt:lpstr>
      <vt:lpstr>Conflicts of Interest</vt:lpstr>
      <vt:lpstr>Outcome Measures</vt:lpstr>
      <vt:lpstr>Choices of Outcomes</vt:lpstr>
      <vt:lpstr>Surrogate Markers  Trials in Ischemic Stroke </vt:lpstr>
      <vt:lpstr>Issues in the Design of Clinical Trials in Ischemic Stroke</vt:lpstr>
      <vt:lpstr>Clinical Rating Instruments (Stroke Scales) </vt:lpstr>
      <vt:lpstr>Requirements for a Useful Clinical Rating Instrument  </vt:lpstr>
      <vt:lpstr>Steps in Development of a Clinical Rating Instrument  </vt:lpstr>
      <vt:lpstr>Attributes of a Useful Clinical Rating Instrument </vt:lpstr>
      <vt:lpstr>Quality Control Measures in Clinical Trials </vt:lpstr>
      <vt:lpstr>General Organization of Clinical Rating Instruments </vt:lpstr>
      <vt:lpstr>Numerical Scales </vt:lpstr>
      <vt:lpstr>Initial Validation NIH Stroke Scale </vt:lpstr>
      <vt:lpstr>Reliability of Scores NIH Stroke Scale </vt:lpstr>
      <vt:lpstr>Advantages of NIH Stroke Scale </vt:lpstr>
      <vt:lpstr>Disadvantages of NIH Stroke Scale </vt:lpstr>
      <vt:lpstr>Current Status NIH Stroke Scale </vt:lpstr>
      <vt:lpstr>Global Measures of Outcomes</vt:lpstr>
      <vt:lpstr>Overall Assessment with  a Single Score </vt:lpstr>
      <vt:lpstr>Modified Rankin Scale</vt:lpstr>
      <vt:lpstr>Modality-Specific Scales Recovery After Stroke </vt:lpstr>
      <vt:lpstr>Montreal Cognitive Assessment</vt:lpstr>
      <vt:lpstr>Center for Epidemiological  Studies Depression Scale </vt:lpstr>
      <vt:lpstr>Quality of Life Measures</vt:lpstr>
      <vt:lpstr>Euro-QOL </vt:lpstr>
      <vt:lpstr>Stroke Impact Scale</vt:lpstr>
      <vt:lpstr>Primary Stroke Rating Instruments NINDS Recommendations</vt:lpstr>
      <vt:lpstr>Conclusions I</vt:lpstr>
      <vt:lpstr>Conclusions II</vt:lpstr>
      <vt:lpstr>Conclusions III</vt:lpstr>
      <vt:lpstr>Conclusions IV  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Clinical Outcome Scales Come From?</dc:title>
  <dc:creator>Adams, Harold</dc:creator>
  <cp:lastModifiedBy>Adams, Harold</cp:lastModifiedBy>
  <cp:revision>41</cp:revision>
  <dcterms:created xsi:type="dcterms:W3CDTF">2018-05-14T18:48:23Z</dcterms:created>
  <dcterms:modified xsi:type="dcterms:W3CDTF">2019-04-10T18:58:14Z</dcterms:modified>
</cp:coreProperties>
</file>