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ctiveX/activeX1.xml" ContentType="application/vnd.ms-office.activeX+xml"/>
  <Override PartName="/ppt/activeX/activeX1.bin" ContentType="application/vnd.ms-office.activeX"/>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775" r:id="rId1"/>
  </p:sldMasterIdLst>
  <p:notesMasterIdLst>
    <p:notesMasterId r:id="rId66"/>
  </p:notesMasterIdLst>
  <p:handoutMasterIdLst>
    <p:handoutMasterId r:id="rId67"/>
  </p:handoutMasterIdLst>
  <p:sldIdLst>
    <p:sldId id="256" r:id="rId2"/>
    <p:sldId id="357" r:id="rId3"/>
    <p:sldId id="356" r:id="rId4"/>
    <p:sldId id="258" r:id="rId5"/>
    <p:sldId id="291" r:id="rId6"/>
    <p:sldId id="335" r:id="rId7"/>
    <p:sldId id="280" r:id="rId8"/>
    <p:sldId id="281" r:id="rId9"/>
    <p:sldId id="257" r:id="rId10"/>
    <p:sldId id="355" r:id="rId11"/>
    <p:sldId id="301" r:id="rId12"/>
    <p:sldId id="300" r:id="rId13"/>
    <p:sldId id="338" r:id="rId14"/>
    <p:sldId id="339" r:id="rId15"/>
    <p:sldId id="340" r:id="rId16"/>
    <p:sldId id="282" r:id="rId17"/>
    <p:sldId id="287" r:id="rId18"/>
    <p:sldId id="298" r:id="rId19"/>
    <p:sldId id="292" r:id="rId20"/>
    <p:sldId id="336" r:id="rId21"/>
    <p:sldId id="342" r:id="rId22"/>
    <p:sldId id="341" r:id="rId23"/>
    <p:sldId id="294" r:id="rId24"/>
    <p:sldId id="295" r:id="rId25"/>
    <p:sldId id="303" r:id="rId26"/>
    <p:sldId id="302" r:id="rId27"/>
    <p:sldId id="296" r:id="rId28"/>
    <p:sldId id="293" r:id="rId29"/>
    <p:sldId id="343" r:id="rId30"/>
    <p:sldId id="344" r:id="rId31"/>
    <p:sldId id="345" r:id="rId32"/>
    <p:sldId id="346" r:id="rId33"/>
    <p:sldId id="306" r:id="rId34"/>
    <p:sldId id="316" r:id="rId35"/>
    <p:sldId id="308" r:id="rId36"/>
    <p:sldId id="311" r:id="rId37"/>
    <p:sldId id="313" r:id="rId38"/>
    <p:sldId id="312" r:id="rId39"/>
    <p:sldId id="317" r:id="rId40"/>
    <p:sldId id="305" r:id="rId41"/>
    <p:sldId id="307" r:id="rId42"/>
    <p:sldId id="326" r:id="rId43"/>
    <p:sldId id="331" r:id="rId44"/>
    <p:sldId id="309" r:id="rId45"/>
    <p:sldId id="347" r:id="rId46"/>
    <p:sldId id="348" r:id="rId47"/>
    <p:sldId id="318" r:id="rId48"/>
    <p:sldId id="327" r:id="rId49"/>
    <p:sldId id="337" r:id="rId50"/>
    <p:sldId id="349" r:id="rId51"/>
    <p:sldId id="328" r:id="rId52"/>
    <p:sldId id="319" r:id="rId53"/>
    <p:sldId id="320" r:id="rId54"/>
    <p:sldId id="321" r:id="rId55"/>
    <p:sldId id="322" r:id="rId56"/>
    <p:sldId id="323" r:id="rId57"/>
    <p:sldId id="324" r:id="rId58"/>
    <p:sldId id="350" r:id="rId59"/>
    <p:sldId id="351" r:id="rId60"/>
    <p:sldId id="352" r:id="rId61"/>
    <p:sldId id="353" r:id="rId62"/>
    <p:sldId id="354" r:id="rId63"/>
    <p:sldId id="332" r:id="rId64"/>
    <p:sldId id="329" r:id="rId65"/>
  </p:sldIdLst>
  <p:sldSz cx="9144000" cy="6858000" type="screen4x3"/>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aow" initials="z"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EB"/>
    <a:srgbClr val="FFF0E5"/>
    <a:srgbClr val="FFECDD"/>
    <a:srgbClr val="006600"/>
    <a:srgbClr val="FFFFF7"/>
    <a:srgbClr val="C9E6FB"/>
    <a:srgbClr val="FFDF79"/>
    <a:srgbClr val="FFFFCC"/>
    <a:srgbClr val="FF00E6"/>
    <a:srgbClr val="E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4" autoAdjust="0"/>
    <p:restoredTop sz="82629" autoAdjust="0"/>
  </p:normalViewPr>
  <p:slideViewPr>
    <p:cSldViewPr snapToObjects="1">
      <p:cViewPr varScale="1">
        <p:scale>
          <a:sx n="59" d="100"/>
          <a:sy n="59" d="100"/>
        </p:scale>
        <p:origin x="-1746" y="-78"/>
      </p:cViewPr>
      <p:guideLst>
        <p:guide orient="horz" pos="2160"/>
        <p:guide pos="2880"/>
      </p:guideLst>
    </p:cSldViewPr>
  </p:slideViewPr>
  <p:notesTextViewPr>
    <p:cViewPr>
      <p:scale>
        <a:sx n="1" d="1"/>
        <a:sy n="1" d="1"/>
      </p:scale>
      <p:origin x="0" y="0"/>
    </p:cViewPr>
  </p:notesTextViewPr>
  <p:gridSpacing cx="36576" cy="36576"/>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charts/_rels/chart1.xml.rels><?xml version="1.0" encoding="UTF-8" standalone="yes"?>
<Relationships xmlns="http://schemas.openxmlformats.org/package/2006/relationships"><Relationship Id="rId1" Type="http://schemas.openxmlformats.org/officeDocument/2006/relationships/oleObject" Target="file:///L:\Presentation\SCT\2013%20SCT%20Boston\Cost%20of%20Trial%20Operation%20Error\Power%20curve.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L:\Presentation\SCT\2013%20SCT%20Boston\Cost%20of%20Trial%20Operation%20Error\Power%20curve.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zhaow.DB2E\Desktop\Cost%20of%20Trial%20Operation%20Error\Power%20curve.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zhaow.DB2E\Desktop\Emergency%20trials\Power%20curve.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US" sz="1100" dirty="0"/>
              <a:t>HRSD </a:t>
            </a:r>
            <a:r>
              <a:rPr lang="en-US" sz="1100" dirty="0" smtClean="0"/>
              <a:t>at</a:t>
            </a:r>
            <a:r>
              <a:rPr lang="en-US" sz="1100" baseline="0" dirty="0" smtClean="0"/>
              <a:t> Baseline</a:t>
            </a:r>
            <a:endParaRPr lang="en-US" sz="1100" dirty="0"/>
          </a:p>
        </c:rich>
      </c:tx>
      <c:overlay val="0"/>
    </c:title>
    <c:autoTitleDeleted val="0"/>
    <c:plotArea>
      <c:layout/>
      <c:scatterChart>
        <c:scatterStyle val="lineMarker"/>
        <c:varyColors val="0"/>
        <c:ser>
          <c:idx val="0"/>
          <c:order val="0"/>
          <c:tx>
            <c:strRef>
              <c:f>HRSD!$R$1</c:f>
              <c:strCache>
                <c:ptCount val="1"/>
                <c:pt idx="0">
                  <c:v>Clinical Assessor</c:v>
                </c:pt>
              </c:strCache>
            </c:strRef>
          </c:tx>
          <c:spPr>
            <a:ln w="28575">
              <a:noFill/>
            </a:ln>
          </c:spPr>
          <c:marker>
            <c:symbol val="circle"/>
            <c:size val="2"/>
            <c:spPr>
              <a:solidFill>
                <a:schemeClr val="bg1"/>
              </a:solidFill>
              <a:ln>
                <a:solidFill>
                  <a:srgbClr val="FF0000"/>
                </a:solidFill>
              </a:ln>
            </c:spPr>
          </c:marker>
          <c:xVal>
            <c:numRef>
              <c:f>HRSD!$S$2:$S$274</c:f>
              <c:numCache>
                <c:formatCode>General</c:formatCode>
                <c:ptCount val="273"/>
                <c:pt idx="0">
                  <c:v>14.122936069877504</c:v>
                </c:pt>
                <c:pt idx="1">
                  <c:v>15.120506616384624</c:v>
                </c:pt>
                <c:pt idx="2">
                  <c:v>15.212104700311952</c:v>
                </c:pt>
                <c:pt idx="3">
                  <c:v>15.836843545759772</c:v>
                </c:pt>
                <c:pt idx="4">
                  <c:v>16.939423137120549</c:v>
                </c:pt>
                <c:pt idx="5">
                  <c:v>17.203776114369894</c:v>
                </c:pt>
                <c:pt idx="6">
                  <c:v>18.207037998265324</c:v>
                </c:pt>
                <c:pt idx="7">
                  <c:v>18.107991043252515</c:v>
                </c:pt>
                <c:pt idx="8">
                  <c:v>17.853534500362766</c:v>
                </c:pt>
                <c:pt idx="9">
                  <c:v>17.784910549271299</c:v>
                </c:pt>
                <c:pt idx="10">
                  <c:v>19.157742528295582</c:v>
                </c:pt>
                <c:pt idx="11">
                  <c:v>19.220860724686855</c:v>
                </c:pt>
                <c:pt idx="12">
                  <c:v>18.974634143430436</c:v>
                </c:pt>
                <c:pt idx="13">
                  <c:v>18.750296151527632</c:v>
                </c:pt>
                <c:pt idx="14">
                  <c:v>1.8470503862211247</c:v>
                </c:pt>
                <c:pt idx="15">
                  <c:v>21.068873302986205</c:v>
                </c:pt>
                <c:pt idx="16">
                  <c:v>20.975985590972392</c:v>
                </c:pt>
                <c:pt idx="17">
                  <c:v>21.247830261743601</c:v>
                </c:pt>
                <c:pt idx="18">
                  <c:v>20.947082017421703</c:v>
                </c:pt>
                <c:pt idx="19">
                  <c:v>20.961447744574976</c:v>
                </c:pt>
                <c:pt idx="20">
                  <c:v>20.919845542596892</c:v>
                </c:pt>
                <c:pt idx="21">
                  <c:v>21.955959631647723</c:v>
                </c:pt>
                <c:pt idx="22">
                  <c:v>21.940155682098116</c:v>
                </c:pt>
                <c:pt idx="23">
                  <c:v>22.231396043601382</c:v>
                </c:pt>
                <c:pt idx="24">
                  <c:v>21.791849768453893</c:v>
                </c:pt>
                <c:pt idx="25">
                  <c:v>22.215732522678376</c:v>
                </c:pt>
                <c:pt idx="26">
                  <c:v>22.9542290636739</c:v>
                </c:pt>
                <c:pt idx="27">
                  <c:v>23.115744599094505</c:v>
                </c:pt>
                <c:pt idx="28">
                  <c:v>23.055152246742537</c:v>
                </c:pt>
                <c:pt idx="29">
                  <c:v>23.226746210787628</c:v>
                </c:pt>
                <c:pt idx="30">
                  <c:v>23.028701572856697</c:v>
                </c:pt>
                <c:pt idx="31">
                  <c:v>22.823085589990157</c:v>
                </c:pt>
                <c:pt idx="32">
                  <c:v>23.166857397353581</c:v>
                </c:pt>
                <c:pt idx="33">
                  <c:v>22.968585657991973</c:v>
                </c:pt>
                <c:pt idx="34">
                  <c:v>22.800961419291344</c:v>
                </c:pt>
                <c:pt idx="35">
                  <c:v>22.78844750374251</c:v>
                </c:pt>
                <c:pt idx="36">
                  <c:v>22.884780777451727</c:v>
                </c:pt>
                <c:pt idx="37">
                  <c:v>23.859238643795358</c:v>
                </c:pt>
                <c:pt idx="38">
                  <c:v>24.013817304518497</c:v>
                </c:pt>
                <c:pt idx="39">
                  <c:v>23.917649473725785</c:v>
                </c:pt>
                <c:pt idx="40">
                  <c:v>23.837307845078087</c:v>
                </c:pt>
                <c:pt idx="41">
                  <c:v>24.190697991777046</c:v>
                </c:pt>
                <c:pt idx="42">
                  <c:v>24.027686126229828</c:v>
                </c:pt>
                <c:pt idx="43">
                  <c:v>23.766062168613704</c:v>
                </c:pt>
                <c:pt idx="44">
                  <c:v>23.806086093971714</c:v>
                </c:pt>
                <c:pt idx="45">
                  <c:v>23.870094101188492</c:v>
                </c:pt>
                <c:pt idx="46">
                  <c:v>23.775601961698854</c:v>
                </c:pt>
                <c:pt idx="47">
                  <c:v>23.945837581721129</c:v>
                </c:pt>
                <c:pt idx="48">
                  <c:v>24.162191675200383</c:v>
                </c:pt>
                <c:pt idx="49">
                  <c:v>23.784984911227546</c:v>
                </c:pt>
                <c:pt idx="50">
                  <c:v>25.029139225365238</c:v>
                </c:pt>
                <c:pt idx="51">
                  <c:v>24.775840194675045</c:v>
                </c:pt>
                <c:pt idx="52">
                  <c:v>25.152897859071416</c:v>
                </c:pt>
                <c:pt idx="53">
                  <c:v>24.876381278969497</c:v>
                </c:pt>
                <c:pt idx="54">
                  <c:v>25.088192105659402</c:v>
                </c:pt>
                <c:pt idx="55">
                  <c:v>24.774032140350972</c:v>
                </c:pt>
                <c:pt idx="56">
                  <c:v>24.895691132853202</c:v>
                </c:pt>
                <c:pt idx="57">
                  <c:v>25.872460135381573</c:v>
                </c:pt>
                <c:pt idx="58">
                  <c:v>25.803941805201593</c:v>
                </c:pt>
                <c:pt idx="59">
                  <c:v>25.871671813537965</c:v>
                </c:pt>
                <c:pt idx="60">
                  <c:v>25.98617568939769</c:v>
                </c:pt>
                <c:pt idx="61">
                  <c:v>25.933911075302095</c:v>
                </c:pt>
                <c:pt idx="62">
                  <c:v>26.054932807217405</c:v>
                </c:pt>
                <c:pt idx="63">
                  <c:v>27.117495411743786</c:v>
                </c:pt>
                <c:pt idx="64">
                  <c:v>26.883166970208627</c:v>
                </c:pt>
                <c:pt idx="65">
                  <c:v>26.978458558422858</c:v>
                </c:pt>
                <c:pt idx="66">
                  <c:v>26.810334133961856</c:v>
                </c:pt>
                <c:pt idx="67">
                  <c:v>26.763545411203815</c:v>
                </c:pt>
                <c:pt idx="68">
                  <c:v>27.116838090121909</c:v>
                </c:pt>
                <c:pt idx="69">
                  <c:v>28.015769927082403</c:v>
                </c:pt>
                <c:pt idx="70">
                  <c:v>27.752421344758595</c:v>
                </c:pt>
                <c:pt idx="71">
                  <c:v>27.992191667458229</c:v>
                </c:pt>
                <c:pt idx="72">
                  <c:v>28.227614895225738</c:v>
                </c:pt>
                <c:pt idx="73">
                  <c:v>28.019321067182211</c:v>
                </c:pt>
                <c:pt idx="74">
                  <c:v>27.936550097928553</c:v>
                </c:pt>
                <c:pt idx="75">
                  <c:v>28.222043315852648</c:v>
                </c:pt>
                <c:pt idx="76">
                  <c:v>27.91026136773235</c:v>
                </c:pt>
                <c:pt idx="77">
                  <c:v>28.136266414872008</c:v>
                </c:pt>
                <c:pt idx="78">
                  <c:v>27.927587625081184</c:v>
                </c:pt>
                <c:pt idx="79">
                  <c:v>27.845777165084002</c:v>
                </c:pt>
                <c:pt idx="80">
                  <c:v>28.232759984366517</c:v>
                </c:pt>
                <c:pt idx="81">
                  <c:v>27.761869670447471</c:v>
                </c:pt>
                <c:pt idx="82">
                  <c:v>27.828138060864863</c:v>
                </c:pt>
                <c:pt idx="83">
                  <c:v>27.914838083770007</c:v>
                </c:pt>
                <c:pt idx="84">
                  <c:v>27.883076084596482</c:v>
                </c:pt>
                <c:pt idx="85">
                  <c:v>27.774150740273292</c:v>
                </c:pt>
                <c:pt idx="86">
                  <c:v>27.806844019564977</c:v>
                </c:pt>
                <c:pt idx="87">
                  <c:v>29.228243865714163</c:v>
                </c:pt>
                <c:pt idx="88">
                  <c:v>28.986047622114228</c:v>
                </c:pt>
                <c:pt idx="89">
                  <c:v>28.76609755692558</c:v>
                </c:pt>
                <c:pt idx="90">
                  <c:v>28.750361039278335</c:v>
                </c:pt>
                <c:pt idx="91">
                  <c:v>29.148299125228423</c:v>
                </c:pt>
                <c:pt idx="92">
                  <c:v>28.777182783937736</c:v>
                </c:pt>
                <c:pt idx="93">
                  <c:v>28.82968821789088</c:v>
                </c:pt>
                <c:pt idx="94">
                  <c:v>28.991905725844997</c:v>
                </c:pt>
                <c:pt idx="95">
                  <c:v>29.229289224193018</c:v>
                </c:pt>
                <c:pt idx="96">
                  <c:v>29.206930400609593</c:v>
                </c:pt>
                <c:pt idx="97">
                  <c:v>29.05898885995618</c:v>
                </c:pt>
                <c:pt idx="98">
                  <c:v>28.778677106076525</c:v>
                </c:pt>
                <c:pt idx="99">
                  <c:v>28.90595944174742</c:v>
                </c:pt>
                <c:pt idx="100">
                  <c:v>29.012048701586895</c:v>
                </c:pt>
                <c:pt idx="101">
                  <c:v>30.24480806026942</c:v>
                </c:pt>
                <c:pt idx="102">
                  <c:v>30.041156980258084</c:v>
                </c:pt>
                <c:pt idx="103">
                  <c:v>29.774928543059001</c:v>
                </c:pt>
                <c:pt idx="104">
                  <c:v>29.978452842569641</c:v>
                </c:pt>
                <c:pt idx="105">
                  <c:v>29.959451689269386</c:v>
                </c:pt>
                <c:pt idx="106">
                  <c:v>29.861677797303461</c:v>
                </c:pt>
                <c:pt idx="107">
                  <c:v>29.88758176701187</c:v>
                </c:pt>
                <c:pt idx="108">
                  <c:v>29.750975711136274</c:v>
                </c:pt>
                <c:pt idx="109">
                  <c:v>30.08903215745087</c:v>
                </c:pt>
                <c:pt idx="110">
                  <c:v>30.108322699041032</c:v>
                </c:pt>
                <c:pt idx="111">
                  <c:v>30.095834628947944</c:v>
                </c:pt>
                <c:pt idx="112">
                  <c:v>29.980534451088129</c:v>
                </c:pt>
                <c:pt idx="113">
                  <c:v>30.082412141766387</c:v>
                </c:pt>
                <c:pt idx="114">
                  <c:v>29.834609347861427</c:v>
                </c:pt>
                <c:pt idx="115">
                  <c:v>31.245204091474037</c:v>
                </c:pt>
                <c:pt idx="116">
                  <c:v>31.12484740733445</c:v>
                </c:pt>
                <c:pt idx="117">
                  <c:v>31.239012015519883</c:v>
                </c:pt>
                <c:pt idx="118">
                  <c:v>31.117976301108595</c:v>
                </c:pt>
                <c:pt idx="119">
                  <c:v>30.844982891768584</c:v>
                </c:pt>
                <c:pt idx="120">
                  <c:v>31.157832808083835</c:v>
                </c:pt>
                <c:pt idx="121">
                  <c:v>31.146338701383332</c:v>
                </c:pt>
                <c:pt idx="122">
                  <c:v>31.023159478571031</c:v>
                </c:pt>
                <c:pt idx="123">
                  <c:v>31.203874856155938</c:v>
                </c:pt>
                <c:pt idx="124">
                  <c:v>30.935113005227517</c:v>
                </c:pt>
                <c:pt idx="125">
                  <c:v>32.033560071045486</c:v>
                </c:pt>
                <c:pt idx="126">
                  <c:v>31.956475248022681</c:v>
                </c:pt>
                <c:pt idx="127">
                  <c:v>31.97255374319035</c:v>
                </c:pt>
                <c:pt idx="128">
                  <c:v>31.999812894877508</c:v>
                </c:pt>
                <c:pt idx="129">
                  <c:v>31.927402361556993</c:v>
                </c:pt>
                <c:pt idx="130">
                  <c:v>31.826341076216753</c:v>
                </c:pt>
                <c:pt idx="131">
                  <c:v>32.178968360394926</c:v>
                </c:pt>
                <c:pt idx="132">
                  <c:v>32.138280999865657</c:v>
                </c:pt>
                <c:pt idx="133">
                  <c:v>31.869624468209189</c:v>
                </c:pt>
                <c:pt idx="134">
                  <c:v>31.911537063157901</c:v>
                </c:pt>
                <c:pt idx="135">
                  <c:v>32.190130241501656</c:v>
                </c:pt>
                <c:pt idx="136">
                  <c:v>31.803331412516211</c:v>
                </c:pt>
                <c:pt idx="137">
                  <c:v>31.899842166984314</c:v>
                </c:pt>
                <c:pt idx="138">
                  <c:v>33.062075365776415</c:v>
                </c:pt>
                <c:pt idx="139">
                  <c:v>33.131708841179154</c:v>
                </c:pt>
                <c:pt idx="140">
                  <c:v>33.23951321433568</c:v>
                </c:pt>
                <c:pt idx="141">
                  <c:v>33.144447652782844</c:v>
                </c:pt>
                <c:pt idx="142">
                  <c:v>33.1965745798692</c:v>
                </c:pt>
                <c:pt idx="143">
                  <c:v>32.785588863963298</c:v>
                </c:pt>
                <c:pt idx="144">
                  <c:v>33.103654140955641</c:v>
                </c:pt>
                <c:pt idx="145">
                  <c:v>33.212875996622998</c:v>
                </c:pt>
                <c:pt idx="146">
                  <c:v>32.928343479567268</c:v>
                </c:pt>
                <c:pt idx="147">
                  <c:v>33.170071941392884</c:v>
                </c:pt>
                <c:pt idx="148">
                  <c:v>33.039362932184503</c:v>
                </c:pt>
                <c:pt idx="149">
                  <c:v>33.048726590246289</c:v>
                </c:pt>
                <c:pt idx="150">
                  <c:v>32.87236657629861</c:v>
                </c:pt>
                <c:pt idx="151">
                  <c:v>32.965626727543494</c:v>
                </c:pt>
                <c:pt idx="152">
                  <c:v>32.800351549102906</c:v>
                </c:pt>
                <c:pt idx="153">
                  <c:v>32.783938178549327</c:v>
                </c:pt>
                <c:pt idx="154">
                  <c:v>33.954733291717048</c:v>
                </c:pt>
                <c:pt idx="155">
                  <c:v>33.992291462908959</c:v>
                </c:pt>
                <c:pt idx="156">
                  <c:v>34.076915768222911</c:v>
                </c:pt>
                <c:pt idx="157">
                  <c:v>33.770437701834652</c:v>
                </c:pt>
                <c:pt idx="158">
                  <c:v>34.133128601819166</c:v>
                </c:pt>
                <c:pt idx="159">
                  <c:v>33.834331989364053</c:v>
                </c:pt>
                <c:pt idx="160">
                  <c:v>33.776505011953823</c:v>
                </c:pt>
                <c:pt idx="161">
                  <c:v>34.061411247891876</c:v>
                </c:pt>
                <c:pt idx="162">
                  <c:v>33.821945321529221</c:v>
                </c:pt>
                <c:pt idx="163">
                  <c:v>34.069271172101125</c:v>
                </c:pt>
                <c:pt idx="164">
                  <c:v>33.824181091224652</c:v>
                </c:pt>
                <c:pt idx="165">
                  <c:v>34.798776503071799</c:v>
                </c:pt>
                <c:pt idx="166">
                  <c:v>34.878041300528182</c:v>
                </c:pt>
                <c:pt idx="167">
                  <c:v>34.996612254105685</c:v>
                </c:pt>
                <c:pt idx="168">
                  <c:v>35.038500484200597</c:v>
                </c:pt>
                <c:pt idx="169">
                  <c:v>35.1330870649373</c:v>
                </c:pt>
                <c:pt idx="170">
                  <c:v>35.162926044361349</c:v>
                </c:pt>
                <c:pt idx="171">
                  <c:v>34.909072790479854</c:v>
                </c:pt>
                <c:pt idx="172">
                  <c:v>34.95406318693469</c:v>
                </c:pt>
                <c:pt idx="173">
                  <c:v>35.094832413640141</c:v>
                </c:pt>
                <c:pt idx="174">
                  <c:v>35.116293991481776</c:v>
                </c:pt>
                <c:pt idx="175">
                  <c:v>34.804670660367634</c:v>
                </c:pt>
                <c:pt idx="176">
                  <c:v>35.205288935852181</c:v>
                </c:pt>
                <c:pt idx="177">
                  <c:v>35.194040817672565</c:v>
                </c:pt>
                <c:pt idx="178">
                  <c:v>34.788657830086088</c:v>
                </c:pt>
                <c:pt idx="179">
                  <c:v>35.031048600977243</c:v>
                </c:pt>
                <c:pt idx="180">
                  <c:v>35.195883446487549</c:v>
                </c:pt>
                <c:pt idx="181">
                  <c:v>34.972776562721464</c:v>
                </c:pt>
                <c:pt idx="182">
                  <c:v>36.173118716915575</c:v>
                </c:pt>
                <c:pt idx="183">
                  <c:v>35.842250285937496</c:v>
                </c:pt>
                <c:pt idx="184">
                  <c:v>36.191479827139155</c:v>
                </c:pt>
                <c:pt idx="185">
                  <c:v>35.850608318511945</c:v>
                </c:pt>
                <c:pt idx="186">
                  <c:v>35.949586111519615</c:v>
                </c:pt>
                <c:pt idx="187">
                  <c:v>35.809044515877964</c:v>
                </c:pt>
                <c:pt idx="188">
                  <c:v>35.950038515493084</c:v>
                </c:pt>
                <c:pt idx="189">
                  <c:v>35.82876842545037</c:v>
                </c:pt>
                <c:pt idx="190">
                  <c:v>36.088313740845273</c:v>
                </c:pt>
                <c:pt idx="191">
                  <c:v>36.184557395152794</c:v>
                </c:pt>
                <c:pt idx="192">
                  <c:v>36.021639932948524</c:v>
                </c:pt>
                <c:pt idx="193">
                  <c:v>36.21296624051989</c:v>
                </c:pt>
                <c:pt idx="194">
                  <c:v>36.184307814791147</c:v>
                </c:pt>
                <c:pt idx="195">
                  <c:v>36.219504238544623</c:v>
                </c:pt>
                <c:pt idx="196">
                  <c:v>36.76510830256953</c:v>
                </c:pt>
                <c:pt idx="197">
                  <c:v>37.089238583498513</c:v>
                </c:pt>
                <c:pt idx="198">
                  <c:v>36.818167755573981</c:v>
                </c:pt>
                <c:pt idx="199">
                  <c:v>37.015289639981262</c:v>
                </c:pt>
                <c:pt idx="200">
                  <c:v>36.77439781765986</c:v>
                </c:pt>
                <c:pt idx="201">
                  <c:v>37.117236109037208</c:v>
                </c:pt>
                <c:pt idx="202">
                  <c:v>36.898610860293026</c:v>
                </c:pt>
                <c:pt idx="203">
                  <c:v>37.221702690741076</c:v>
                </c:pt>
                <c:pt idx="204">
                  <c:v>37.085150462558744</c:v>
                </c:pt>
                <c:pt idx="205">
                  <c:v>37.893447643278158</c:v>
                </c:pt>
                <c:pt idx="206">
                  <c:v>37.780830888406307</c:v>
                </c:pt>
                <c:pt idx="207">
                  <c:v>38.153319540333158</c:v>
                </c:pt>
                <c:pt idx="208">
                  <c:v>37.830599051943416</c:v>
                </c:pt>
                <c:pt idx="209">
                  <c:v>38.196004767226803</c:v>
                </c:pt>
                <c:pt idx="210">
                  <c:v>38.175657603426522</c:v>
                </c:pt>
                <c:pt idx="211">
                  <c:v>38.113798719246567</c:v>
                </c:pt>
                <c:pt idx="212">
                  <c:v>37.814313266226229</c:v>
                </c:pt>
                <c:pt idx="213">
                  <c:v>38.205846412580854</c:v>
                </c:pt>
                <c:pt idx="214">
                  <c:v>38.143030512700122</c:v>
                </c:pt>
                <c:pt idx="215">
                  <c:v>37.886067129883052</c:v>
                </c:pt>
                <c:pt idx="216">
                  <c:v>39.087011251954323</c:v>
                </c:pt>
                <c:pt idx="217">
                  <c:v>39.113284071262534</c:v>
                </c:pt>
                <c:pt idx="218">
                  <c:v>38.896785096548697</c:v>
                </c:pt>
                <c:pt idx="219">
                  <c:v>38.761785466104811</c:v>
                </c:pt>
                <c:pt idx="220">
                  <c:v>38.976170201939134</c:v>
                </c:pt>
                <c:pt idx="221">
                  <c:v>38.953340882837587</c:v>
                </c:pt>
                <c:pt idx="222">
                  <c:v>38.874135718893783</c:v>
                </c:pt>
                <c:pt idx="223">
                  <c:v>38.810353028638417</c:v>
                </c:pt>
                <c:pt idx="224">
                  <c:v>38.87655850715548</c:v>
                </c:pt>
                <c:pt idx="225">
                  <c:v>38.895180614752988</c:v>
                </c:pt>
                <c:pt idx="226">
                  <c:v>38.906600300910327</c:v>
                </c:pt>
                <c:pt idx="227">
                  <c:v>39.182826778570721</c:v>
                </c:pt>
                <c:pt idx="228">
                  <c:v>39.123875354410117</c:v>
                </c:pt>
                <c:pt idx="229">
                  <c:v>39.153979336852274</c:v>
                </c:pt>
                <c:pt idx="230">
                  <c:v>38.898854249721559</c:v>
                </c:pt>
                <c:pt idx="231">
                  <c:v>39.775571159955767</c:v>
                </c:pt>
                <c:pt idx="232">
                  <c:v>39.813015628263777</c:v>
                </c:pt>
                <c:pt idx="233">
                  <c:v>40.108869252116477</c:v>
                </c:pt>
                <c:pt idx="234">
                  <c:v>40.202143168202603</c:v>
                </c:pt>
                <c:pt idx="235">
                  <c:v>39.790038795535651</c:v>
                </c:pt>
                <c:pt idx="236">
                  <c:v>41.090026124183332</c:v>
                </c:pt>
                <c:pt idx="237">
                  <c:v>40.873009464650615</c:v>
                </c:pt>
                <c:pt idx="238">
                  <c:v>40.980284312048951</c:v>
                </c:pt>
                <c:pt idx="239">
                  <c:v>40.800151782785626</c:v>
                </c:pt>
                <c:pt idx="240">
                  <c:v>42.038483771275146</c:v>
                </c:pt>
                <c:pt idx="241">
                  <c:v>42.214134379473307</c:v>
                </c:pt>
                <c:pt idx="242">
                  <c:v>42.028387161782454</c:v>
                </c:pt>
                <c:pt idx="243">
                  <c:v>42.2348236969965</c:v>
                </c:pt>
                <c:pt idx="244">
                  <c:v>41.954942920247547</c:v>
                </c:pt>
                <c:pt idx="245">
                  <c:v>41.763364218945789</c:v>
                </c:pt>
                <c:pt idx="246">
                  <c:v>43.215475595445305</c:v>
                </c:pt>
                <c:pt idx="247">
                  <c:v>42.806477013922006</c:v>
                </c:pt>
                <c:pt idx="248">
                  <c:v>42.895378860501062</c:v>
                </c:pt>
                <c:pt idx="249">
                  <c:v>42.879989958406874</c:v>
                </c:pt>
                <c:pt idx="250">
                  <c:v>43.910613029408267</c:v>
                </c:pt>
                <c:pt idx="251">
                  <c:v>44.16725765976917</c:v>
                </c:pt>
                <c:pt idx="252">
                  <c:v>44.16375494338056</c:v>
                </c:pt>
                <c:pt idx="253">
                  <c:v>44.131556514059589</c:v>
                </c:pt>
                <c:pt idx="254">
                  <c:v>43.977543790450412</c:v>
                </c:pt>
                <c:pt idx="255">
                  <c:v>43.81371994509243</c:v>
                </c:pt>
                <c:pt idx="256">
                  <c:v>43.758087790354317</c:v>
                </c:pt>
                <c:pt idx="257">
                  <c:v>43.913746993140791</c:v>
                </c:pt>
                <c:pt idx="258">
                  <c:v>44.198285078514921</c:v>
                </c:pt>
                <c:pt idx="259">
                  <c:v>44.99066343401104</c:v>
                </c:pt>
                <c:pt idx="260">
                  <c:v>45.112660802103001</c:v>
                </c:pt>
                <c:pt idx="261">
                  <c:v>45.874973810622571</c:v>
                </c:pt>
                <c:pt idx="262">
                  <c:v>45.798646168058532</c:v>
                </c:pt>
                <c:pt idx="263">
                  <c:v>47.066008961335726</c:v>
                </c:pt>
                <c:pt idx="264">
                  <c:v>46.916587630362294</c:v>
                </c:pt>
                <c:pt idx="265">
                  <c:v>47.089697026958511</c:v>
                </c:pt>
                <c:pt idx="266">
                  <c:v>48.184482259965378</c:v>
                </c:pt>
                <c:pt idx="267">
                  <c:v>4.9287599498790975</c:v>
                </c:pt>
                <c:pt idx="268">
                  <c:v>49.962022688176972</c:v>
                </c:pt>
                <c:pt idx="269">
                  <c:v>51.12150010604514</c:v>
                </c:pt>
                <c:pt idx="270">
                  <c:v>52.161957467348401</c:v>
                </c:pt>
                <c:pt idx="271">
                  <c:v>52.075749346222111</c:v>
                </c:pt>
                <c:pt idx="272">
                  <c:v>53.838609704544822</c:v>
                </c:pt>
              </c:numCache>
            </c:numRef>
          </c:xVal>
          <c:yVal>
            <c:numRef>
              <c:f>HRSD!$R$2:$R$274</c:f>
              <c:numCache>
                <c:formatCode>General</c:formatCode>
                <c:ptCount val="273"/>
                <c:pt idx="0">
                  <c:v>13.874952868845043</c:v>
                </c:pt>
                <c:pt idx="1">
                  <c:v>28.868746194062172</c:v>
                </c:pt>
                <c:pt idx="2">
                  <c:v>22.844520108907279</c:v>
                </c:pt>
                <c:pt idx="3">
                  <c:v>26.122074215321739</c:v>
                </c:pt>
                <c:pt idx="4">
                  <c:v>20.770931134480406</c:v>
                </c:pt>
                <c:pt idx="5">
                  <c:v>20.817937991612752</c:v>
                </c:pt>
                <c:pt idx="6">
                  <c:v>25.937676119243417</c:v>
                </c:pt>
                <c:pt idx="7">
                  <c:v>18.157494026460927</c:v>
                </c:pt>
                <c:pt idx="8">
                  <c:v>25.862199947881226</c:v>
                </c:pt>
                <c:pt idx="9">
                  <c:v>25.878459483276472</c:v>
                </c:pt>
                <c:pt idx="10">
                  <c:v>33.885314424929845</c:v>
                </c:pt>
                <c:pt idx="11">
                  <c:v>28.073085308737678</c:v>
                </c:pt>
                <c:pt idx="12">
                  <c:v>21.864480427364199</c:v>
                </c:pt>
                <c:pt idx="13">
                  <c:v>22.817786174130351</c:v>
                </c:pt>
                <c:pt idx="14">
                  <c:v>2.0177258316335229</c:v>
                </c:pt>
                <c:pt idx="15">
                  <c:v>15.099003902877621</c:v>
                </c:pt>
                <c:pt idx="16">
                  <c:v>20.910359641292388</c:v>
                </c:pt>
                <c:pt idx="17">
                  <c:v>21.191489416648452</c:v>
                </c:pt>
                <c:pt idx="18">
                  <c:v>22.860361447434869</c:v>
                </c:pt>
                <c:pt idx="19">
                  <c:v>23.169648986662743</c:v>
                </c:pt>
                <c:pt idx="20">
                  <c:v>22.992664776287608</c:v>
                </c:pt>
                <c:pt idx="21">
                  <c:v>29.21408296906948</c:v>
                </c:pt>
                <c:pt idx="22">
                  <c:v>28.120563724443759</c:v>
                </c:pt>
                <c:pt idx="23">
                  <c:v>33.146319545093029</c:v>
                </c:pt>
                <c:pt idx="24">
                  <c:v>22.166408375000874</c:v>
                </c:pt>
                <c:pt idx="25">
                  <c:v>25.191961810342018</c:v>
                </c:pt>
                <c:pt idx="26">
                  <c:v>28.042433067877326</c:v>
                </c:pt>
                <c:pt idx="27">
                  <c:v>30.176530964302106</c:v>
                </c:pt>
                <c:pt idx="28">
                  <c:v>28.173703215185828</c:v>
                </c:pt>
                <c:pt idx="29">
                  <c:v>28.238148523203066</c:v>
                </c:pt>
                <c:pt idx="30">
                  <c:v>27.227724612184527</c:v>
                </c:pt>
                <c:pt idx="31">
                  <c:v>25.212836677948996</c:v>
                </c:pt>
                <c:pt idx="32">
                  <c:v>23.97418536735761</c:v>
                </c:pt>
                <c:pt idx="33">
                  <c:v>21.760656166076217</c:v>
                </c:pt>
                <c:pt idx="34">
                  <c:v>22.02172399230728</c:v>
                </c:pt>
                <c:pt idx="35">
                  <c:v>21.08649946281529</c:v>
                </c:pt>
                <c:pt idx="36">
                  <c:v>29.188966217451124</c:v>
                </c:pt>
                <c:pt idx="37">
                  <c:v>24.881228853138797</c:v>
                </c:pt>
                <c:pt idx="38">
                  <c:v>29.158685063401236</c:v>
                </c:pt>
                <c:pt idx="39">
                  <c:v>36.7994391395981</c:v>
                </c:pt>
                <c:pt idx="40">
                  <c:v>31.102194189263543</c:v>
                </c:pt>
                <c:pt idx="41">
                  <c:v>29.779128495207772</c:v>
                </c:pt>
                <c:pt idx="42">
                  <c:v>30.02342553507345</c:v>
                </c:pt>
                <c:pt idx="43">
                  <c:v>28.194559317301774</c:v>
                </c:pt>
                <c:pt idx="44">
                  <c:v>28.214264437716</c:v>
                </c:pt>
                <c:pt idx="45">
                  <c:v>27.089707289772303</c:v>
                </c:pt>
                <c:pt idx="46">
                  <c:v>26.094800379203541</c:v>
                </c:pt>
                <c:pt idx="47">
                  <c:v>25.878836028800247</c:v>
                </c:pt>
                <c:pt idx="48">
                  <c:v>23.049856739695052</c:v>
                </c:pt>
                <c:pt idx="49">
                  <c:v>26.015635109455875</c:v>
                </c:pt>
                <c:pt idx="50">
                  <c:v>35.826126237953147</c:v>
                </c:pt>
                <c:pt idx="51">
                  <c:v>30.809962744919819</c:v>
                </c:pt>
                <c:pt idx="52">
                  <c:v>29.951564684245422</c:v>
                </c:pt>
                <c:pt idx="53">
                  <c:v>32.014135331546321</c:v>
                </c:pt>
                <c:pt idx="54">
                  <c:v>24.99334896490636</c:v>
                </c:pt>
                <c:pt idx="55">
                  <c:v>27.768476060768378</c:v>
                </c:pt>
                <c:pt idx="56">
                  <c:v>24.850706063652677</c:v>
                </c:pt>
                <c:pt idx="57">
                  <c:v>21.754477865898245</c:v>
                </c:pt>
                <c:pt idx="58">
                  <c:v>24.902006290102694</c:v>
                </c:pt>
                <c:pt idx="59">
                  <c:v>24.965804374779623</c:v>
                </c:pt>
                <c:pt idx="60">
                  <c:v>27.182704779549134</c:v>
                </c:pt>
                <c:pt idx="61">
                  <c:v>29.785577332708804</c:v>
                </c:pt>
                <c:pt idx="62">
                  <c:v>30.820851571377368</c:v>
                </c:pt>
                <c:pt idx="63">
                  <c:v>27.869457223564392</c:v>
                </c:pt>
                <c:pt idx="64">
                  <c:v>30.196338962914947</c:v>
                </c:pt>
                <c:pt idx="65">
                  <c:v>29.136891751486392</c:v>
                </c:pt>
                <c:pt idx="66">
                  <c:v>29.054823374912246</c:v>
                </c:pt>
                <c:pt idx="67">
                  <c:v>24.21247758024419</c:v>
                </c:pt>
                <c:pt idx="68">
                  <c:v>29.191653456815605</c:v>
                </c:pt>
                <c:pt idx="69">
                  <c:v>33.232497086663813</c:v>
                </c:pt>
                <c:pt idx="70">
                  <c:v>31.838133097161737</c:v>
                </c:pt>
                <c:pt idx="71">
                  <c:v>40.154113767849651</c:v>
                </c:pt>
                <c:pt idx="72">
                  <c:v>40.223389757545711</c:v>
                </c:pt>
                <c:pt idx="73">
                  <c:v>38.982713213142368</c:v>
                </c:pt>
                <c:pt idx="74">
                  <c:v>35.047269043670894</c:v>
                </c:pt>
                <c:pt idx="75">
                  <c:v>33.194580581288079</c:v>
                </c:pt>
                <c:pt idx="76">
                  <c:v>33.04421669222733</c:v>
                </c:pt>
                <c:pt idx="77">
                  <c:v>28.057430697728016</c:v>
                </c:pt>
                <c:pt idx="78">
                  <c:v>31.156369749917602</c:v>
                </c:pt>
                <c:pt idx="79">
                  <c:v>28.242987391723108</c:v>
                </c:pt>
                <c:pt idx="80">
                  <c:v>28.196323887130728</c:v>
                </c:pt>
                <c:pt idx="81">
                  <c:v>33.165081169865097</c:v>
                </c:pt>
                <c:pt idx="82">
                  <c:v>29.100328876535151</c:v>
                </c:pt>
                <c:pt idx="83">
                  <c:v>24.178514164430769</c:v>
                </c:pt>
                <c:pt idx="84">
                  <c:v>30.141101481502677</c:v>
                </c:pt>
                <c:pt idx="85">
                  <c:v>29.763480601560381</c:v>
                </c:pt>
                <c:pt idx="86">
                  <c:v>24.97484352790573</c:v>
                </c:pt>
                <c:pt idx="87">
                  <c:v>29.869886044969757</c:v>
                </c:pt>
                <c:pt idx="88">
                  <c:v>41.931870868264816</c:v>
                </c:pt>
                <c:pt idx="89">
                  <c:v>39.919769184933671</c:v>
                </c:pt>
                <c:pt idx="90">
                  <c:v>36.160793679049632</c:v>
                </c:pt>
                <c:pt idx="91">
                  <c:v>33.874197917384187</c:v>
                </c:pt>
                <c:pt idx="92">
                  <c:v>34.068093659173933</c:v>
                </c:pt>
                <c:pt idx="93">
                  <c:v>33.062822385123233</c:v>
                </c:pt>
                <c:pt idx="94">
                  <c:v>31.834273114524269</c:v>
                </c:pt>
                <c:pt idx="95">
                  <c:v>30.815449393687107</c:v>
                </c:pt>
                <c:pt idx="96">
                  <c:v>30.186466495871592</c:v>
                </c:pt>
                <c:pt idx="97">
                  <c:v>30.108190484325629</c:v>
                </c:pt>
                <c:pt idx="98">
                  <c:v>29.897509753781502</c:v>
                </c:pt>
                <c:pt idx="99">
                  <c:v>29.089229829482296</c:v>
                </c:pt>
                <c:pt idx="100">
                  <c:v>31.148911352601058</c:v>
                </c:pt>
                <c:pt idx="101">
                  <c:v>31.114068553709924</c:v>
                </c:pt>
                <c:pt idx="102">
                  <c:v>39.92412040325916</c:v>
                </c:pt>
                <c:pt idx="103">
                  <c:v>36.176083686614184</c:v>
                </c:pt>
                <c:pt idx="104">
                  <c:v>34.89251094984283</c:v>
                </c:pt>
                <c:pt idx="105">
                  <c:v>32.117589706773614</c:v>
                </c:pt>
                <c:pt idx="106">
                  <c:v>39.981329163964809</c:v>
                </c:pt>
                <c:pt idx="107">
                  <c:v>31.947701976800058</c:v>
                </c:pt>
                <c:pt idx="108">
                  <c:v>31.083399959830814</c:v>
                </c:pt>
                <c:pt idx="109">
                  <c:v>30.962394589886255</c:v>
                </c:pt>
                <c:pt idx="110">
                  <c:v>30.019183079589194</c:v>
                </c:pt>
                <c:pt idx="111">
                  <c:v>29.887718659305026</c:v>
                </c:pt>
                <c:pt idx="112">
                  <c:v>27.973763916396518</c:v>
                </c:pt>
                <c:pt idx="113">
                  <c:v>31.925607249175226</c:v>
                </c:pt>
                <c:pt idx="114">
                  <c:v>31.163721424920336</c:v>
                </c:pt>
                <c:pt idx="115">
                  <c:v>37.070184845508955</c:v>
                </c:pt>
                <c:pt idx="116">
                  <c:v>36.943267336896518</c:v>
                </c:pt>
                <c:pt idx="117">
                  <c:v>37.078414723550708</c:v>
                </c:pt>
                <c:pt idx="118">
                  <c:v>36.043674171700651</c:v>
                </c:pt>
                <c:pt idx="119">
                  <c:v>33.764870451095902</c:v>
                </c:pt>
                <c:pt idx="120">
                  <c:v>32.786856312527043</c:v>
                </c:pt>
                <c:pt idx="121">
                  <c:v>32.196804148411644</c:v>
                </c:pt>
                <c:pt idx="122">
                  <c:v>24.910082917301853</c:v>
                </c:pt>
                <c:pt idx="123">
                  <c:v>35.007366639754025</c:v>
                </c:pt>
                <c:pt idx="124">
                  <c:v>37.183370494080542</c:v>
                </c:pt>
                <c:pt idx="125">
                  <c:v>31.909853076710583</c:v>
                </c:pt>
                <c:pt idx="126">
                  <c:v>36.246847643739159</c:v>
                </c:pt>
                <c:pt idx="127">
                  <c:v>35.932931943036053</c:v>
                </c:pt>
                <c:pt idx="128">
                  <c:v>37.207904524243844</c:v>
                </c:pt>
                <c:pt idx="129">
                  <c:v>38.237007348784267</c:v>
                </c:pt>
                <c:pt idx="130">
                  <c:v>33.952875521490029</c:v>
                </c:pt>
                <c:pt idx="131">
                  <c:v>34.083162705554386</c:v>
                </c:pt>
                <c:pt idx="132">
                  <c:v>33.009829430548173</c:v>
                </c:pt>
                <c:pt idx="133">
                  <c:v>32.928550501726278</c:v>
                </c:pt>
                <c:pt idx="134">
                  <c:v>31.079301494156596</c:v>
                </c:pt>
                <c:pt idx="135">
                  <c:v>29.244309203631644</c:v>
                </c:pt>
                <c:pt idx="136">
                  <c:v>35.216377343481518</c:v>
                </c:pt>
                <c:pt idx="137">
                  <c:v>33.078504000260835</c:v>
                </c:pt>
                <c:pt idx="138">
                  <c:v>40.8537022634126</c:v>
                </c:pt>
                <c:pt idx="139">
                  <c:v>35.168668871078147</c:v>
                </c:pt>
                <c:pt idx="140">
                  <c:v>38.917482346224048</c:v>
                </c:pt>
                <c:pt idx="141">
                  <c:v>42.069990404776114</c:v>
                </c:pt>
                <c:pt idx="142">
                  <c:v>24.831498232441042</c:v>
                </c:pt>
                <c:pt idx="143">
                  <c:v>39.903588606643062</c:v>
                </c:pt>
                <c:pt idx="144">
                  <c:v>36.15770861770131</c:v>
                </c:pt>
                <c:pt idx="145">
                  <c:v>34.856883365526528</c:v>
                </c:pt>
                <c:pt idx="146">
                  <c:v>34.934703290928972</c:v>
                </c:pt>
                <c:pt idx="147">
                  <c:v>33.894715036732293</c:v>
                </c:pt>
                <c:pt idx="148">
                  <c:v>34.125229586799229</c:v>
                </c:pt>
                <c:pt idx="149">
                  <c:v>33.192603047200464</c:v>
                </c:pt>
                <c:pt idx="150">
                  <c:v>33.146853340605396</c:v>
                </c:pt>
                <c:pt idx="151">
                  <c:v>32.973670140479292</c:v>
                </c:pt>
                <c:pt idx="152">
                  <c:v>31.916054581890887</c:v>
                </c:pt>
                <c:pt idx="153">
                  <c:v>37.226341439134352</c:v>
                </c:pt>
                <c:pt idx="154">
                  <c:v>34.875219383753233</c:v>
                </c:pt>
                <c:pt idx="155">
                  <c:v>36.880339850561356</c:v>
                </c:pt>
                <c:pt idx="156">
                  <c:v>41.103239352582754</c:v>
                </c:pt>
                <c:pt idx="157">
                  <c:v>40.927530167081798</c:v>
                </c:pt>
                <c:pt idx="158">
                  <c:v>38.195425175432909</c:v>
                </c:pt>
                <c:pt idx="159">
                  <c:v>38.117334261339174</c:v>
                </c:pt>
                <c:pt idx="160">
                  <c:v>37.16086461092133</c:v>
                </c:pt>
                <c:pt idx="161">
                  <c:v>36.933524540074735</c:v>
                </c:pt>
                <c:pt idx="162">
                  <c:v>35.790785410993067</c:v>
                </c:pt>
                <c:pt idx="163">
                  <c:v>34.850158594500058</c:v>
                </c:pt>
                <c:pt idx="164">
                  <c:v>36.941760996870791</c:v>
                </c:pt>
                <c:pt idx="165">
                  <c:v>37.899496109629673</c:v>
                </c:pt>
                <c:pt idx="166">
                  <c:v>38.994580403030994</c:v>
                </c:pt>
                <c:pt idx="167">
                  <c:v>41.1048376676343</c:v>
                </c:pt>
                <c:pt idx="168">
                  <c:v>38.95403353356447</c:v>
                </c:pt>
                <c:pt idx="169">
                  <c:v>42.068670954984974</c:v>
                </c:pt>
                <c:pt idx="170">
                  <c:v>38.947910426589544</c:v>
                </c:pt>
                <c:pt idx="171">
                  <c:v>39.067747308217584</c:v>
                </c:pt>
                <c:pt idx="172">
                  <c:v>39.063159625542923</c:v>
                </c:pt>
                <c:pt idx="173">
                  <c:v>29.206082082643331</c:v>
                </c:pt>
                <c:pt idx="174">
                  <c:v>37.949530441968875</c:v>
                </c:pt>
                <c:pt idx="175">
                  <c:v>39.795593538987049</c:v>
                </c:pt>
                <c:pt idx="176">
                  <c:v>29.068198595596598</c:v>
                </c:pt>
                <c:pt idx="177">
                  <c:v>34.869045044695035</c:v>
                </c:pt>
                <c:pt idx="178">
                  <c:v>35.042917816301205</c:v>
                </c:pt>
                <c:pt idx="179">
                  <c:v>35.958130066244394</c:v>
                </c:pt>
                <c:pt idx="180">
                  <c:v>36.826965344790196</c:v>
                </c:pt>
                <c:pt idx="181">
                  <c:v>36.794885566360001</c:v>
                </c:pt>
                <c:pt idx="182">
                  <c:v>45.022112202194158</c:v>
                </c:pt>
                <c:pt idx="183">
                  <c:v>35.986252606346802</c:v>
                </c:pt>
                <c:pt idx="184">
                  <c:v>43.915671769351775</c:v>
                </c:pt>
                <c:pt idx="185">
                  <c:v>40.185193227826687</c:v>
                </c:pt>
                <c:pt idx="186">
                  <c:v>39.051826461489085</c:v>
                </c:pt>
                <c:pt idx="187">
                  <c:v>38.003720034547996</c:v>
                </c:pt>
                <c:pt idx="188">
                  <c:v>46.131756946207489</c:v>
                </c:pt>
                <c:pt idx="189">
                  <c:v>34.090383632025194</c:v>
                </c:pt>
                <c:pt idx="190">
                  <c:v>33.997665776571431</c:v>
                </c:pt>
                <c:pt idx="191">
                  <c:v>33.89946658800941</c:v>
                </c:pt>
                <c:pt idx="192">
                  <c:v>32.950923147290752</c:v>
                </c:pt>
                <c:pt idx="193">
                  <c:v>32.183304402603646</c:v>
                </c:pt>
                <c:pt idx="194">
                  <c:v>30.141740165874467</c:v>
                </c:pt>
                <c:pt idx="195">
                  <c:v>34.957671774619008</c:v>
                </c:pt>
                <c:pt idx="196">
                  <c:v>37.988969632814232</c:v>
                </c:pt>
                <c:pt idx="197">
                  <c:v>31.788224983498196</c:v>
                </c:pt>
                <c:pt idx="198">
                  <c:v>39.009174920442156</c:v>
                </c:pt>
                <c:pt idx="199">
                  <c:v>37.125883833781891</c:v>
                </c:pt>
                <c:pt idx="200">
                  <c:v>36.14936137128457</c:v>
                </c:pt>
                <c:pt idx="201">
                  <c:v>35.01734930418457</c:v>
                </c:pt>
                <c:pt idx="202">
                  <c:v>34.123122477750051</c:v>
                </c:pt>
                <c:pt idx="203">
                  <c:v>36.867431321190757</c:v>
                </c:pt>
                <c:pt idx="204">
                  <c:v>39.800064693711185</c:v>
                </c:pt>
                <c:pt idx="205">
                  <c:v>33.177600279367468</c:v>
                </c:pt>
                <c:pt idx="206">
                  <c:v>45.847824798243124</c:v>
                </c:pt>
                <c:pt idx="207">
                  <c:v>42.997216773298469</c:v>
                </c:pt>
                <c:pt idx="208">
                  <c:v>42.064016930036757</c:v>
                </c:pt>
                <c:pt idx="209">
                  <c:v>39.116666049977944</c:v>
                </c:pt>
                <c:pt idx="210">
                  <c:v>39.078883803902926</c:v>
                </c:pt>
                <c:pt idx="211">
                  <c:v>36.980939327107976</c:v>
                </c:pt>
                <c:pt idx="212">
                  <c:v>34.095801253852486</c:v>
                </c:pt>
                <c:pt idx="213">
                  <c:v>33.167001736573354</c:v>
                </c:pt>
                <c:pt idx="214">
                  <c:v>27.84525309251638</c:v>
                </c:pt>
                <c:pt idx="215">
                  <c:v>35.879295468673014</c:v>
                </c:pt>
                <c:pt idx="216">
                  <c:v>36.768371442868002</c:v>
                </c:pt>
                <c:pt idx="217">
                  <c:v>41.167876581496103</c:v>
                </c:pt>
                <c:pt idx="218">
                  <c:v>33.795705936727721</c:v>
                </c:pt>
                <c:pt idx="219">
                  <c:v>45.849037023366613</c:v>
                </c:pt>
                <c:pt idx="220">
                  <c:v>44.00955504261605</c:v>
                </c:pt>
                <c:pt idx="221">
                  <c:v>42.830689523026784</c:v>
                </c:pt>
                <c:pt idx="222">
                  <c:v>36.079527816267564</c:v>
                </c:pt>
                <c:pt idx="223">
                  <c:v>41.123200893940506</c:v>
                </c:pt>
                <c:pt idx="224">
                  <c:v>38.920073362092793</c:v>
                </c:pt>
                <c:pt idx="225">
                  <c:v>38.754126418921032</c:v>
                </c:pt>
                <c:pt idx="226">
                  <c:v>38.150701705402952</c:v>
                </c:pt>
                <c:pt idx="227">
                  <c:v>37.162426134417501</c:v>
                </c:pt>
                <c:pt idx="228">
                  <c:v>35.172949370733363</c:v>
                </c:pt>
                <c:pt idx="229">
                  <c:v>34.11925454157857</c:v>
                </c:pt>
                <c:pt idx="230">
                  <c:v>41.244043205242463</c:v>
                </c:pt>
                <c:pt idx="231">
                  <c:v>34.783652591453922</c:v>
                </c:pt>
                <c:pt idx="232">
                  <c:v>45.863926156531562</c:v>
                </c:pt>
                <c:pt idx="233">
                  <c:v>43.174972029303262</c:v>
                </c:pt>
                <c:pt idx="234">
                  <c:v>32.854073033778263</c:v>
                </c:pt>
                <c:pt idx="235">
                  <c:v>45.006727427534962</c:v>
                </c:pt>
                <c:pt idx="236">
                  <c:v>41.214618167952018</c:v>
                </c:pt>
                <c:pt idx="237">
                  <c:v>42.18321407089234</c:v>
                </c:pt>
                <c:pt idx="238">
                  <c:v>42.056174128427884</c:v>
                </c:pt>
                <c:pt idx="239">
                  <c:v>45.939772195707853</c:v>
                </c:pt>
                <c:pt idx="240">
                  <c:v>47.169925275505655</c:v>
                </c:pt>
                <c:pt idx="241">
                  <c:v>38.117326839747328</c:v>
                </c:pt>
                <c:pt idx="242">
                  <c:v>39.939970233470106</c:v>
                </c:pt>
                <c:pt idx="243">
                  <c:v>40.929276093214099</c:v>
                </c:pt>
                <c:pt idx="244">
                  <c:v>45.933921479962486</c:v>
                </c:pt>
                <c:pt idx="245">
                  <c:v>45.945160823686372</c:v>
                </c:pt>
                <c:pt idx="246">
                  <c:v>46.14302883970047</c:v>
                </c:pt>
                <c:pt idx="247">
                  <c:v>40.794495938455519</c:v>
                </c:pt>
                <c:pt idx="248">
                  <c:v>40.9329067009173</c:v>
                </c:pt>
                <c:pt idx="249">
                  <c:v>40.755970333907456</c:v>
                </c:pt>
                <c:pt idx="250">
                  <c:v>33.022596226899566</c:v>
                </c:pt>
                <c:pt idx="251">
                  <c:v>41.138056526923769</c:v>
                </c:pt>
                <c:pt idx="252">
                  <c:v>41.83505597192498</c:v>
                </c:pt>
                <c:pt idx="253">
                  <c:v>44.230849410255168</c:v>
                </c:pt>
                <c:pt idx="254">
                  <c:v>46.143175021295271</c:v>
                </c:pt>
                <c:pt idx="255">
                  <c:v>45.970358403291726</c:v>
                </c:pt>
                <c:pt idx="256">
                  <c:v>47.209399174075799</c:v>
                </c:pt>
                <c:pt idx="257">
                  <c:v>50.124224476169829</c:v>
                </c:pt>
                <c:pt idx="258">
                  <c:v>51.143616383805707</c:v>
                </c:pt>
                <c:pt idx="259">
                  <c:v>43.865515491304699</c:v>
                </c:pt>
                <c:pt idx="260">
                  <c:v>40.241480715135992</c:v>
                </c:pt>
                <c:pt idx="261">
                  <c:v>46.176753567934121</c:v>
                </c:pt>
                <c:pt idx="262">
                  <c:v>52.109847538743949</c:v>
                </c:pt>
                <c:pt idx="263">
                  <c:v>42.767835960911789</c:v>
                </c:pt>
                <c:pt idx="264">
                  <c:v>46.082378782212153</c:v>
                </c:pt>
                <c:pt idx="265">
                  <c:v>51.75342466065937</c:v>
                </c:pt>
                <c:pt idx="266">
                  <c:v>45.175490526997748</c:v>
                </c:pt>
                <c:pt idx="267">
                  <c:v>2.9420943724904012</c:v>
                </c:pt>
                <c:pt idx="268">
                  <c:v>51.149404514328218</c:v>
                </c:pt>
                <c:pt idx="269">
                  <c:v>54.121427732511215</c:v>
                </c:pt>
                <c:pt idx="270">
                  <c:v>47.073924455959371</c:v>
                </c:pt>
                <c:pt idx="271">
                  <c:v>53.993565297066851</c:v>
                </c:pt>
                <c:pt idx="272">
                  <c:v>58.112002549708876</c:v>
                </c:pt>
              </c:numCache>
            </c:numRef>
          </c:yVal>
          <c:smooth val="0"/>
        </c:ser>
        <c:ser>
          <c:idx val="1"/>
          <c:order val="1"/>
          <c:spPr>
            <a:ln w="19050">
              <a:solidFill>
                <a:srgbClr val="002060"/>
              </a:solidFill>
            </a:ln>
          </c:spPr>
          <c:marker>
            <c:symbol val="none"/>
          </c:marker>
          <c:xVal>
            <c:numRef>
              <c:f>HRSD!$R$2:$R$274</c:f>
              <c:numCache>
                <c:formatCode>General</c:formatCode>
                <c:ptCount val="273"/>
                <c:pt idx="0">
                  <c:v>13.874952868845043</c:v>
                </c:pt>
                <c:pt idx="1">
                  <c:v>28.868746194062172</c:v>
                </c:pt>
                <c:pt idx="2">
                  <c:v>22.844520108907279</c:v>
                </c:pt>
                <c:pt idx="3">
                  <c:v>26.122074215321739</c:v>
                </c:pt>
                <c:pt idx="4">
                  <c:v>20.770931134480406</c:v>
                </c:pt>
                <c:pt idx="5">
                  <c:v>20.817937991612752</c:v>
                </c:pt>
                <c:pt idx="6">
                  <c:v>25.937676119243417</c:v>
                </c:pt>
                <c:pt idx="7">
                  <c:v>18.157494026460927</c:v>
                </c:pt>
                <c:pt idx="8">
                  <c:v>25.862199947881226</c:v>
                </c:pt>
                <c:pt idx="9">
                  <c:v>25.878459483276472</c:v>
                </c:pt>
                <c:pt idx="10">
                  <c:v>33.885314424929845</c:v>
                </c:pt>
                <c:pt idx="11">
                  <c:v>28.073085308737678</c:v>
                </c:pt>
                <c:pt idx="12">
                  <c:v>21.864480427364199</c:v>
                </c:pt>
                <c:pt idx="13">
                  <c:v>22.817786174130351</c:v>
                </c:pt>
                <c:pt idx="14">
                  <c:v>2.0177258316335229</c:v>
                </c:pt>
                <c:pt idx="15">
                  <c:v>15.099003902877621</c:v>
                </c:pt>
                <c:pt idx="16">
                  <c:v>20.910359641292388</c:v>
                </c:pt>
                <c:pt idx="17">
                  <c:v>21.191489416648452</c:v>
                </c:pt>
                <c:pt idx="18">
                  <c:v>22.860361447434869</c:v>
                </c:pt>
                <c:pt idx="19">
                  <c:v>23.169648986662743</c:v>
                </c:pt>
                <c:pt idx="20">
                  <c:v>22.992664776287608</c:v>
                </c:pt>
                <c:pt idx="21">
                  <c:v>29.21408296906948</c:v>
                </c:pt>
                <c:pt idx="22">
                  <c:v>28.120563724443759</c:v>
                </c:pt>
                <c:pt idx="23">
                  <c:v>33.146319545093029</c:v>
                </c:pt>
                <c:pt idx="24">
                  <c:v>22.166408375000874</c:v>
                </c:pt>
                <c:pt idx="25">
                  <c:v>25.191961810342018</c:v>
                </c:pt>
                <c:pt idx="26">
                  <c:v>28.042433067877326</c:v>
                </c:pt>
                <c:pt idx="27">
                  <c:v>30.176530964302106</c:v>
                </c:pt>
                <c:pt idx="28">
                  <c:v>28.173703215185828</c:v>
                </c:pt>
                <c:pt idx="29">
                  <c:v>28.238148523203066</c:v>
                </c:pt>
                <c:pt idx="30">
                  <c:v>27.227724612184527</c:v>
                </c:pt>
                <c:pt idx="31">
                  <c:v>25.212836677948996</c:v>
                </c:pt>
                <c:pt idx="32">
                  <c:v>23.97418536735761</c:v>
                </c:pt>
                <c:pt idx="33">
                  <c:v>21.760656166076217</c:v>
                </c:pt>
                <c:pt idx="34">
                  <c:v>22.02172399230728</c:v>
                </c:pt>
                <c:pt idx="35">
                  <c:v>21.08649946281529</c:v>
                </c:pt>
                <c:pt idx="36">
                  <c:v>29.188966217451124</c:v>
                </c:pt>
                <c:pt idx="37">
                  <c:v>24.881228853138797</c:v>
                </c:pt>
                <c:pt idx="38">
                  <c:v>29.158685063401236</c:v>
                </c:pt>
                <c:pt idx="39">
                  <c:v>36.7994391395981</c:v>
                </c:pt>
                <c:pt idx="40">
                  <c:v>31.102194189263543</c:v>
                </c:pt>
                <c:pt idx="41">
                  <c:v>29.779128495207772</c:v>
                </c:pt>
                <c:pt idx="42">
                  <c:v>30.02342553507345</c:v>
                </c:pt>
                <c:pt idx="43">
                  <c:v>28.194559317301774</c:v>
                </c:pt>
                <c:pt idx="44">
                  <c:v>28.214264437716</c:v>
                </c:pt>
                <c:pt idx="45">
                  <c:v>27.089707289772303</c:v>
                </c:pt>
                <c:pt idx="46">
                  <c:v>26.094800379203541</c:v>
                </c:pt>
                <c:pt idx="47">
                  <c:v>25.878836028800247</c:v>
                </c:pt>
                <c:pt idx="48">
                  <c:v>23.049856739695052</c:v>
                </c:pt>
                <c:pt idx="49">
                  <c:v>26.015635109455875</c:v>
                </c:pt>
                <c:pt idx="50">
                  <c:v>35.826126237953147</c:v>
                </c:pt>
                <c:pt idx="51">
                  <c:v>30.809962744919819</c:v>
                </c:pt>
                <c:pt idx="52">
                  <c:v>29.951564684245422</c:v>
                </c:pt>
                <c:pt idx="53">
                  <c:v>32.014135331546321</c:v>
                </c:pt>
                <c:pt idx="54">
                  <c:v>24.99334896490636</c:v>
                </c:pt>
                <c:pt idx="55">
                  <c:v>27.768476060768378</c:v>
                </c:pt>
                <c:pt idx="56">
                  <c:v>24.850706063652677</c:v>
                </c:pt>
                <c:pt idx="57">
                  <c:v>21.754477865898245</c:v>
                </c:pt>
                <c:pt idx="58">
                  <c:v>24.902006290102694</c:v>
                </c:pt>
                <c:pt idx="59">
                  <c:v>24.965804374779623</c:v>
                </c:pt>
                <c:pt idx="60">
                  <c:v>27.182704779549134</c:v>
                </c:pt>
                <c:pt idx="61">
                  <c:v>29.785577332708804</c:v>
                </c:pt>
                <c:pt idx="62">
                  <c:v>30.820851571377368</c:v>
                </c:pt>
                <c:pt idx="63">
                  <c:v>27.869457223564392</c:v>
                </c:pt>
                <c:pt idx="64">
                  <c:v>30.196338962914947</c:v>
                </c:pt>
                <c:pt idx="65">
                  <c:v>29.136891751486392</c:v>
                </c:pt>
                <c:pt idx="66">
                  <c:v>29.054823374912246</c:v>
                </c:pt>
                <c:pt idx="67">
                  <c:v>24.21247758024419</c:v>
                </c:pt>
                <c:pt idx="68">
                  <c:v>29.191653456815605</c:v>
                </c:pt>
                <c:pt idx="69">
                  <c:v>33.232497086663813</c:v>
                </c:pt>
                <c:pt idx="70">
                  <c:v>31.838133097161737</c:v>
                </c:pt>
                <c:pt idx="71">
                  <c:v>40.154113767849651</c:v>
                </c:pt>
                <c:pt idx="72">
                  <c:v>40.223389757545711</c:v>
                </c:pt>
                <c:pt idx="73">
                  <c:v>38.982713213142368</c:v>
                </c:pt>
                <c:pt idx="74">
                  <c:v>35.047269043670894</c:v>
                </c:pt>
                <c:pt idx="75">
                  <c:v>33.194580581288079</c:v>
                </c:pt>
                <c:pt idx="76">
                  <c:v>33.04421669222733</c:v>
                </c:pt>
                <c:pt idx="77">
                  <c:v>28.057430697728016</c:v>
                </c:pt>
                <c:pt idx="78">
                  <c:v>31.156369749917602</c:v>
                </c:pt>
                <c:pt idx="79">
                  <c:v>28.242987391723108</c:v>
                </c:pt>
                <c:pt idx="80">
                  <c:v>28.196323887130728</c:v>
                </c:pt>
                <c:pt idx="81">
                  <c:v>33.165081169865097</c:v>
                </c:pt>
                <c:pt idx="82">
                  <c:v>29.100328876535151</c:v>
                </c:pt>
                <c:pt idx="83">
                  <c:v>24.178514164430769</c:v>
                </c:pt>
                <c:pt idx="84">
                  <c:v>30.141101481502677</c:v>
                </c:pt>
                <c:pt idx="85">
                  <c:v>29.763480601560381</c:v>
                </c:pt>
                <c:pt idx="86">
                  <c:v>24.97484352790573</c:v>
                </c:pt>
                <c:pt idx="87">
                  <c:v>29.869886044969757</c:v>
                </c:pt>
                <c:pt idx="88">
                  <c:v>41.931870868264816</c:v>
                </c:pt>
                <c:pt idx="89">
                  <c:v>39.919769184933671</c:v>
                </c:pt>
                <c:pt idx="90">
                  <c:v>36.160793679049632</c:v>
                </c:pt>
                <c:pt idx="91">
                  <c:v>33.874197917384187</c:v>
                </c:pt>
                <c:pt idx="92">
                  <c:v>34.068093659173933</c:v>
                </c:pt>
                <c:pt idx="93">
                  <c:v>33.062822385123233</c:v>
                </c:pt>
                <c:pt idx="94">
                  <c:v>31.834273114524269</c:v>
                </c:pt>
                <c:pt idx="95">
                  <c:v>30.815449393687107</c:v>
                </c:pt>
                <c:pt idx="96">
                  <c:v>30.186466495871592</c:v>
                </c:pt>
                <c:pt idx="97">
                  <c:v>30.108190484325629</c:v>
                </c:pt>
                <c:pt idx="98">
                  <c:v>29.897509753781502</c:v>
                </c:pt>
                <c:pt idx="99">
                  <c:v>29.089229829482296</c:v>
                </c:pt>
                <c:pt idx="100">
                  <c:v>31.148911352601058</c:v>
                </c:pt>
                <c:pt idx="101">
                  <c:v>31.114068553709924</c:v>
                </c:pt>
                <c:pt idx="102">
                  <c:v>39.92412040325916</c:v>
                </c:pt>
                <c:pt idx="103">
                  <c:v>36.176083686614184</c:v>
                </c:pt>
                <c:pt idx="104">
                  <c:v>34.89251094984283</c:v>
                </c:pt>
                <c:pt idx="105">
                  <c:v>32.117589706773614</c:v>
                </c:pt>
                <c:pt idx="106">
                  <c:v>39.981329163964809</c:v>
                </c:pt>
                <c:pt idx="107">
                  <c:v>31.947701976800058</c:v>
                </c:pt>
                <c:pt idx="108">
                  <c:v>31.083399959830814</c:v>
                </c:pt>
                <c:pt idx="109">
                  <c:v>30.962394589886255</c:v>
                </c:pt>
                <c:pt idx="110">
                  <c:v>30.019183079589194</c:v>
                </c:pt>
                <c:pt idx="111">
                  <c:v>29.887718659305026</c:v>
                </c:pt>
                <c:pt idx="112">
                  <c:v>27.973763916396518</c:v>
                </c:pt>
                <c:pt idx="113">
                  <c:v>31.925607249175226</c:v>
                </c:pt>
                <c:pt idx="114">
                  <c:v>31.163721424920336</c:v>
                </c:pt>
                <c:pt idx="115">
                  <c:v>37.070184845508955</c:v>
                </c:pt>
                <c:pt idx="116">
                  <c:v>36.943267336896518</c:v>
                </c:pt>
                <c:pt idx="117">
                  <c:v>37.078414723550708</c:v>
                </c:pt>
                <c:pt idx="118">
                  <c:v>36.043674171700651</c:v>
                </c:pt>
                <c:pt idx="119">
                  <c:v>33.764870451095902</c:v>
                </c:pt>
                <c:pt idx="120">
                  <c:v>32.786856312527043</c:v>
                </c:pt>
                <c:pt idx="121">
                  <c:v>32.196804148411644</c:v>
                </c:pt>
                <c:pt idx="122">
                  <c:v>24.910082917301853</c:v>
                </c:pt>
                <c:pt idx="123">
                  <c:v>35.007366639754025</c:v>
                </c:pt>
                <c:pt idx="124">
                  <c:v>37.183370494080542</c:v>
                </c:pt>
                <c:pt idx="125">
                  <c:v>31.909853076710583</c:v>
                </c:pt>
                <c:pt idx="126">
                  <c:v>36.246847643739159</c:v>
                </c:pt>
                <c:pt idx="127">
                  <c:v>35.932931943036053</c:v>
                </c:pt>
                <c:pt idx="128">
                  <c:v>37.207904524243844</c:v>
                </c:pt>
                <c:pt idx="129">
                  <c:v>38.237007348784267</c:v>
                </c:pt>
                <c:pt idx="130">
                  <c:v>33.952875521490029</c:v>
                </c:pt>
                <c:pt idx="131">
                  <c:v>34.083162705554386</c:v>
                </c:pt>
                <c:pt idx="132">
                  <c:v>33.009829430548173</c:v>
                </c:pt>
                <c:pt idx="133">
                  <c:v>32.928550501726278</c:v>
                </c:pt>
                <c:pt idx="134">
                  <c:v>31.079301494156596</c:v>
                </c:pt>
                <c:pt idx="135">
                  <c:v>29.244309203631644</c:v>
                </c:pt>
                <c:pt idx="136">
                  <c:v>35.216377343481518</c:v>
                </c:pt>
                <c:pt idx="137">
                  <c:v>33.078504000260835</c:v>
                </c:pt>
                <c:pt idx="138">
                  <c:v>40.8537022634126</c:v>
                </c:pt>
                <c:pt idx="139">
                  <c:v>35.168668871078147</c:v>
                </c:pt>
                <c:pt idx="140">
                  <c:v>38.917482346224048</c:v>
                </c:pt>
                <c:pt idx="141">
                  <c:v>42.069990404776114</c:v>
                </c:pt>
                <c:pt idx="142">
                  <c:v>24.831498232441042</c:v>
                </c:pt>
                <c:pt idx="143">
                  <c:v>39.903588606643062</c:v>
                </c:pt>
                <c:pt idx="144">
                  <c:v>36.15770861770131</c:v>
                </c:pt>
                <c:pt idx="145">
                  <c:v>34.856883365526528</c:v>
                </c:pt>
                <c:pt idx="146">
                  <c:v>34.934703290928972</c:v>
                </c:pt>
                <c:pt idx="147">
                  <c:v>33.894715036732293</c:v>
                </c:pt>
                <c:pt idx="148">
                  <c:v>34.125229586799229</c:v>
                </c:pt>
                <c:pt idx="149">
                  <c:v>33.192603047200464</c:v>
                </c:pt>
                <c:pt idx="150">
                  <c:v>33.146853340605396</c:v>
                </c:pt>
                <c:pt idx="151">
                  <c:v>32.973670140479292</c:v>
                </c:pt>
                <c:pt idx="152">
                  <c:v>31.916054581890887</c:v>
                </c:pt>
                <c:pt idx="153">
                  <c:v>37.226341439134352</c:v>
                </c:pt>
                <c:pt idx="154">
                  <c:v>34.875219383753233</c:v>
                </c:pt>
                <c:pt idx="155">
                  <c:v>36.880339850561356</c:v>
                </c:pt>
                <c:pt idx="156">
                  <c:v>41.103239352582754</c:v>
                </c:pt>
                <c:pt idx="157">
                  <c:v>40.927530167081798</c:v>
                </c:pt>
                <c:pt idx="158">
                  <c:v>38.195425175432909</c:v>
                </c:pt>
                <c:pt idx="159">
                  <c:v>38.117334261339174</c:v>
                </c:pt>
                <c:pt idx="160">
                  <c:v>37.16086461092133</c:v>
                </c:pt>
                <c:pt idx="161">
                  <c:v>36.933524540074735</c:v>
                </c:pt>
                <c:pt idx="162">
                  <c:v>35.790785410993067</c:v>
                </c:pt>
                <c:pt idx="163">
                  <c:v>34.850158594500058</c:v>
                </c:pt>
                <c:pt idx="164">
                  <c:v>36.941760996870791</c:v>
                </c:pt>
                <c:pt idx="165">
                  <c:v>37.899496109629673</c:v>
                </c:pt>
                <c:pt idx="166">
                  <c:v>38.994580403030994</c:v>
                </c:pt>
                <c:pt idx="167">
                  <c:v>41.1048376676343</c:v>
                </c:pt>
                <c:pt idx="168">
                  <c:v>38.95403353356447</c:v>
                </c:pt>
                <c:pt idx="169">
                  <c:v>42.068670954984974</c:v>
                </c:pt>
                <c:pt idx="170">
                  <c:v>38.947910426589544</c:v>
                </c:pt>
                <c:pt idx="171">
                  <c:v>39.067747308217584</c:v>
                </c:pt>
                <c:pt idx="172">
                  <c:v>39.063159625542923</c:v>
                </c:pt>
                <c:pt idx="173">
                  <c:v>29.206082082643331</c:v>
                </c:pt>
                <c:pt idx="174">
                  <c:v>37.949530441968875</c:v>
                </c:pt>
                <c:pt idx="175">
                  <c:v>39.795593538987049</c:v>
                </c:pt>
                <c:pt idx="176">
                  <c:v>29.068198595596598</c:v>
                </c:pt>
                <c:pt idx="177">
                  <c:v>34.869045044695035</c:v>
                </c:pt>
                <c:pt idx="178">
                  <c:v>35.042917816301205</c:v>
                </c:pt>
                <c:pt idx="179">
                  <c:v>35.958130066244394</c:v>
                </c:pt>
                <c:pt idx="180">
                  <c:v>36.826965344790196</c:v>
                </c:pt>
                <c:pt idx="181">
                  <c:v>36.794885566360001</c:v>
                </c:pt>
                <c:pt idx="182">
                  <c:v>45.022112202194158</c:v>
                </c:pt>
                <c:pt idx="183">
                  <c:v>35.986252606346802</c:v>
                </c:pt>
                <c:pt idx="184">
                  <c:v>43.915671769351775</c:v>
                </c:pt>
                <c:pt idx="185">
                  <c:v>40.185193227826687</c:v>
                </c:pt>
                <c:pt idx="186">
                  <c:v>39.051826461489085</c:v>
                </c:pt>
                <c:pt idx="187">
                  <c:v>38.003720034547996</c:v>
                </c:pt>
                <c:pt idx="188">
                  <c:v>46.131756946207489</c:v>
                </c:pt>
                <c:pt idx="189">
                  <c:v>34.090383632025194</c:v>
                </c:pt>
                <c:pt idx="190">
                  <c:v>33.997665776571431</c:v>
                </c:pt>
                <c:pt idx="191">
                  <c:v>33.89946658800941</c:v>
                </c:pt>
                <c:pt idx="192">
                  <c:v>32.950923147290752</c:v>
                </c:pt>
                <c:pt idx="193">
                  <c:v>32.183304402603646</c:v>
                </c:pt>
                <c:pt idx="194">
                  <c:v>30.141740165874467</c:v>
                </c:pt>
                <c:pt idx="195">
                  <c:v>34.957671774619008</c:v>
                </c:pt>
                <c:pt idx="196">
                  <c:v>37.988969632814232</c:v>
                </c:pt>
                <c:pt idx="197">
                  <c:v>31.788224983498196</c:v>
                </c:pt>
                <c:pt idx="198">
                  <c:v>39.009174920442156</c:v>
                </c:pt>
                <c:pt idx="199">
                  <c:v>37.125883833781891</c:v>
                </c:pt>
                <c:pt idx="200">
                  <c:v>36.14936137128457</c:v>
                </c:pt>
                <c:pt idx="201">
                  <c:v>35.01734930418457</c:v>
                </c:pt>
                <c:pt idx="202">
                  <c:v>34.123122477750051</c:v>
                </c:pt>
                <c:pt idx="203">
                  <c:v>36.867431321190757</c:v>
                </c:pt>
                <c:pt idx="204">
                  <c:v>39.800064693711185</c:v>
                </c:pt>
                <c:pt idx="205">
                  <c:v>33.177600279367468</c:v>
                </c:pt>
                <c:pt idx="206">
                  <c:v>45.847824798243124</c:v>
                </c:pt>
                <c:pt idx="207">
                  <c:v>42.997216773298469</c:v>
                </c:pt>
                <c:pt idx="208">
                  <c:v>42.064016930036757</c:v>
                </c:pt>
                <c:pt idx="209">
                  <c:v>39.116666049977944</c:v>
                </c:pt>
                <c:pt idx="210">
                  <c:v>39.078883803902926</c:v>
                </c:pt>
                <c:pt idx="211">
                  <c:v>36.980939327107976</c:v>
                </c:pt>
                <c:pt idx="212">
                  <c:v>34.095801253852486</c:v>
                </c:pt>
                <c:pt idx="213">
                  <c:v>33.167001736573354</c:v>
                </c:pt>
                <c:pt idx="214">
                  <c:v>27.84525309251638</c:v>
                </c:pt>
                <c:pt idx="215">
                  <c:v>35.879295468673014</c:v>
                </c:pt>
                <c:pt idx="216">
                  <c:v>36.768371442868002</c:v>
                </c:pt>
                <c:pt idx="217">
                  <c:v>41.167876581496103</c:v>
                </c:pt>
                <c:pt idx="218">
                  <c:v>33.795705936727721</c:v>
                </c:pt>
                <c:pt idx="219">
                  <c:v>45.849037023366613</c:v>
                </c:pt>
                <c:pt idx="220">
                  <c:v>44.00955504261605</c:v>
                </c:pt>
                <c:pt idx="221">
                  <c:v>42.830689523026784</c:v>
                </c:pt>
                <c:pt idx="222">
                  <c:v>36.079527816267564</c:v>
                </c:pt>
                <c:pt idx="223">
                  <c:v>41.123200893940506</c:v>
                </c:pt>
                <c:pt idx="224">
                  <c:v>38.920073362092793</c:v>
                </c:pt>
                <c:pt idx="225">
                  <c:v>38.754126418921032</c:v>
                </c:pt>
                <c:pt idx="226">
                  <c:v>38.150701705402952</c:v>
                </c:pt>
                <c:pt idx="227">
                  <c:v>37.162426134417501</c:v>
                </c:pt>
                <c:pt idx="228">
                  <c:v>35.172949370733363</c:v>
                </c:pt>
                <c:pt idx="229">
                  <c:v>34.11925454157857</c:v>
                </c:pt>
                <c:pt idx="230">
                  <c:v>41.244043205242463</c:v>
                </c:pt>
                <c:pt idx="231">
                  <c:v>34.783652591453922</c:v>
                </c:pt>
                <c:pt idx="232">
                  <c:v>45.863926156531562</c:v>
                </c:pt>
                <c:pt idx="233">
                  <c:v>43.174972029303262</c:v>
                </c:pt>
                <c:pt idx="234">
                  <c:v>32.854073033778263</c:v>
                </c:pt>
                <c:pt idx="235">
                  <c:v>45.006727427534962</c:v>
                </c:pt>
                <c:pt idx="236">
                  <c:v>41.214618167952018</c:v>
                </c:pt>
                <c:pt idx="237">
                  <c:v>42.18321407089234</c:v>
                </c:pt>
                <c:pt idx="238">
                  <c:v>42.056174128427884</c:v>
                </c:pt>
                <c:pt idx="239">
                  <c:v>45.939772195707853</c:v>
                </c:pt>
                <c:pt idx="240">
                  <c:v>47.169925275505655</c:v>
                </c:pt>
                <c:pt idx="241">
                  <c:v>38.117326839747328</c:v>
                </c:pt>
                <c:pt idx="242">
                  <c:v>39.939970233470106</c:v>
                </c:pt>
                <c:pt idx="243">
                  <c:v>40.929276093214099</c:v>
                </c:pt>
                <c:pt idx="244">
                  <c:v>45.933921479962486</c:v>
                </c:pt>
                <c:pt idx="245">
                  <c:v>45.945160823686372</c:v>
                </c:pt>
                <c:pt idx="246">
                  <c:v>46.14302883970047</c:v>
                </c:pt>
                <c:pt idx="247">
                  <c:v>40.794495938455519</c:v>
                </c:pt>
                <c:pt idx="248">
                  <c:v>40.9329067009173</c:v>
                </c:pt>
                <c:pt idx="249">
                  <c:v>40.755970333907456</c:v>
                </c:pt>
                <c:pt idx="250">
                  <c:v>33.022596226899566</c:v>
                </c:pt>
                <c:pt idx="251">
                  <c:v>41.138056526923769</c:v>
                </c:pt>
                <c:pt idx="252">
                  <c:v>41.83505597192498</c:v>
                </c:pt>
                <c:pt idx="253">
                  <c:v>44.230849410255168</c:v>
                </c:pt>
                <c:pt idx="254">
                  <c:v>46.143175021295271</c:v>
                </c:pt>
                <c:pt idx="255">
                  <c:v>45.970358403291726</c:v>
                </c:pt>
                <c:pt idx="256">
                  <c:v>47.209399174075799</c:v>
                </c:pt>
                <c:pt idx="257">
                  <c:v>50.124224476169829</c:v>
                </c:pt>
                <c:pt idx="258">
                  <c:v>51.143616383805707</c:v>
                </c:pt>
                <c:pt idx="259">
                  <c:v>43.865515491304699</c:v>
                </c:pt>
                <c:pt idx="260">
                  <c:v>40.241480715135992</c:v>
                </c:pt>
                <c:pt idx="261">
                  <c:v>46.176753567934121</c:v>
                </c:pt>
                <c:pt idx="262">
                  <c:v>52.109847538743949</c:v>
                </c:pt>
                <c:pt idx="263">
                  <c:v>42.767835960911789</c:v>
                </c:pt>
                <c:pt idx="264">
                  <c:v>46.082378782212153</c:v>
                </c:pt>
                <c:pt idx="265">
                  <c:v>51.75342466065937</c:v>
                </c:pt>
                <c:pt idx="266">
                  <c:v>45.175490526997748</c:v>
                </c:pt>
                <c:pt idx="267">
                  <c:v>2.9420943724904012</c:v>
                </c:pt>
                <c:pt idx="268">
                  <c:v>51.149404514328218</c:v>
                </c:pt>
                <c:pt idx="269">
                  <c:v>54.121427732511215</c:v>
                </c:pt>
                <c:pt idx="270">
                  <c:v>47.073924455959371</c:v>
                </c:pt>
                <c:pt idx="271">
                  <c:v>53.993565297066851</c:v>
                </c:pt>
                <c:pt idx="272">
                  <c:v>58.112002549708876</c:v>
                </c:pt>
              </c:numCache>
            </c:numRef>
          </c:xVal>
          <c:yVal>
            <c:numRef>
              <c:f>HRSD!$T$2:$T$274</c:f>
              <c:numCache>
                <c:formatCode>General</c:formatCode>
                <c:ptCount val="273"/>
                <c:pt idx="0">
                  <c:v>13.874952868845043</c:v>
                </c:pt>
                <c:pt idx="1">
                  <c:v>28.868746194062172</c:v>
                </c:pt>
                <c:pt idx="2">
                  <c:v>22.844520108907279</c:v>
                </c:pt>
                <c:pt idx="3">
                  <c:v>26.122074215321739</c:v>
                </c:pt>
                <c:pt idx="4">
                  <c:v>20.770931134480406</c:v>
                </c:pt>
                <c:pt idx="5">
                  <c:v>20.817937991612752</c:v>
                </c:pt>
                <c:pt idx="6">
                  <c:v>25.937676119243417</c:v>
                </c:pt>
                <c:pt idx="7">
                  <c:v>18.157494026460927</c:v>
                </c:pt>
                <c:pt idx="8">
                  <c:v>25.862199947881226</c:v>
                </c:pt>
                <c:pt idx="9">
                  <c:v>25.878459483276472</c:v>
                </c:pt>
                <c:pt idx="10">
                  <c:v>33.885314424929845</c:v>
                </c:pt>
                <c:pt idx="11">
                  <c:v>28.073085308737678</c:v>
                </c:pt>
                <c:pt idx="12">
                  <c:v>21.864480427364199</c:v>
                </c:pt>
                <c:pt idx="13">
                  <c:v>22.817786174130351</c:v>
                </c:pt>
                <c:pt idx="14">
                  <c:v>2.0177258316335229</c:v>
                </c:pt>
                <c:pt idx="15">
                  <c:v>15.099003902877621</c:v>
                </c:pt>
                <c:pt idx="16">
                  <c:v>20.910359641292388</c:v>
                </c:pt>
                <c:pt idx="17">
                  <c:v>21.191489416648452</c:v>
                </c:pt>
                <c:pt idx="18">
                  <c:v>22.860361447434869</c:v>
                </c:pt>
                <c:pt idx="19">
                  <c:v>23.169648986662743</c:v>
                </c:pt>
                <c:pt idx="20">
                  <c:v>22.992664776287608</c:v>
                </c:pt>
                <c:pt idx="21">
                  <c:v>29.21408296906948</c:v>
                </c:pt>
                <c:pt idx="22">
                  <c:v>28.120563724443759</c:v>
                </c:pt>
                <c:pt idx="23">
                  <c:v>33.146319545093029</c:v>
                </c:pt>
                <c:pt idx="24">
                  <c:v>22.166408375000874</c:v>
                </c:pt>
                <c:pt idx="25">
                  <c:v>25.191961810342018</c:v>
                </c:pt>
                <c:pt idx="26">
                  <c:v>28.042433067877326</c:v>
                </c:pt>
                <c:pt idx="27">
                  <c:v>30.176530964302106</c:v>
                </c:pt>
                <c:pt idx="28">
                  <c:v>28.173703215185828</c:v>
                </c:pt>
                <c:pt idx="29">
                  <c:v>28.238148523203066</c:v>
                </c:pt>
                <c:pt idx="30">
                  <c:v>27.227724612184527</c:v>
                </c:pt>
                <c:pt idx="31">
                  <c:v>25.212836677948996</c:v>
                </c:pt>
                <c:pt idx="32">
                  <c:v>23.97418536735761</c:v>
                </c:pt>
                <c:pt idx="33">
                  <c:v>21.760656166076217</c:v>
                </c:pt>
                <c:pt idx="34">
                  <c:v>22.02172399230728</c:v>
                </c:pt>
                <c:pt idx="35">
                  <c:v>21.08649946281529</c:v>
                </c:pt>
                <c:pt idx="36">
                  <c:v>29.188966217451124</c:v>
                </c:pt>
                <c:pt idx="37">
                  <c:v>24.881228853138797</c:v>
                </c:pt>
                <c:pt idx="38">
                  <c:v>29.158685063401236</c:v>
                </c:pt>
                <c:pt idx="39">
                  <c:v>36.7994391395981</c:v>
                </c:pt>
                <c:pt idx="40">
                  <c:v>31.102194189263543</c:v>
                </c:pt>
                <c:pt idx="41">
                  <c:v>29.779128495207772</c:v>
                </c:pt>
                <c:pt idx="42">
                  <c:v>30.02342553507345</c:v>
                </c:pt>
                <c:pt idx="43">
                  <c:v>28.194559317301774</c:v>
                </c:pt>
                <c:pt idx="44">
                  <c:v>28.214264437716</c:v>
                </c:pt>
                <c:pt idx="45">
                  <c:v>27.089707289772303</c:v>
                </c:pt>
                <c:pt idx="46">
                  <c:v>26.094800379203541</c:v>
                </c:pt>
                <c:pt idx="47">
                  <c:v>25.878836028800247</c:v>
                </c:pt>
                <c:pt idx="48">
                  <c:v>23.049856739695052</c:v>
                </c:pt>
                <c:pt idx="49">
                  <c:v>26.015635109455875</c:v>
                </c:pt>
                <c:pt idx="50">
                  <c:v>35.826126237953147</c:v>
                </c:pt>
                <c:pt idx="51">
                  <c:v>30.809962744919819</c:v>
                </c:pt>
                <c:pt idx="52">
                  <c:v>29.951564684245422</c:v>
                </c:pt>
                <c:pt idx="53">
                  <c:v>32.014135331546321</c:v>
                </c:pt>
                <c:pt idx="54">
                  <c:v>24.99334896490636</c:v>
                </c:pt>
                <c:pt idx="55">
                  <c:v>27.768476060768378</c:v>
                </c:pt>
                <c:pt idx="56">
                  <c:v>24.850706063652677</c:v>
                </c:pt>
                <c:pt idx="57">
                  <c:v>21.754477865898245</c:v>
                </c:pt>
                <c:pt idx="58">
                  <c:v>24.902006290102694</c:v>
                </c:pt>
                <c:pt idx="59">
                  <c:v>24.965804374779623</c:v>
                </c:pt>
                <c:pt idx="60">
                  <c:v>27.182704779549134</c:v>
                </c:pt>
                <c:pt idx="61">
                  <c:v>29.785577332708804</c:v>
                </c:pt>
                <c:pt idx="62">
                  <c:v>30.820851571377368</c:v>
                </c:pt>
                <c:pt idx="63">
                  <c:v>27.869457223564392</c:v>
                </c:pt>
                <c:pt idx="64">
                  <c:v>30.196338962914947</c:v>
                </c:pt>
                <c:pt idx="65">
                  <c:v>29.136891751486392</c:v>
                </c:pt>
                <c:pt idx="66">
                  <c:v>29.054823374912246</c:v>
                </c:pt>
                <c:pt idx="67">
                  <c:v>24.21247758024419</c:v>
                </c:pt>
                <c:pt idx="68">
                  <c:v>29.191653456815605</c:v>
                </c:pt>
                <c:pt idx="69">
                  <c:v>33.232497086663813</c:v>
                </c:pt>
                <c:pt idx="70">
                  <c:v>31.838133097161737</c:v>
                </c:pt>
                <c:pt idx="71">
                  <c:v>40.154113767849651</c:v>
                </c:pt>
                <c:pt idx="72">
                  <c:v>40.223389757545711</c:v>
                </c:pt>
                <c:pt idx="73">
                  <c:v>38.982713213142368</c:v>
                </c:pt>
                <c:pt idx="74">
                  <c:v>35.047269043670894</c:v>
                </c:pt>
                <c:pt idx="75">
                  <c:v>33.194580581288079</c:v>
                </c:pt>
                <c:pt idx="76">
                  <c:v>33.04421669222733</c:v>
                </c:pt>
                <c:pt idx="77">
                  <c:v>28.057430697728016</c:v>
                </c:pt>
                <c:pt idx="78">
                  <c:v>31.156369749917602</c:v>
                </c:pt>
                <c:pt idx="79">
                  <c:v>28.242987391723108</c:v>
                </c:pt>
                <c:pt idx="80">
                  <c:v>28.196323887130728</c:v>
                </c:pt>
                <c:pt idx="81">
                  <c:v>33.165081169865097</c:v>
                </c:pt>
                <c:pt idx="82">
                  <c:v>29.100328876535151</c:v>
                </c:pt>
                <c:pt idx="83">
                  <c:v>24.178514164430769</c:v>
                </c:pt>
                <c:pt idx="84">
                  <c:v>30.141101481502677</c:v>
                </c:pt>
                <c:pt idx="85">
                  <c:v>29.763480601560381</c:v>
                </c:pt>
                <c:pt idx="86">
                  <c:v>24.97484352790573</c:v>
                </c:pt>
                <c:pt idx="87">
                  <c:v>29.869886044969757</c:v>
                </c:pt>
                <c:pt idx="88">
                  <c:v>41.931870868264816</c:v>
                </c:pt>
                <c:pt idx="89">
                  <c:v>39.919769184933671</c:v>
                </c:pt>
                <c:pt idx="90">
                  <c:v>36.160793679049632</c:v>
                </c:pt>
                <c:pt idx="91">
                  <c:v>33.874197917384187</c:v>
                </c:pt>
                <c:pt idx="92">
                  <c:v>34.068093659173933</c:v>
                </c:pt>
                <c:pt idx="93">
                  <c:v>33.062822385123233</c:v>
                </c:pt>
                <c:pt idx="94">
                  <c:v>31.834273114524269</c:v>
                </c:pt>
                <c:pt idx="95">
                  <c:v>30.815449393687107</c:v>
                </c:pt>
                <c:pt idx="96">
                  <c:v>30.186466495871592</c:v>
                </c:pt>
                <c:pt idx="97">
                  <c:v>30.108190484325629</c:v>
                </c:pt>
                <c:pt idx="98">
                  <c:v>29.897509753781502</c:v>
                </c:pt>
                <c:pt idx="99">
                  <c:v>29.089229829482296</c:v>
                </c:pt>
                <c:pt idx="100">
                  <c:v>31.148911352601058</c:v>
                </c:pt>
                <c:pt idx="101">
                  <c:v>31.114068553709924</c:v>
                </c:pt>
                <c:pt idx="102">
                  <c:v>39.92412040325916</c:v>
                </c:pt>
                <c:pt idx="103">
                  <c:v>36.176083686614184</c:v>
                </c:pt>
                <c:pt idx="104">
                  <c:v>34.89251094984283</c:v>
                </c:pt>
                <c:pt idx="105">
                  <c:v>32.117589706773614</c:v>
                </c:pt>
                <c:pt idx="106">
                  <c:v>39.981329163964809</c:v>
                </c:pt>
                <c:pt idx="107">
                  <c:v>31.947701976800058</c:v>
                </c:pt>
                <c:pt idx="108">
                  <c:v>31.083399959830814</c:v>
                </c:pt>
                <c:pt idx="109">
                  <c:v>30.962394589886255</c:v>
                </c:pt>
                <c:pt idx="110">
                  <c:v>30.019183079589194</c:v>
                </c:pt>
                <c:pt idx="111">
                  <c:v>29.887718659305026</c:v>
                </c:pt>
                <c:pt idx="112">
                  <c:v>27.973763916396518</c:v>
                </c:pt>
                <c:pt idx="113">
                  <c:v>31.925607249175226</c:v>
                </c:pt>
                <c:pt idx="114">
                  <c:v>31.163721424920336</c:v>
                </c:pt>
                <c:pt idx="115">
                  <c:v>37.070184845508955</c:v>
                </c:pt>
                <c:pt idx="116">
                  <c:v>36.943267336896518</c:v>
                </c:pt>
                <c:pt idx="117">
                  <c:v>37.078414723550708</c:v>
                </c:pt>
                <c:pt idx="118">
                  <c:v>36.043674171700651</c:v>
                </c:pt>
                <c:pt idx="119">
                  <c:v>33.764870451095902</c:v>
                </c:pt>
                <c:pt idx="120">
                  <c:v>32.786856312527043</c:v>
                </c:pt>
                <c:pt idx="121">
                  <c:v>32.196804148411644</c:v>
                </c:pt>
                <c:pt idx="122">
                  <c:v>24.910082917301853</c:v>
                </c:pt>
                <c:pt idx="123">
                  <c:v>35.007366639754025</c:v>
                </c:pt>
                <c:pt idx="124">
                  <c:v>37.183370494080542</c:v>
                </c:pt>
                <c:pt idx="125">
                  <c:v>31.909853076710583</c:v>
                </c:pt>
                <c:pt idx="126">
                  <c:v>36.246847643739159</c:v>
                </c:pt>
                <c:pt idx="127">
                  <c:v>35.932931943036053</c:v>
                </c:pt>
                <c:pt idx="128">
                  <c:v>37.207904524243844</c:v>
                </c:pt>
                <c:pt idx="129">
                  <c:v>38.237007348784267</c:v>
                </c:pt>
                <c:pt idx="130">
                  <c:v>33.952875521490029</c:v>
                </c:pt>
                <c:pt idx="131">
                  <c:v>34.083162705554386</c:v>
                </c:pt>
                <c:pt idx="132">
                  <c:v>33.009829430548173</c:v>
                </c:pt>
                <c:pt idx="133">
                  <c:v>32.928550501726278</c:v>
                </c:pt>
                <c:pt idx="134">
                  <c:v>31.079301494156596</c:v>
                </c:pt>
                <c:pt idx="135">
                  <c:v>29.244309203631644</c:v>
                </c:pt>
                <c:pt idx="136">
                  <c:v>35.216377343481518</c:v>
                </c:pt>
                <c:pt idx="137">
                  <c:v>33.078504000260835</c:v>
                </c:pt>
                <c:pt idx="138">
                  <c:v>40.8537022634126</c:v>
                </c:pt>
                <c:pt idx="139">
                  <c:v>35.168668871078147</c:v>
                </c:pt>
                <c:pt idx="140">
                  <c:v>38.917482346224048</c:v>
                </c:pt>
                <c:pt idx="141">
                  <c:v>42.069990404776114</c:v>
                </c:pt>
                <c:pt idx="142">
                  <c:v>24.831498232441042</c:v>
                </c:pt>
                <c:pt idx="143">
                  <c:v>39.903588606643062</c:v>
                </c:pt>
                <c:pt idx="144">
                  <c:v>36.15770861770131</c:v>
                </c:pt>
                <c:pt idx="145">
                  <c:v>34.856883365526528</c:v>
                </c:pt>
                <c:pt idx="146">
                  <c:v>34.934703290928972</c:v>
                </c:pt>
                <c:pt idx="147">
                  <c:v>33.894715036732293</c:v>
                </c:pt>
                <c:pt idx="148">
                  <c:v>34.125229586799229</c:v>
                </c:pt>
                <c:pt idx="149">
                  <c:v>33.192603047200464</c:v>
                </c:pt>
                <c:pt idx="150">
                  <c:v>33.146853340605396</c:v>
                </c:pt>
                <c:pt idx="151">
                  <c:v>32.973670140479292</c:v>
                </c:pt>
                <c:pt idx="152">
                  <c:v>31.916054581890887</c:v>
                </c:pt>
                <c:pt idx="153">
                  <c:v>37.226341439134352</c:v>
                </c:pt>
                <c:pt idx="154">
                  <c:v>34.875219383753233</c:v>
                </c:pt>
                <c:pt idx="155">
                  <c:v>36.880339850561356</c:v>
                </c:pt>
                <c:pt idx="156">
                  <c:v>41.103239352582754</c:v>
                </c:pt>
                <c:pt idx="157">
                  <c:v>40.927530167081798</c:v>
                </c:pt>
                <c:pt idx="158">
                  <c:v>38.195425175432909</c:v>
                </c:pt>
                <c:pt idx="159">
                  <c:v>38.117334261339174</c:v>
                </c:pt>
                <c:pt idx="160">
                  <c:v>37.16086461092133</c:v>
                </c:pt>
                <c:pt idx="161">
                  <c:v>36.933524540074735</c:v>
                </c:pt>
                <c:pt idx="162">
                  <c:v>35.790785410993067</c:v>
                </c:pt>
                <c:pt idx="163">
                  <c:v>34.850158594500058</c:v>
                </c:pt>
                <c:pt idx="164">
                  <c:v>36.941760996870791</c:v>
                </c:pt>
                <c:pt idx="165">
                  <c:v>37.899496109629673</c:v>
                </c:pt>
                <c:pt idx="166">
                  <c:v>38.994580403030994</c:v>
                </c:pt>
                <c:pt idx="167">
                  <c:v>41.1048376676343</c:v>
                </c:pt>
                <c:pt idx="168">
                  <c:v>38.95403353356447</c:v>
                </c:pt>
                <c:pt idx="169">
                  <c:v>42.068670954984974</c:v>
                </c:pt>
                <c:pt idx="170">
                  <c:v>38.947910426589544</c:v>
                </c:pt>
                <c:pt idx="171">
                  <c:v>39.067747308217584</c:v>
                </c:pt>
                <c:pt idx="172">
                  <c:v>39.063159625542923</c:v>
                </c:pt>
                <c:pt idx="173">
                  <c:v>29.206082082643331</c:v>
                </c:pt>
                <c:pt idx="174">
                  <c:v>37.949530441968875</c:v>
                </c:pt>
                <c:pt idx="175">
                  <c:v>39.795593538987049</c:v>
                </c:pt>
                <c:pt idx="176">
                  <c:v>29.068198595596598</c:v>
                </c:pt>
                <c:pt idx="177">
                  <c:v>34.869045044695035</c:v>
                </c:pt>
                <c:pt idx="178">
                  <c:v>35.042917816301205</c:v>
                </c:pt>
                <c:pt idx="179">
                  <c:v>35.958130066244394</c:v>
                </c:pt>
                <c:pt idx="180">
                  <c:v>36.826965344790196</c:v>
                </c:pt>
                <c:pt idx="181">
                  <c:v>36.794885566360001</c:v>
                </c:pt>
                <c:pt idx="182">
                  <c:v>45.022112202194158</c:v>
                </c:pt>
                <c:pt idx="183">
                  <c:v>35.986252606346802</c:v>
                </c:pt>
                <c:pt idx="184">
                  <c:v>43.915671769351775</c:v>
                </c:pt>
                <c:pt idx="185">
                  <c:v>40.185193227826687</c:v>
                </c:pt>
                <c:pt idx="186">
                  <c:v>39.051826461489085</c:v>
                </c:pt>
                <c:pt idx="187">
                  <c:v>38.003720034547996</c:v>
                </c:pt>
                <c:pt idx="188">
                  <c:v>46.131756946207489</c:v>
                </c:pt>
                <c:pt idx="189">
                  <c:v>34.090383632025194</c:v>
                </c:pt>
                <c:pt idx="190">
                  <c:v>33.997665776571431</c:v>
                </c:pt>
                <c:pt idx="191">
                  <c:v>33.89946658800941</c:v>
                </c:pt>
                <c:pt idx="192">
                  <c:v>32.950923147290752</c:v>
                </c:pt>
                <c:pt idx="193">
                  <c:v>32.183304402603646</c:v>
                </c:pt>
                <c:pt idx="194">
                  <c:v>30.141740165874467</c:v>
                </c:pt>
                <c:pt idx="195">
                  <c:v>34.957671774619008</c:v>
                </c:pt>
                <c:pt idx="196">
                  <c:v>37.988969632814232</c:v>
                </c:pt>
                <c:pt idx="197">
                  <c:v>31.788224983498196</c:v>
                </c:pt>
                <c:pt idx="198">
                  <c:v>39.009174920442156</c:v>
                </c:pt>
                <c:pt idx="199">
                  <c:v>37.125883833781891</c:v>
                </c:pt>
                <c:pt idx="200">
                  <c:v>36.14936137128457</c:v>
                </c:pt>
                <c:pt idx="201">
                  <c:v>35.01734930418457</c:v>
                </c:pt>
                <c:pt idx="202">
                  <c:v>34.123122477750051</c:v>
                </c:pt>
                <c:pt idx="203">
                  <c:v>36.867431321190757</c:v>
                </c:pt>
                <c:pt idx="204">
                  <c:v>39.800064693711185</c:v>
                </c:pt>
                <c:pt idx="205">
                  <c:v>33.177600279367468</c:v>
                </c:pt>
                <c:pt idx="206">
                  <c:v>45.847824798243124</c:v>
                </c:pt>
                <c:pt idx="207">
                  <c:v>42.997216773298469</c:v>
                </c:pt>
                <c:pt idx="208">
                  <c:v>42.064016930036757</c:v>
                </c:pt>
                <c:pt idx="209">
                  <c:v>39.116666049977944</c:v>
                </c:pt>
                <c:pt idx="210">
                  <c:v>39.078883803902926</c:v>
                </c:pt>
                <c:pt idx="211">
                  <c:v>36.980939327107976</c:v>
                </c:pt>
                <c:pt idx="212">
                  <c:v>34.095801253852486</c:v>
                </c:pt>
                <c:pt idx="213">
                  <c:v>33.167001736573354</c:v>
                </c:pt>
                <c:pt idx="214">
                  <c:v>27.84525309251638</c:v>
                </c:pt>
                <c:pt idx="215">
                  <c:v>35.879295468673014</c:v>
                </c:pt>
                <c:pt idx="216">
                  <c:v>36.768371442868002</c:v>
                </c:pt>
                <c:pt idx="217">
                  <c:v>41.167876581496103</c:v>
                </c:pt>
                <c:pt idx="218">
                  <c:v>33.795705936727721</c:v>
                </c:pt>
                <c:pt idx="219">
                  <c:v>45.849037023366613</c:v>
                </c:pt>
                <c:pt idx="220">
                  <c:v>44.00955504261605</c:v>
                </c:pt>
                <c:pt idx="221">
                  <c:v>42.830689523026784</c:v>
                </c:pt>
                <c:pt idx="222">
                  <c:v>36.079527816267564</c:v>
                </c:pt>
                <c:pt idx="223">
                  <c:v>41.123200893940506</c:v>
                </c:pt>
                <c:pt idx="224">
                  <c:v>38.920073362092793</c:v>
                </c:pt>
                <c:pt idx="225">
                  <c:v>38.754126418921032</c:v>
                </c:pt>
                <c:pt idx="226">
                  <c:v>38.150701705402952</c:v>
                </c:pt>
                <c:pt idx="227">
                  <c:v>37.162426134417501</c:v>
                </c:pt>
                <c:pt idx="228">
                  <c:v>35.172949370733363</c:v>
                </c:pt>
                <c:pt idx="229">
                  <c:v>34.11925454157857</c:v>
                </c:pt>
                <c:pt idx="230">
                  <c:v>41.244043205242463</c:v>
                </c:pt>
                <c:pt idx="231">
                  <c:v>34.783652591453922</c:v>
                </c:pt>
                <c:pt idx="232">
                  <c:v>45.863926156531562</c:v>
                </c:pt>
                <c:pt idx="233">
                  <c:v>43.174972029303262</c:v>
                </c:pt>
                <c:pt idx="234">
                  <c:v>32.854073033778263</c:v>
                </c:pt>
                <c:pt idx="235">
                  <c:v>45.006727427534962</c:v>
                </c:pt>
                <c:pt idx="236">
                  <c:v>41.214618167952018</c:v>
                </c:pt>
                <c:pt idx="237">
                  <c:v>42.18321407089234</c:v>
                </c:pt>
                <c:pt idx="238">
                  <c:v>42.056174128427884</c:v>
                </c:pt>
                <c:pt idx="239">
                  <c:v>45.939772195707853</c:v>
                </c:pt>
                <c:pt idx="240">
                  <c:v>47.169925275505655</c:v>
                </c:pt>
                <c:pt idx="241">
                  <c:v>38.117326839747328</c:v>
                </c:pt>
                <c:pt idx="242">
                  <c:v>39.939970233470106</c:v>
                </c:pt>
                <c:pt idx="243">
                  <c:v>40.929276093214099</c:v>
                </c:pt>
                <c:pt idx="244">
                  <c:v>45.933921479962486</c:v>
                </c:pt>
                <c:pt idx="245">
                  <c:v>45.945160823686372</c:v>
                </c:pt>
                <c:pt idx="246">
                  <c:v>46.14302883970047</c:v>
                </c:pt>
                <c:pt idx="247">
                  <c:v>40.794495938455519</c:v>
                </c:pt>
                <c:pt idx="248">
                  <c:v>40.9329067009173</c:v>
                </c:pt>
                <c:pt idx="249">
                  <c:v>40.755970333907456</c:v>
                </c:pt>
                <c:pt idx="250">
                  <c:v>33.022596226899566</c:v>
                </c:pt>
                <c:pt idx="251">
                  <c:v>41.138056526923769</c:v>
                </c:pt>
                <c:pt idx="252">
                  <c:v>41.83505597192498</c:v>
                </c:pt>
                <c:pt idx="253">
                  <c:v>44.230849410255168</c:v>
                </c:pt>
                <c:pt idx="254">
                  <c:v>46.143175021295271</c:v>
                </c:pt>
                <c:pt idx="255">
                  <c:v>45.970358403291726</c:v>
                </c:pt>
                <c:pt idx="256">
                  <c:v>47.209399174075799</c:v>
                </c:pt>
                <c:pt idx="257">
                  <c:v>50.124224476169829</c:v>
                </c:pt>
                <c:pt idx="258">
                  <c:v>51.143616383805707</c:v>
                </c:pt>
                <c:pt idx="259">
                  <c:v>43.865515491304699</c:v>
                </c:pt>
                <c:pt idx="260">
                  <c:v>40.241480715135992</c:v>
                </c:pt>
                <c:pt idx="261">
                  <c:v>46.176753567934121</c:v>
                </c:pt>
                <c:pt idx="262">
                  <c:v>52.109847538743949</c:v>
                </c:pt>
                <c:pt idx="263">
                  <c:v>42.767835960911789</c:v>
                </c:pt>
                <c:pt idx="264">
                  <c:v>46.082378782212153</c:v>
                </c:pt>
                <c:pt idx="265">
                  <c:v>51.75342466065937</c:v>
                </c:pt>
                <c:pt idx="266">
                  <c:v>45.175490526997748</c:v>
                </c:pt>
                <c:pt idx="267">
                  <c:v>2.9420943724904012</c:v>
                </c:pt>
                <c:pt idx="268">
                  <c:v>51.149404514328218</c:v>
                </c:pt>
                <c:pt idx="269">
                  <c:v>54.121427732511215</c:v>
                </c:pt>
                <c:pt idx="270">
                  <c:v>47.073924455959371</c:v>
                </c:pt>
                <c:pt idx="271">
                  <c:v>53.993565297066851</c:v>
                </c:pt>
                <c:pt idx="272">
                  <c:v>58.112002549708876</c:v>
                </c:pt>
              </c:numCache>
            </c:numRef>
          </c:yVal>
          <c:smooth val="0"/>
        </c:ser>
        <c:dLbls>
          <c:showLegendKey val="0"/>
          <c:showVal val="0"/>
          <c:showCatName val="0"/>
          <c:showSerName val="0"/>
          <c:showPercent val="0"/>
          <c:showBubbleSize val="0"/>
        </c:dLbls>
        <c:axId val="112115712"/>
        <c:axId val="112116288"/>
      </c:scatterChart>
      <c:valAx>
        <c:axId val="112115712"/>
        <c:scaling>
          <c:orientation val="minMax"/>
          <c:max val="60"/>
          <c:min val="0"/>
        </c:scaling>
        <c:delete val="0"/>
        <c:axPos val="b"/>
        <c:majorGridlines/>
        <c:title>
          <c:tx>
            <c:rich>
              <a:bodyPr/>
              <a:lstStyle/>
              <a:p>
                <a:pPr>
                  <a:defRPr/>
                </a:pPr>
                <a:r>
                  <a:rPr lang="en-US" dirty="0"/>
                  <a:t>Independent</a:t>
                </a:r>
                <a:r>
                  <a:rPr lang="en-US" baseline="0" dirty="0"/>
                  <a:t> </a:t>
                </a:r>
                <a:r>
                  <a:rPr lang="en-US" baseline="0" dirty="0" smtClean="0"/>
                  <a:t>Blinded </a:t>
                </a:r>
                <a:r>
                  <a:rPr lang="en-US" baseline="0" dirty="0"/>
                  <a:t>Assessor</a:t>
                </a:r>
                <a:endParaRPr lang="en-US" dirty="0"/>
              </a:p>
            </c:rich>
          </c:tx>
          <c:overlay val="0"/>
        </c:title>
        <c:numFmt formatCode="General" sourceLinked="1"/>
        <c:majorTickMark val="none"/>
        <c:minorTickMark val="none"/>
        <c:tickLblPos val="nextTo"/>
        <c:txPr>
          <a:bodyPr/>
          <a:lstStyle/>
          <a:p>
            <a:pPr>
              <a:defRPr sz="1050">
                <a:latin typeface="Arial" panose="020B0604020202020204" pitchFamily="34" charset="0"/>
                <a:cs typeface="Arial" panose="020B0604020202020204" pitchFamily="34" charset="0"/>
              </a:defRPr>
            </a:pPr>
            <a:endParaRPr lang="en-US"/>
          </a:p>
        </c:txPr>
        <c:crossAx val="112116288"/>
        <c:crosses val="autoZero"/>
        <c:crossBetween val="midCat"/>
        <c:majorUnit val="10"/>
        <c:minorUnit val="2"/>
      </c:valAx>
      <c:valAx>
        <c:axId val="112116288"/>
        <c:scaling>
          <c:orientation val="minMax"/>
          <c:max val="60"/>
          <c:min val="0"/>
        </c:scaling>
        <c:delete val="0"/>
        <c:axPos val="l"/>
        <c:majorGridlines/>
        <c:title>
          <c:tx>
            <c:rich>
              <a:bodyPr/>
              <a:lstStyle/>
              <a:p>
                <a:pPr>
                  <a:defRPr/>
                </a:pPr>
                <a:r>
                  <a:rPr lang="en-US"/>
                  <a:t>Clinical</a:t>
                </a:r>
                <a:r>
                  <a:rPr lang="en-US" baseline="0"/>
                  <a:t> Assessor</a:t>
                </a:r>
                <a:endParaRPr lang="en-US"/>
              </a:p>
            </c:rich>
          </c:tx>
          <c:overlay val="0"/>
        </c:title>
        <c:numFmt formatCode="General" sourceLinked="1"/>
        <c:majorTickMark val="none"/>
        <c:minorTickMark val="none"/>
        <c:tickLblPos val="nextTo"/>
        <c:txPr>
          <a:bodyPr/>
          <a:lstStyle/>
          <a:p>
            <a:pPr>
              <a:defRPr sz="1050">
                <a:latin typeface="Arial" panose="020B0604020202020204" pitchFamily="34" charset="0"/>
                <a:cs typeface="Arial" panose="020B0604020202020204" pitchFamily="34" charset="0"/>
              </a:defRPr>
            </a:pPr>
            <a:endParaRPr lang="en-US"/>
          </a:p>
        </c:txPr>
        <c:crossAx val="112115712"/>
        <c:crosses val="autoZero"/>
        <c:crossBetween val="midCat"/>
        <c:minorUnit val="5"/>
      </c:valAx>
      <c:spPr>
        <a:solidFill>
          <a:schemeClr val="bg1"/>
        </a:solidFill>
      </c:spPr>
    </c:plotArea>
    <c:plotVisOnly val="1"/>
    <c:dispBlanksAs val="gap"/>
    <c:showDLblsOverMax val="0"/>
  </c:chart>
  <c:spPr>
    <a:solidFill>
      <a:srgbClr val="FFFFEB"/>
    </a:solidFill>
    <a:ln>
      <a:solidFill>
        <a:schemeClr val="bg1">
          <a:lumMod val="50000"/>
        </a:schemeClr>
      </a:solidFill>
    </a:ln>
    <a:effectLst>
      <a:outerShdw blurRad="50800" dist="38100" dir="2700000" algn="tl" rotWithShape="0">
        <a:prstClr val="black">
          <a:alpha val="40000"/>
        </a:prstClr>
      </a:outerShdw>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US" sz="1100"/>
              <a:t>HRSD after</a:t>
            </a:r>
            <a:r>
              <a:rPr lang="en-US" sz="1100" baseline="0"/>
              <a:t> Treatment</a:t>
            </a:r>
            <a:endParaRPr lang="en-US" sz="1100"/>
          </a:p>
        </c:rich>
      </c:tx>
      <c:overlay val="0"/>
    </c:title>
    <c:autoTitleDeleted val="0"/>
    <c:plotArea>
      <c:layout/>
      <c:scatterChart>
        <c:scatterStyle val="lineMarker"/>
        <c:varyColors val="0"/>
        <c:ser>
          <c:idx val="0"/>
          <c:order val="0"/>
          <c:tx>
            <c:strRef>
              <c:f>HRSD!$X$1</c:f>
              <c:strCache>
                <c:ptCount val="1"/>
                <c:pt idx="0">
                  <c:v>Clinical Assessor</c:v>
                </c:pt>
              </c:strCache>
            </c:strRef>
          </c:tx>
          <c:spPr>
            <a:ln w="28575">
              <a:noFill/>
            </a:ln>
          </c:spPr>
          <c:marker>
            <c:symbol val="circle"/>
            <c:size val="2"/>
            <c:spPr>
              <a:solidFill>
                <a:schemeClr val="bg1"/>
              </a:solidFill>
              <a:ln>
                <a:solidFill>
                  <a:srgbClr val="FF0000"/>
                </a:solidFill>
              </a:ln>
            </c:spPr>
          </c:marker>
          <c:xVal>
            <c:numRef>
              <c:f>HRSD!$Y$2:$Y$277</c:f>
              <c:numCache>
                <c:formatCode>General</c:formatCode>
                <c:ptCount val="276"/>
                <c:pt idx="0">
                  <c:v>-5.5736486251453721E-2</c:v>
                </c:pt>
                <c:pt idx="1">
                  <c:v>5.3328538368340062E-2</c:v>
                </c:pt>
                <c:pt idx="2">
                  <c:v>0.98155720491812515</c:v>
                </c:pt>
                <c:pt idx="3">
                  <c:v>1.1866783148984741</c:v>
                </c:pt>
                <c:pt idx="4">
                  <c:v>1.0003245158515814</c:v>
                </c:pt>
                <c:pt idx="5">
                  <c:v>1.2497164862025034</c:v>
                </c:pt>
                <c:pt idx="6">
                  <c:v>1.2147152902216425</c:v>
                </c:pt>
                <c:pt idx="7">
                  <c:v>10.226826157993036</c:v>
                </c:pt>
                <c:pt idx="8">
                  <c:v>10.104570799103042</c:v>
                </c:pt>
                <c:pt idx="9">
                  <c:v>9.8266119472133155</c:v>
                </c:pt>
                <c:pt idx="10">
                  <c:v>9.8357470972464913</c:v>
                </c:pt>
                <c:pt idx="11">
                  <c:v>9.9008141461162644</c:v>
                </c:pt>
                <c:pt idx="12">
                  <c:v>10.091720457632626</c:v>
                </c:pt>
                <c:pt idx="13">
                  <c:v>10.225313328520157</c:v>
                </c:pt>
                <c:pt idx="14">
                  <c:v>9.7654086131545412</c:v>
                </c:pt>
                <c:pt idx="15">
                  <c:v>10.191159501095134</c:v>
                </c:pt>
                <c:pt idx="16">
                  <c:v>10.007088568895522</c:v>
                </c:pt>
                <c:pt idx="17">
                  <c:v>9.8743316820902436</c:v>
                </c:pt>
                <c:pt idx="18">
                  <c:v>10.13461801957212</c:v>
                </c:pt>
                <c:pt idx="19">
                  <c:v>11.18581067246112</c:v>
                </c:pt>
                <c:pt idx="20">
                  <c:v>10.998030488695163</c:v>
                </c:pt>
                <c:pt idx="21">
                  <c:v>10.910071258535048</c:v>
                </c:pt>
                <c:pt idx="22">
                  <c:v>11.079743494324033</c:v>
                </c:pt>
                <c:pt idx="23">
                  <c:v>10.801639352547278</c:v>
                </c:pt>
                <c:pt idx="24">
                  <c:v>10.918085874596615</c:v>
                </c:pt>
                <c:pt idx="25">
                  <c:v>10.943483705470875</c:v>
                </c:pt>
                <c:pt idx="26">
                  <c:v>11.104503762637908</c:v>
                </c:pt>
                <c:pt idx="27">
                  <c:v>10.80376153857341</c:v>
                </c:pt>
                <c:pt idx="28">
                  <c:v>11.146523791911621</c:v>
                </c:pt>
                <c:pt idx="29">
                  <c:v>11.7983274657926</c:v>
                </c:pt>
                <c:pt idx="30">
                  <c:v>12.114831643720418</c:v>
                </c:pt>
                <c:pt idx="31">
                  <c:v>11.977136795239785</c:v>
                </c:pt>
                <c:pt idx="32">
                  <c:v>11.943514434898022</c:v>
                </c:pt>
                <c:pt idx="33">
                  <c:v>11.828914352264432</c:v>
                </c:pt>
                <c:pt idx="34">
                  <c:v>11.759860016305341</c:v>
                </c:pt>
                <c:pt idx="35">
                  <c:v>12.135485399214073</c:v>
                </c:pt>
                <c:pt idx="36">
                  <c:v>12.08068895217084</c:v>
                </c:pt>
                <c:pt idx="37">
                  <c:v>12.234633625960953</c:v>
                </c:pt>
                <c:pt idx="38">
                  <c:v>12.064931520214266</c:v>
                </c:pt>
                <c:pt idx="39">
                  <c:v>11.88325013796613</c:v>
                </c:pt>
                <c:pt idx="40">
                  <c:v>12.872495285167698</c:v>
                </c:pt>
                <c:pt idx="41">
                  <c:v>12.92841879825481</c:v>
                </c:pt>
                <c:pt idx="42">
                  <c:v>13.011498462042775</c:v>
                </c:pt>
                <c:pt idx="43">
                  <c:v>12.87153335424893</c:v>
                </c:pt>
                <c:pt idx="44">
                  <c:v>12.981734668785542</c:v>
                </c:pt>
                <c:pt idx="45">
                  <c:v>13.028470152903095</c:v>
                </c:pt>
                <c:pt idx="46">
                  <c:v>13.107566001968841</c:v>
                </c:pt>
                <c:pt idx="47">
                  <c:v>13.145176482235838</c:v>
                </c:pt>
                <c:pt idx="48">
                  <c:v>12.857257833895963</c:v>
                </c:pt>
                <c:pt idx="49">
                  <c:v>12.904060215463593</c:v>
                </c:pt>
                <c:pt idx="50">
                  <c:v>13.878056060978079</c:v>
                </c:pt>
                <c:pt idx="51">
                  <c:v>13.848025262388513</c:v>
                </c:pt>
                <c:pt idx="52">
                  <c:v>13.807322580010363</c:v>
                </c:pt>
                <c:pt idx="53">
                  <c:v>14.181920533858065</c:v>
                </c:pt>
                <c:pt idx="54">
                  <c:v>13.866508057354043</c:v>
                </c:pt>
                <c:pt idx="55">
                  <c:v>13.9878874845667</c:v>
                </c:pt>
                <c:pt idx="56">
                  <c:v>14.235079800865478</c:v>
                </c:pt>
                <c:pt idx="57">
                  <c:v>14.034838608336907</c:v>
                </c:pt>
                <c:pt idx="58">
                  <c:v>14.19214072170379</c:v>
                </c:pt>
                <c:pt idx="59">
                  <c:v>14.815803359428054</c:v>
                </c:pt>
                <c:pt idx="60">
                  <c:v>15.088488353254345</c:v>
                </c:pt>
                <c:pt idx="61">
                  <c:v>15.081566071709018</c:v>
                </c:pt>
                <c:pt idx="62">
                  <c:v>16.238469159004303</c:v>
                </c:pt>
                <c:pt idx="63">
                  <c:v>16.21285914703536</c:v>
                </c:pt>
                <c:pt idx="64">
                  <c:v>16.224638256698256</c:v>
                </c:pt>
                <c:pt idx="65">
                  <c:v>16.815807641709647</c:v>
                </c:pt>
                <c:pt idx="66">
                  <c:v>18.013318941293836</c:v>
                </c:pt>
                <c:pt idx="67">
                  <c:v>18.063855806486742</c:v>
                </c:pt>
                <c:pt idx="68">
                  <c:v>17.928120750823688</c:v>
                </c:pt>
                <c:pt idx="69">
                  <c:v>1.7824577787016658</c:v>
                </c:pt>
                <c:pt idx="70">
                  <c:v>1.8175610545906975</c:v>
                </c:pt>
                <c:pt idx="71">
                  <c:v>2.2175505220938341</c:v>
                </c:pt>
                <c:pt idx="72">
                  <c:v>2.0977140377132102</c:v>
                </c:pt>
                <c:pt idx="73">
                  <c:v>1.907588368968318</c:v>
                </c:pt>
                <c:pt idx="74">
                  <c:v>1.8456488260094388</c:v>
                </c:pt>
                <c:pt idx="75">
                  <c:v>1.8440989769768101</c:v>
                </c:pt>
                <c:pt idx="76">
                  <c:v>1.798032177958018</c:v>
                </c:pt>
                <c:pt idx="77">
                  <c:v>1.9603317159739138</c:v>
                </c:pt>
                <c:pt idx="78">
                  <c:v>21.872051997330821</c:v>
                </c:pt>
                <c:pt idx="79">
                  <c:v>23.122814091633423</c:v>
                </c:pt>
                <c:pt idx="80">
                  <c:v>24.943591974621928</c:v>
                </c:pt>
                <c:pt idx="81">
                  <c:v>2.7556319405039122</c:v>
                </c:pt>
                <c:pt idx="82">
                  <c:v>2.7597156338073177</c:v>
                </c:pt>
                <c:pt idx="83">
                  <c:v>3.1299984372352387</c:v>
                </c:pt>
                <c:pt idx="84">
                  <c:v>2.8039853650050302</c:v>
                </c:pt>
                <c:pt idx="85">
                  <c:v>3.0170534079448155</c:v>
                </c:pt>
                <c:pt idx="86">
                  <c:v>3.1932540593300742</c:v>
                </c:pt>
                <c:pt idx="87">
                  <c:v>3.132340322151796</c:v>
                </c:pt>
                <c:pt idx="88">
                  <c:v>31.195709195748549</c:v>
                </c:pt>
                <c:pt idx="89">
                  <c:v>36.064148912345047</c:v>
                </c:pt>
                <c:pt idx="90">
                  <c:v>4.1684171281791036</c:v>
                </c:pt>
                <c:pt idx="91">
                  <c:v>3.8487243402174034</c:v>
                </c:pt>
                <c:pt idx="92">
                  <c:v>3.8069863374102186</c:v>
                </c:pt>
                <c:pt idx="93">
                  <c:v>4.2353554773717033</c:v>
                </c:pt>
                <c:pt idx="94">
                  <c:v>4.2406226102291686</c:v>
                </c:pt>
                <c:pt idx="95">
                  <c:v>3.8518321920525129</c:v>
                </c:pt>
                <c:pt idx="96">
                  <c:v>3.9116922670149097</c:v>
                </c:pt>
                <c:pt idx="97">
                  <c:v>3.8096306711473971</c:v>
                </c:pt>
                <c:pt idx="98">
                  <c:v>3.8433232566487803</c:v>
                </c:pt>
                <c:pt idx="99">
                  <c:v>4.1651457056109669</c:v>
                </c:pt>
                <c:pt idx="100">
                  <c:v>4.2223447838575012</c:v>
                </c:pt>
                <c:pt idx="101">
                  <c:v>3.9528934695604581</c:v>
                </c:pt>
                <c:pt idx="102">
                  <c:v>3.816565677188084</c:v>
                </c:pt>
                <c:pt idx="103">
                  <c:v>3.9639750428599037</c:v>
                </c:pt>
                <c:pt idx="104">
                  <c:v>4.8877254489011648</c:v>
                </c:pt>
                <c:pt idx="105">
                  <c:v>4.8886268843836707</c:v>
                </c:pt>
                <c:pt idx="106">
                  <c:v>5.2377726562989988</c:v>
                </c:pt>
                <c:pt idx="107">
                  <c:v>4.8131481539116932</c:v>
                </c:pt>
                <c:pt idx="108">
                  <c:v>4.8705411118562409</c:v>
                </c:pt>
                <c:pt idx="109">
                  <c:v>4.7909826565228597</c:v>
                </c:pt>
                <c:pt idx="110">
                  <c:v>5.1480421793848201</c:v>
                </c:pt>
                <c:pt idx="111">
                  <c:v>4.8075842685440113</c:v>
                </c:pt>
                <c:pt idx="112">
                  <c:v>5.1095133910632864</c:v>
                </c:pt>
                <c:pt idx="113">
                  <c:v>5.7849384277659848</c:v>
                </c:pt>
                <c:pt idx="114">
                  <c:v>6.0659315116601489</c:v>
                </c:pt>
                <c:pt idx="115">
                  <c:v>5.944864510521124</c:v>
                </c:pt>
                <c:pt idx="116">
                  <c:v>5.8525784332194331</c:v>
                </c:pt>
                <c:pt idx="117">
                  <c:v>5.9772933989442683</c:v>
                </c:pt>
                <c:pt idx="118">
                  <c:v>6.123858697088906</c:v>
                </c:pt>
                <c:pt idx="119">
                  <c:v>6.2242197027658133</c:v>
                </c:pt>
                <c:pt idx="120">
                  <c:v>5.8786834335238822</c:v>
                </c:pt>
                <c:pt idx="121">
                  <c:v>6.1448645674115756</c:v>
                </c:pt>
                <c:pt idx="122">
                  <c:v>5.9512009353558746</c:v>
                </c:pt>
                <c:pt idx="123">
                  <c:v>6.0456081662713395</c:v>
                </c:pt>
                <c:pt idx="124">
                  <c:v>6.1378289279856828</c:v>
                </c:pt>
                <c:pt idx="125">
                  <c:v>5.967755855971089</c:v>
                </c:pt>
                <c:pt idx="126">
                  <c:v>6.0359811823963483</c:v>
                </c:pt>
                <c:pt idx="127">
                  <c:v>6.1881639425814088</c:v>
                </c:pt>
                <c:pt idx="128">
                  <c:v>6.161990088657908</c:v>
                </c:pt>
                <c:pt idx="129">
                  <c:v>7.1272748198289015</c:v>
                </c:pt>
                <c:pt idx="130">
                  <c:v>6.9669313382043043</c:v>
                </c:pt>
                <c:pt idx="131">
                  <c:v>6.8676826166053262</c:v>
                </c:pt>
                <c:pt idx="132">
                  <c:v>6.9092333165689812</c:v>
                </c:pt>
                <c:pt idx="133">
                  <c:v>7.2419091711885253</c:v>
                </c:pt>
                <c:pt idx="134">
                  <c:v>7.0927227738244003</c:v>
                </c:pt>
                <c:pt idx="135">
                  <c:v>7.2072655251925974</c:v>
                </c:pt>
                <c:pt idx="136">
                  <c:v>7.026820861641152</c:v>
                </c:pt>
                <c:pt idx="137">
                  <c:v>6.9335214743543494</c:v>
                </c:pt>
                <c:pt idx="138">
                  <c:v>7.1657591135728609</c:v>
                </c:pt>
                <c:pt idx="139">
                  <c:v>7.1070090473582033</c:v>
                </c:pt>
                <c:pt idx="140">
                  <c:v>6.9352933474619922</c:v>
                </c:pt>
                <c:pt idx="141">
                  <c:v>6.9603382146258248</c:v>
                </c:pt>
                <c:pt idx="142">
                  <c:v>7.8234204763528865</c:v>
                </c:pt>
                <c:pt idx="143">
                  <c:v>8.2485528276303821</c:v>
                </c:pt>
                <c:pt idx="144">
                  <c:v>7.788158754526644</c:v>
                </c:pt>
                <c:pt idx="145">
                  <c:v>8.2329882682061584</c:v>
                </c:pt>
                <c:pt idx="146">
                  <c:v>8.1226596084358729</c:v>
                </c:pt>
                <c:pt idx="147">
                  <c:v>8.0636216383787147</c:v>
                </c:pt>
                <c:pt idx="148">
                  <c:v>8.104148227334969</c:v>
                </c:pt>
                <c:pt idx="149">
                  <c:v>7.9883216530577918</c:v>
                </c:pt>
                <c:pt idx="150">
                  <c:v>7.7624958485882143</c:v>
                </c:pt>
                <c:pt idx="151">
                  <c:v>7.7849388908798165</c:v>
                </c:pt>
                <c:pt idx="152">
                  <c:v>8.1786135516996428</c:v>
                </c:pt>
                <c:pt idx="153">
                  <c:v>8.8239222514294937</c:v>
                </c:pt>
                <c:pt idx="154">
                  <c:v>8.9127175977569841</c:v>
                </c:pt>
                <c:pt idx="155">
                  <c:v>9.0701186015030153</c:v>
                </c:pt>
                <c:pt idx="156">
                  <c:v>9.0189023004324103</c:v>
                </c:pt>
                <c:pt idx="157">
                  <c:v>9.0486863594247158</c:v>
                </c:pt>
                <c:pt idx="158">
                  <c:v>9.0949950658269962</c:v>
                </c:pt>
                <c:pt idx="159">
                  <c:v>9.0104627643683823</c:v>
                </c:pt>
                <c:pt idx="160">
                  <c:v>9.2211218962279027</c:v>
                </c:pt>
                <c:pt idx="161">
                  <c:v>9.2197571203389792</c:v>
                </c:pt>
                <c:pt idx="162">
                  <c:v>9.2119919608610452</c:v>
                </c:pt>
                <c:pt idx="163">
                  <c:v>8.9530177894953642</c:v>
                </c:pt>
                <c:pt idx="164">
                  <c:v>8.9924159162362454</c:v>
                </c:pt>
                <c:pt idx="165">
                  <c:v>8.8134695449341969</c:v>
                </c:pt>
                <c:pt idx="166">
                  <c:v>8.9139679408720927</c:v>
                </c:pt>
                <c:pt idx="167">
                  <c:v>9.8181723488771873</c:v>
                </c:pt>
                <c:pt idx="168">
                  <c:v>0.86441505091298709</c:v>
                </c:pt>
                <c:pt idx="169">
                  <c:v>11.078558499067746</c:v>
                </c:pt>
                <c:pt idx="170">
                  <c:v>11.193078988267771</c:v>
                </c:pt>
                <c:pt idx="171">
                  <c:v>10.030481863469703</c:v>
                </c:pt>
                <c:pt idx="172">
                  <c:v>9.8832335105129623</c:v>
                </c:pt>
                <c:pt idx="173">
                  <c:v>10.095735333036043</c:v>
                </c:pt>
                <c:pt idx="174">
                  <c:v>10.146968209664816</c:v>
                </c:pt>
                <c:pt idx="175">
                  <c:v>9.9209873168951166</c:v>
                </c:pt>
                <c:pt idx="176">
                  <c:v>10.201277402031868</c:v>
                </c:pt>
                <c:pt idx="177">
                  <c:v>10.114582289256555</c:v>
                </c:pt>
                <c:pt idx="178">
                  <c:v>10.168854880108567</c:v>
                </c:pt>
                <c:pt idx="179">
                  <c:v>11.130388202783029</c:v>
                </c:pt>
                <c:pt idx="180">
                  <c:v>9.8362815539689628</c:v>
                </c:pt>
                <c:pt idx="181">
                  <c:v>11.062964734886668</c:v>
                </c:pt>
                <c:pt idx="182">
                  <c:v>10.210992743839331</c:v>
                </c:pt>
                <c:pt idx="183">
                  <c:v>10.201716226068065</c:v>
                </c:pt>
                <c:pt idx="184">
                  <c:v>9.8924331386376618</c:v>
                </c:pt>
                <c:pt idx="185">
                  <c:v>8.7953630696856049</c:v>
                </c:pt>
                <c:pt idx="186">
                  <c:v>8.8540751711196819</c:v>
                </c:pt>
                <c:pt idx="187">
                  <c:v>8.815373806585912</c:v>
                </c:pt>
                <c:pt idx="188">
                  <c:v>8.8035979496850469</c:v>
                </c:pt>
                <c:pt idx="189">
                  <c:v>8.8390134714675046</c:v>
                </c:pt>
                <c:pt idx="190">
                  <c:v>9.038685642395679</c:v>
                </c:pt>
                <c:pt idx="191">
                  <c:v>8.7721768276265983</c:v>
                </c:pt>
                <c:pt idx="192">
                  <c:v>9.2241045416910481</c:v>
                </c:pt>
                <c:pt idx="193">
                  <c:v>9.9320093895802657</c:v>
                </c:pt>
                <c:pt idx="194">
                  <c:v>13.878704294628676</c:v>
                </c:pt>
                <c:pt idx="195">
                  <c:v>16.843479147397932</c:v>
                </c:pt>
                <c:pt idx="196">
                  <c:v>16.965372794284132</c:v>
                </c:pt>
                <c:pt idx="197">
                  <c:v>17.207155396016102</c:v>
                </c:pt>
                <c:pt idx="198">
                  <c:v>16.246787298787996</c:v>
                </c:pt>
                <c:pt idx="199">
                  <c:v>16.104048073729405</c:v>
                </c:pt>
                <c:pt idx="200">
                  <c:v>15.855006328243366</c:v>
                </c:pt>
                <c:pt idx="201">
                  <c:v>15.946171140590485</c:v>
                </c:pt>
                <c:pt idx="202">
                  <c:v>16.219153663375568</c:v>
                </c:pt>
                <c:pt idx="203">
                  <c:v>15.995485340164102</c:v>
                </c:pt>
                <c:pt idx="204">
                  <c:v>15.116523172802369</c:v>
                </c:pt>
                <c:pt idx="205">
                  <c:v>15.037106436645669</c:v>
                </c:pt>
                <c:pt idx="206">
                  <c:v>11.229642931977969</c:v>
                </c:pt>
                <c:pt idx="207">
                  <c:v>15.078624935670382</c:v>
                </c:pt>
                <c:pt idx="208">
                  <c:v>7.9674852780783025</c:v>
                </c:pt>
                <c:pt idx="209">
                  <c:v>12.953691505482924</c:v>
                </c:pt>
                <c:pt idx="210">
                  <c:v>13.097706326161639</c:v>
                </c:pt>
                <c:pt idx="211">
                  <c:v>13.153586992997012</c:v>
                </c:pt>
                <c:pt idx="212">
                  <c:v>13.130368858977935</c:v>
                </c:pt>
                <c:pt idx="213">
                  <c:v>12.960487976561728</c:v>
                </c:pt>
                <c:pt idx="214">
                  <c:v>11.891005514840964</c:v>
                </c:pt>
                <c:pt idx="215">
                  <c:v>11.987085420603623</c:v>
                </c:pt>
                <c:pt idx="216">
                  <c:v>11.922635338338452</c:v>
                </c:pt>
                <c:pt idx="217">
                  <c:v>11.980200756386999</c:v>
                </c:pt>
                <c:pt idx="218">
                  <c:v>11.780563492795128</c:v>
                </c:pt>
                <c:pt idx="219">
                  <c:v>11.035275811407242</c:v>
                </c:pt>
                <c:pt idx="220">
                  <c:v>14.816753838279284</c:v>
                </c:pt>
                <c:pt idx="221">
                  <c:v>3.816650918313631</c:v>
                </c:pt>
                <c:pt idx="222">
                  <c:v>5.230592105481457</c:v>
                </c:pt>
                <c:pt idx="223">
                  <c:v>4.8681671862903144</c:v>
                </c:pt>
                <c:pt idx="224">
                  <c:v>5.0919587537272584</c:v>
                </c:pt>
                <c:pt idx="225">
                  <c:v>4.9026142039295424</c:v>
                </c:pt>
                <c:pt idx="226">
                  <c:v>4.8441164444649774</c:v>
                </c:pt>
                <c:pt idx="227">
                  <c:v>4.7865663109959673</c:v>
                </c:pt>
                <c:pt idx="228">
                  <c:v>3.9284356627852031</c:v>
                </c:pt>
                <c:pt idx="229">
                  <c:v>4.2089685483438846</c:v>
                </c:pt>
                <c:pt idx="230">
                  <c:v>4.1728229518920541</c:v>
                </c:pt>
                <c:pt idx="231">
                  <c:v>3.9452865545454765</c:v>
                </c:pt>
                <c:pt idx="232">
                  <c:v>3.8466206057818546</c:v>
                </c:pt>
                <c:pt idx="233">
                  <c:v>8.8122683016381842</c:v>
                </c:pt>
                <c:pt idx="234">
                  <c:v>4.1300524131078173</c:v>
                </c:pt>
                <c:pt idx="235">
                  <c:v>6.0038955092364592</c:v>
                </c:pt>
                <c:pt idx="236">
                  <c:v>3.1891154572582097</c:v>
                </c:pt>
                <c:pt idx="237">
                  <c:v>3.0036937919909055</c:v>
                </c:pt>
                <c:pt idx="238">
                  <c:v>2.7784177605574776</c:v>
                </c:pt>
                <c:pt idx="239">
                  <c:v>3.0193651639056638</c:v>
                </c:pt>
                <c:pt idx="240">
                  <c:v>3.1466053060386239</c:v>
                </c:pt>
                <c:pt idx="241">
                  <c:v>2.8319428297507749</c:v>
                </c:pt>
                <c:pt idx="242">
                  <c:v>2.2368531541468459</c:v>
                </c:pt>
                <c:pt idx="243">
                  <c:v>2.102760077255291</c:v>
                </c:pt>
                <c:pt idx="244">
                  <c:v>0.76988440776455214</c:v>
                </c:pt>
                <c:pt idx="245">
                  <c:v>0.84862958327342342</c:v>
                </c:pt>
                <c:pt idx="246">
                  <c:v>0.83332711604001286</c:v>
                </c:pt>
                <c:pt idx="247">
                  <c:v>4.239771269579073</c:v>
                </c:pt>
                <c:pt idx="248">
                  <c:v>7.0425236908248392</c:v>
                </c:pt>
                <c:pt idx="249">
                  <c:v>17.985476840014982</c:v>
                </c:pt>
                <c:pt idx="250">
                  <c:v>8.1528465463257032</c:v>
                </c:pt>
                <c:pt idx="251">
                  <c:v>7.8376735580169097</c:v>
                </c:pt>
                <c:pt idx="252">
                  <c:v>7.9335614216114179</c:v>
                </c:pt>
                <c:pt idx="253">
                  <c:v>7.9244354591090493</c:v>
                </c:pt>
                <c:pt idx="254">
                  <c:v>8.0097890629165498</c:v>
                </c:pt>
                <c:pt idx="255">
                  <c:v>7.9499421260911616</c:v>
                </c:pt>
                <c:pt idx="256">
                  <c:v>7.8120466640229642</c:v>
                </c:pt>
                <c:pt idx="257">
                  <c:v>8.2244716508250466</c:v>
                </c:pt>
                <c:pt idx="258">
                  <c:v>6.8192025539518495</c:v>
                </c:pt>
                <c:pt idx="259">
                  <c:v>6.9499279746802145</c:v>
                </c:pt>
                <c:pt idx="260">
                  <c:v>5.8007202482857148</c:v>
                </c:pt>
                <c:pt idx="261">
                  <c:v>6.9385421710169828</c:v>
                </c:pt>
                <c:pt idx="262">
                  <c:v>5.7968660750241803</c:v>
                </c:pt>
                <c:pt idx="263">
                  <c:v>6.9092691402369608</c:v>
                </c:pt>
                <c:pt idx="264">
                  <c:v>7.1491111309691107</c:v>
                </c:pt>
                <c:pt idx="265">
                  <c:v>6.9067744331909884</c:v>
                </c:pt>
                <c:pt idx="266">
                  <c:v>6.8451728872084301</c:v>
                </c:pt>
                <c:pt idx="267">
                  <c:v>7.1960100196524417</c:v>
                </c:pt>
                <c:pt idx="268">
                  <c:v>6.777200005870136</c:v>
                </c:pt>
                <c:pt idx="269">
                  <c:v>7.1979299227563311</c:v>
                </c:pt>
                <c:pt idx="270">
                  <c:v>6.1552174908867041</c:v>
                </c:pt>
                <c:pt idx="271">
                  <c:v>5.8909304783833312</c:v>
                </c:pt>
                <c:pt idx="272">
                  <c:v>6.0088989223957974</c:v>
                </c:pt>
                <c:pt idx="273">
                  <c:v>6.0042911100514091</c:v>
                </c:pt>
                <c:pt idx="274">
                  <c:v>9.1666823136986011</c:v>
                </c:pt>
                <c:pt idx="275">
                  <c:v>7.1838470399146406</c:v>
                </c:pt>
              </c:numCache>
            </c:numRef>
          </c:xVal>
          <c:yVal>
            <c:numRef>
              <c:f>HRSD!$X$2:$X$277</c:f>
              <c:numCache>
                <c:formatCode>General</c:formatCode>
                <c:ptCount val="276"/>
                <c:pt idx="0">
                  <c:v>0.95623768643890195</c:v>
                </c:pt>
                <c:pt idx="1">
                  <c:v>-0.12465299454364193</c:v>
                </c:pt>
                <c:pt idx="2">
                  <c:v>2.0214505657020814</c:v>
                </c:pt>
                <c:pt idx="3">
                  <c:v>2.2461274468431895</c:v>
                </c:pt>
                <c:pt idx="4">
                  <c:v>-0.14226533603477065</c:v>
                </c:pt>
                <c:pt idx="5">
                  <c:v>-5.7348634304253465E-2</c:v>
                </c:pt>
                <c:pt idx="6">
                  <c:v>2.0379007499792601E-2</c:v>
                </c:pt>
                <c:pt idx="7">
                  <c:v>6.9041109124832021</c:v>
                </c:pt>
                <c:pt idx="8">
                  <c:v>9.1560993761958311</c:v>
                </c:pt>
                <c:pt idx="9">
                  <c:v>10.067707917710397</c:v>
                </c:pt>
                <c:pt idx="10">
                  <c:v>7.9648441016990743</c:v>
                </c:pt>
                <c:pt idx="11">
                  <c:v>7.9211438367781932</c:v>
                </c:pt>
                <c:pt idx="12">
                  <c:v>7.0251561354582446</c:v>
                </c:pt>
                <c:pt idx="13">
                  <c:v>7.0359292476408442</c:v>
                </c:pt>
                <c:pt idx="14">
                  <c:v>4.8160953094634262</c:v>
                </c:pt>
                <c:pt idx="15">
                  <c:v>10.010234116025181</c:v>
                </c:pt>
                <c:pt idx="16">
                  <c:v>9.8135419757835454</c:v>
                </c:pt>
                <c:pt idx="17">
                  <c:v>9.8405828327563309</c:v>
                </c:pt>
                <c:pt idx="18">
                  <c:v>6.9530148783893955</c:v>
                </c:pt>
                <c:pt idx="19">
                  <c:v>7.9159325857629508</c:v>
                </c:pt>
                <c:pt idx="20">
                  <c:v>8.9125848797143412</c:v>
                </c:pt>
                <c:pt idx="21">
                  <c:v>9.1562191123061698</c:v>
                </c:pt>
                <c:pt idx="22">
                  <c:v>8.0230370737185339</c:v>
                </c:pt>
                <c:pt idx="23">
                  <c:v>5.8733706564344015</c:v>
                </c:pt>
                <c:pt idx="24">
                  <c:v>6.0583958217251412</c:v>
                </c:pt>
                <c:pt idx="25">
                  <c:v>5.8909007926956152</c:v>
                </c:pt>
                <c:pt idx="26">
                  <c:v>11.775725593202433</c:v>
                </c:pt>
                <c:pt idx="27">
                  <c:v>9.908819761555403</c:v>
                </c:pt>
                <c:pt idx="28">
                  <c:v>8.9496546345822274</c:v>
                </c:pt>
                <c:pt idx="29">
                  <c:v>9.983259500382319</c:v>
                </c:pt>
                <c:pt idx="30">
                  <c:v>9.8383175027661967</c:v>
                </c:pt>
                <c:pt idx="31">
                  <c:v>10.246144456674701</c:v>
                </c:pt>
                <c:pt idx="32">
                  <c:v>10.104840362063097</c:v>
                </c:pt>
                <c:pt idx="33">
                  <c:v>6.9152437647096594</c:v>
                </c:pt>
                <c:pt idx="34">
                  <c:v>7.7873385631995493</c:v>
                </c:pt>
                <c:pt idx="35">
                  <c:v>8.7806693120404073</c:v>
                </c:pt>
                <c:pt idx="36">
                  <c:v>8.95451508808992</c:v>
                </c:pt>
                <c:pt idx="37">
                  <c:v>8.8786927891621268</c:v>
                </c:pt>
                <c:pt idx="38">
                  <c:v>8.9941942455158834</c:v>
                </c:pt>
                <c:pt idx="39">
                  <c:v>8.0181915183808474</c:v>
                </c:pt>
                <c:pt idx="40">
                  <c:v>7.7736414967852188</c:v>
                </c:pt>
                <c:pt idx="41">
                  <c:v>9.1121981032214965</c:v>
                </c:pt>
                <c:pt idx="42">
                  <c:v>9.0790292706873501</c:v>
                </c:pt>
                <c:pt idx="43">
                  <c:v>9.0404737814043283</c:v>
                </c:pt>
                <c:pt idx="44">
                  <c:v>8.1360179932585162</c:v>
                </c:pt>
                <c:pt idx="45">
                  <c:v>7.2045221766452796</c:v>
                </c:pt>
                <c:pt idx="46">
                  <c:v>7.0823288464752387</c:v>
                </c:pt>
                <c:pt idx="47">
                  <c:v>5.7925511771677911</c:v>
                </c:pt>
                <c:pt idx="48">
                  <c:v>16.126259468603287</c:v>
                </c:pt>
                <c:pt idx="49">
                  <c:v>8.9377709335376743</c:v>
                </c:pt>
                <c:pt idx="50">
                  <c:v>10.007336614971193</c:v>
                </c:pt>
                <c:pt idx="51">
                  <c:v>8.0085254579156828</c:v>
                </c:pt>
                <c:pt idx="52">
                  <c:v>8.8208392050679016</c:v>
                </c:pt>
                <c:pt idx="53">
                  <c:v>9.1867039916338218</c:v>
                </c:pt>
                <c:pt idx="54">
                  <c:v>7.1132001443461883</c:v>
                </c:pt>
                <c:pt idx="55">
                  <c:v>7.2112767317995079</c:v>
                </c:pt>
                <c:pt idx="56">
                  <c:v>14.989733534365133</c:v>
                </c:pt>
                <c:pt idx="57">
                  <c:v>9.9430305666921299</c:v>
                </c:pt>
                <c:pt idx="58">
                  <c:v>14.927311686790587</c:v>
                </c:pt>
                <c:pt idx="59">
                  <c:v>10.138226278550226</c:v>
                </c:pt>
                <c:pt idx="60">
                  <c:v>8.0195793726852624</c:v>
                </c:pt>
                <c:pt idx="61">
                  <c:v>7.9029241219651984</c:v>
                </c:pt>
                <c:pt idx="62">
                  <c:v>9.1817557163774168</c:v>
                </c:pt>
                <c:pt idx="63">
                  <c:v>13.083934256322422</c:v>
                </c:pt>
                <c:pt idx="64">
                  <c:v>8.8350225604645214</c:v>
                </c:pt>
                <c:pt idx="65">
                  <c:v>9.9341278761487395</c:v>
                </c:pt>
                <c:pt idx="66">
                  <c:v>9.7849073612982167</c:v>
                </c:pt>
                <c:pt idx="67">
                  <c:v>8.2128131695856474</c:v>
                </c:pt>
                <c:pt idx="68">
                  <c:v>9.026866859108333</c:v>
                </c:pt>
                <c:pt idx="69">
                  <c:v>-0.14142757253339983</c:v>
                </c:pt>
                <c:pt idx="70">
                  <c:v>2.8042574549415211</c:v>
                </c:pt>
                <c:pt idx="71">
                  <c:v>2.9350895495527993</c:v>
                </c:pt>
                <c:pt idx="72">
                  <c:v>2.1745065153912577</c:v>
                </c:pt>
                <c:pt idx="73">
                  <c:v>2.0432590570731928</c:v>
                </c:pt>
                <c:pt idx="74">
                  <c:v>2.0610542469082191</c:v>
                </c:pt>
                <c:pt idx="75">
                  <c:v>1.8157685916606394</c:v>
                </c:pt>
                <c:pt idx="76">
                  <c:v>1.0563154013111906</c:v>
                </c:pt>
                <c:pt idx="77">
                  <c:v>1.8068759685287028</c:v>
                </c:pt>
                <c:pt idx="78">
                  <c:v>13.057067207542705</c:v>
                </c:pt>
                <c:pt idx="79">
                  <c:v>15.970767423100117</c:v>
                </c:pt>
                <c:pt idx="80">
                  <c:v>8.8237533122866871</c:v>
                </c:pt>
                <c:pt idx="81">
                  <c:v>2.9785821350489079</c:v>
                </c:pt>
                <c:pt idx="82">
                  <c:v>1.8312074408700731</c:v>
                </c:pt>
                <c:pt idx="83">
                  <c:v>5.2198006750925074</c:v>
                </c:pt>
                <c:pt idx="84">
                  <c:v>3.101606082242844</c:v>
                </c:pt>
                <c:pt idx="85">
                  <c:v>1.9849968575956436</c:v>
                </c:pt>
                <c:pt idx="86">
                  <c:v>2.2204323394882834</c:v>
                </c:pt>
                <c:pt idx="87">
                  <c:v>2.8022491609587359</c:v>
                </c:pt>
                <c:pt idx="88">
                  <c:v>27.956121851470328</c:v>
                </c:pt>
                <c:pt idx="89">
                  <c:v>32.852474077909335</c:v>
                </c:pt>
                <c:pt idx="90">
                  <c:v>7.126408110652239</c:v>
                </c:pt>
                <c:pt idx="91">
                  <c:v>5.7997086232483577</c:v>
                </c:pt>
                <c:pt idx="92">
                  <c:v>5.0431551227884821</c:v>
                </c:pt>
                <c:pt idx="93">
                  <c:v>3.9364229737327991</c:v>
                </c:pt>
                <c:pt idx="94">
                  <c:v>3.0236993327352653</c:v>
                </c:pt>
                <c:pt idx="95">
                  <c:v>2.9454420475281173</c:v>
                </c:pt>
                <c:pt idx="96">
                  <c:v>2.8784309083678559</c:v>
                </c:pt>
                <c:pt idx="97">
                  <c:v>3.0571128117831501</c:v>
                </c:pt>
                <c:pt idx="98">
                  <c:v>2.1957409374531278</c:v>
                </c:pt>
                <c:pt idx="99">
                  <c:v>1.9678729976427318</c:v>
                </c:pt>
                <c:pt idx="100">
                  <c:v>0.85768334997114803</c:v>
                </c:pt>
                <c:pt idx="101">
                  <c:v>1.1297979098659365</c:v>
                </c:pt>
                <c:pt idx="102">
                  <c:v>3.1121847072846003</c:v>
                </c:pt>
                <c:pt idx="103">
                  <c:v>5.8656526232737214</c:v>
                </c:pt>
                <c:pt idx="104">
                  <c:v>2.9632827361067284</c:v>
                </c:pt>
                <c:pt idx="105">
                  <c:v>7.909380541297093</c:v>
                </c:pt>
                <c:pt idx="106">
                  <c:v>4.8225986423695479</c:v>
                </c:pt>
                <c:pt idx="107">
                  <c:v>3.7523492670023311</c:v>
                </c:pt>
                <c:pt idx="108">
                  <c:v>4.107613134617381</c:v>
                </c:pt>
                <c:pt idx="109">
                  <c:v>3.8061548846637541</c:v>
                </c:pt>
                <c:pt idx="110">
                  <c:v>1.1559131117721344</c:v>
                </c:pt>
                <c:pt idx="111">
                  <c:v>0.85298544483407934</c:v>
                </c:pt>
                <c:pt idx="112">
                  <c:v>3.8229362858695701</c:v>
                </c:pt>
                <c:pt idx="113">
                  <c:v>4.0737422686287106</c:v>
                </c:pt>
                <c:pt idx="114">
                  <c:v>8.9966584728816876</c:v>
                </c:pt>
                <c:pt idx="115">
                  <c:v>1.0228279921835646</c:v>
                </c:pt>
                <c:pt idx="116">
                  <c:v>3.9073710625874858</c:v>
                </c:pt>
                <c:pt idx="117">
                  <c:v>4.0840172571862512</c:v>
                </c:pt>
                <c:pt idx="118">
                  <c:v>4.0922783589711251</c:v>
                </c:pt>
                <c:pt idx="119">
                  <c:v>4.8867056306516599</c:v>
                </c:pt>
                <c:pt idx="120">
                  <c:v>4.9863564663670381</c:v>
                </c:pt>
                <c:pt idx="121">
                  <c:v>4.782754980987912</c:v>
                </c:pt>
                <c:pt idx="122">
                  <c:v>5.1038066973789968</c:v>
                </c:pt>
                <c:pt idx="123">
                  <c:v>5.9268148259575177</c:v>
                </c:pt>
                <c:pt idx="124">
                  <c:v>6.8703585296828642</c:v>
                </c:pt>
                <c:pt idx="125">
                  <c:v>7.1750875788794488</c:v>
                </c:pt>
                <c:pt idx="126">
                  <c:v>8.2406242659686626</c:v>
                </c:pt>
                <c:pt idx="127">
                  <c:v>8.9594168951567159</c:v>
                </c:pt>
                <c:pt idx="128">
                  <c:v>7.1020737265721818</c:v>
                </c:pt>
                <c:pt idx="129">
                  <c:v>3.7639129182529043</c:v>
                </c:pt>
                <c:pt idx="130">
                  <c:v>5.9670348656753607</c:v>
                </c:pt>
                <c:pt idx="131">
                  <c:v>3.7616280345635214</c:v>
                </c:pt>
                <c:pt idx="132">
                  <c:v>9.1193466614454479</c:v>
                </c:pt>
                <c:pt idx="133">
                  <c:v>5.9093388522114187</c:v>
                </c:pt>
                <c:pt idx="134">
                  <c:v>6.997629490974699</c:v>
                </c:pt>
                <c:pt idx="135">
                  <c:v>6.2395642693170563</c:v>
                </c:pt>
                <c:pt idx="136">
                  <c:v>5.8410068584912178</c:v>
                </c:pt>
                <c:pt idx="137">
                  <c:v>5.1261656761339474</c:v>
                </c:pt>
                <c:pt idx="138">
                  <c:v>3.8851046070600241</c:v>
                </c:pt>
                <c:pt idx="139">
                  <c:v>3.914773568653426</c:v>
                </c:pt>
                <c:pt idx="140">
                  <c:v>3.8851187039417976</c:v>
                </c:pt>
                <c:pt idx="141">
                  <c:v>9.1523251428211729</c:v>
                </c:pt>
                <c:pt idx="142">
                  <c:v>8.1376431220869581</c:v>
                </c:pt>
                <c:pt idx="143">
                  <c:v>9.1247470629430136</c:v>
                </c:pt>
                <c:pt idx="144">
                  <c:v>7.8885475599859927</c:v>
                </c:pt>
                <c:pt idx="145">
                  <c:v>7.7553081663193426</c:v>
                </c:pt>
                <c:pt idx="146">
                  <c:v>7.0713119275207985</c:v>
                </c:pt>
                <c:pt idx="147">
                  <c:v>7.0116977045133231</c:v>
                </c:pt>
                <c:pt idx="148">
                  <c:v>4.9409060926455046</c:v>
                </c:pt>
                <c:pt idx="149">
                  <c:v>10.115506770662975</c:v>
                </c:pt>
                <c:pt idx="150">
                  <c:v>10.090734751980179</c:v>
                </c:pt>
                <c:pt idx="151">
                  <c:v>8.2004520615017</c:v>
                </c:pt>
                <c:pt idx="152">
                  <c:v>8.0781393712860314</c:v>
                </c:pt>
                <c:pt idx="153">
                  <c:v>4.0660345406995493</c:v>
                </c:pt>
                <c:pt idx="154">
                  <c:v>8.9676053926414045</c:v>
                </c:pt>
                <c:pt idx="155">
                  <c:v>8.9733531476567983</c:v>
                </c:pt>
                <c:pt idx="156">
                  <c:v>8.0516402088869317</c:v>
                </c:pt>
                <c:pt idx="157">
                  <c:v>8.0993861365742106</c:v>
                </c:pt>
                <c:pt idx="158">
                  <c:v>8.0204517047341071</c:v>
                </c:pt>
                <c:pt idx="159">
                  <c:v>8.1511193944105145</c:v>
                </c:pt>
                <c:pt idx="160">
                  <c:v>6.9391662361493927</c:v>
                </c:pt>
                <c:pt idx="161">
                  <c:v>6.7926643988779851</c:v>
                </c:pt>
                <c:pt idx="162">
                  <c:v>6.1178963655712835</c:v>
                </c:pt>
                <c:pt idx="163">
                  <c:v>2.9912916948901271</c:v>
                </c:pt>
                <c:pt idx="164">
                  <c:v>1.81690259499966</c:v>
                </c:pt>
                <c:pt idx="165">
                  <c:v>10.157278285400372</c:v>
                </c:pt>
                <c:pt idx="166">
                  <c:v>6.2164509184158394</c:v>
                </c:pt>
                <c:pt idx="167">
                  <c:v>5.977249291712579</c:v>
                </c:pt>
                <c:pt idx="168">
                  <c:v>0.8928420881520136</c:v>
                </c:pt>
                <c:pt idx="169">
                  <c:v>7.8238133371618215</c:v>
                </c:pt>
                <c:pt idx="170">
                  <c:v>5.1399534189655469</c:v>
                </c:pt>
                <c:pt idx="171">
                  <c:v>8.9369397978275824</c:v>
                </c:pt>
                <c:pt idx="172">
                  <c:v>8.909617428736615</c:v>
                </c:pt>
                <c:pt idx="173">
                  <c:v>7.9688050864273139</c:v>
                </c:pt>
                <c:pt idx="174">
                  <c:v>7.9111099698872422</c:v>
                </c:pt>
                <c:pt idx="175">
                  <c:v>8.1692356838669919</c:v>
                </c:pt>
                <c:pt idx="176">
                  <c:v>7.9887999052333569</c:v>
                </c:pt>
                <c:pt idx="177">
                  <c:v>7.9810417919616157</c:v>
                </c:pt>
                <c:pt idx="178">
                  <c:v>8.1349902144859421</c:v>
                </c:pt>
                <c:pt idx="179">
                  <c:v>8.0739994177598522</c:v>
                </c:pt>
                <c:pt idx="180">
                  <c:v>6.8084659710087632</c:v>
                </c:pt>
                <c:pt idx="181">
                  <c:v>7.7772128689866271</c:v>
                </c:pt>
                <c:pt idx="182">
                  <c:v>3.8231814258952062</c:v>
                </c:pt>
                <c:pt idx="183">
                  <c:v>12.081660144621084</c:v>
                </c:pt>
                <c:pt idx="184">
                  <c:v>9.9586520208131493</c:v>
                </c:pt>
                <c:pt idx="185">
                  <c:v>8.7712812546896313</c:v>
                </c:pt>
                <c:pt idx="186">
                  <c:v>7.7987519874695748</c:v>
                </c:pt>
                <c:pt idx="187">
                  <c:v>8.0149825039110247</c:v>
                </c:pt>
                <c:pt idx="188">
                  <c:v>7.0925898987504787</c:v>
                </c:pt>
                <c:pt idx="189">
                  <c:v>6.9774775076365785</c:v>
                </c:pt>
                <c:pt idx="190">
                  <c:v>6.965866001020121</c:v>
                </c:pt>
                <c:pt idx="191">
                  <c:v>6.1340753702521633</c:v>
                </c:pt>
                <c:pt idx="192">
                  <c:v>6.0540366803287906</c:v>
                </c:pt>
                <c:pt idx="193">
                  <c:v>6.7616169151761953</c:v>
                </c:pt>
                <c:pt idx="194">
                  <c:v>10.209710693011591</c:v>
                </c:pt>
                <c:pt idx="195">
                  <c:v>10.015921847068428</c:v>
                </c:pt>
                <c:pt idx="196">
                  <c:v>10.178792541042627</c:v>
                </c:pt>
                <c:pt idx="197">
                  <c:v>9.890393497544979</c:v>
                </c:pt>
                <c:pt idx="198">
                  <c:v>9.1885074396996664</c:v>
                </c:pt>
                <c:pt idx="199">
                  <c:v>8.1107748500171581</c:v>
                </c:pt>
                <c:pt idx="200">
                  <c:v>17.816633927494284</c:v>
                </c:pt>
                <c:pt idx="201">
                  <c:v>17.900182264361579</c:v>
                </c:pt>
                <c:pt idx="202">
                  <c:v>12.944780198557037</c:v>
                </c:pt>
                <c:pt idx="203">
                  <c:v>9.7615356065600256</c:v>
                </c:pt>
                <c:pt idx="204">
                  <c:v>9.9622352355117734</c:v>
                </c:pt>
                <c:pt idx="205">
                  <c:v>9.8551306707856128</c:v>
                </c:pt>
                <c:pt idx="206">
                  <c:v>7.9850857038058018</c:v>
                </c:pt>
                <c:pt idx="207">
                  <c:v>9.8832045799597115</c:v>
                </c:pt>
                <c:pt idx="208">
                  <c:v>8.8561835692923232</c:v>
                </c:pt>
                <c:pt idx="209">
                  <c:v>6.9255087371288555</c:v>
                </c:pt>
                <c:pt idx="210">
                  <c:v>6.7648461740521002</c:v>
                </c:pt>
                <c:pt idx="211">
                  <c:v>14.948658266581871</c:v>
                </c:pt>
                <c:pt idx="212">
                  <c:v>14.154599879793825</c:v>
                </c:pt>
                <c:pt idx="213">
                  <c:v>9.9158285479366981</c:v>
                </c:pt>
                <c:pt idx="214">
                  <c:v>9.0348625069333632</c:v>
                </c:pt>
                <c:pt idx="215">
                  <c:v>9.1099424902447517</c:v>
                </c:pt>
                <c:pt idx="216">
                  <c:v>9.0574943642245458</c:v>
                </c:pt>
                <c:pt idx="217">
                  <c:v>6.0082653162546453</c:v>
                </c:pt>
                <c:pt idx="218">
                  <c:v>10.772462363726248</c:v>
                </c:pt>
                <c:pt idx="219">
                  <c:v>8.8003951490156656</c:v>
                </c:pt>
                <c:pt idx="220">
                  <c:v>10.128505981063679</c:v>
                </c:pt>
                <c:pt idx="221">
                  <c:v>0.87082243193175568</c:v>
                </c:pt>
                <c:pt idx="222">
                  <c:v>5.8915003156280417</c:v>
                </c:pt>
                <c:pt idx="223">
                  <c:v>5.9419211643886785</c:v>
                </c:pt>
                <c:pt idx="224">
                  <c:v>5.0100255552757202</c:v>
                </c:pt>
                <c:pt idx="225">
                  <c:v>3.7852069781742723</c:v>
                </c:pt>
                <c:pt idx="226">
                  <c:v>4.024182574849303</c:v>
                </c:pt>
                <c:pt idx="227">
                  <c:v>4.2392615050529008</c:v>
                </c:pt>
                <c:pt idx="228">
                  <c:v>6.8901521352572903</c:v>
                </c:pt>
                <c:pt idx="229">
                  <c:v>6.0657040746577984</c:v>
                </c:pt>
                <c:pt idx="230">
                  <c:v>4.750654394130561</c:v>
                </c:pt>
                <c:pt idx="231">
                  <c:v>5.1877711499151618</c:v>
                </c:pt>
                <c:pt idx="232">
                  <c:v>4.1008416854321199</c:v>
                </c:pt>
                <c:pt idx="233">
                  <c:v>6.2459460876171704</c:v>
                </c:pt>
                <c:pt idx="234">
                  <c:v>0.94376467723897384</c:v>
                </c:pt>
                <c:pt idx="235">
                  <c:v>6.1494847465631066</c:v>
                </c:pt>
                <c:pt idx="236">
                  <c:v>2.8649008779485614</c:v>
                </c:pt>
                <c:pt idx="237">
                  <c:v>1.8877611254500697</c:v>
                </c:pt>
                <c:pt idx="238">
                  <c:v>1.8855983681216584</c:v>
                </c:pt>
                <c:pt idx="239">
                  <c:v>2.0357970511129553</c:v>
                </c:pt>
                <c:pt idx="240">
                  <c:v>2.1938329234519558</c:v>
                </c:pt>
                <c:pt idx="241">
                  <c:v>2.1125783323130634</c:v>
                </c:pt>
                <c:pt idx="242">
                  <c:v>1.2082864200986103</c:v>
                </c:pt>
                <c:pt idx="243">
                  <c:v>0.84582583427025748</c:v>
                </c:pt>
                <c:pt idx="244">
                  <c:v>2.9706041562816745</c:v>
                </c:pt>
                <c:pt idx="245">
                  <c:v>2.1990248334624294</c:v>
                </c:pt>
                <c:pt idx="246">
                  <c:v>1.9673479973242938</c:v>
                </c:pt>
                <c:pt idx="247">
                  <c:v>3.9976913897157025</c:v>
                </c:pt>
                <c:pt idx="248">
                  <c:v>6.8127249051897403</c:v>
                </c:pt>
                <c:pt idx="249">
                  <c:v>11.028871772779189</c:v>
                </c:pt>
                <c:pt idx="250">
                  <c:v>9.221441042325786</c:v>
                </c:pt>
                <c:pt idx="251">
                  <c:v>7.8421745261540128</c:v>
                </c:pt>
                <c:pt idx="252">
                  <c:v>8.0867968908469283</c:v>
                </c:pt>
                <c:pt idx="253">
                  <c:v>8.1727319784266008</c:v>
                </c:pt>
                <c:pt idx="254">
                  <c:v>7.162942818523951</c:v>
                </c:pt>
                <c:pt idx="255">
                  <c:v>7.1530901411944603</c:v>
                </c:pt>
                <c:pt idx="256">
                  <c:v>6.0431427424447719</c:v>
                </c:pt>
                <c:pt idx="257">
                  <c:v>3.1787777094949359</c:v>
                </c:pt>
                <c:pt idx="258">
                  <c:v>8.9052946326722573</c:v>
                </c:pt>
                <c:pt idx="259">
                  <c:v>7.765775776507585</c:v>
                </c:pt>
                <c:pt idx="260">
                  <c:v>3.0171852100360743</c:v>
                </c:pt>
                <c:pt idx="261">
                  <c:v>7.2281361325414801</c:v>
                </c:pt>
                <c:pt idx="262">
                  <c:v>5.1988243070591595</c:v>
                </c:pt>
                <c:pt idx="263">
                  <c:v>6.7869466127175686</c:v>
                </c:pt>
                <c:pt idx="264">
                  <c:v>7.157811062956136</c:v>
                </c:pt>
                <c:pt idx="265">
                  <c:v>7.1468587105868409</c:v>
                </c:pt>
                <c:pt idx="266">
                  <c:v>7.221116625855406</c:v>
                </c:pt>
                <c:pt idx="267">
                  <c:v>6.1186078610200454</c:v>
                </c:pt>
                <c:pt idx="268">
                  <c:v>5.1421201019587022</c:v>
                </c:pt>
                <c:pt idx="269">
                  <c:v>4.1461601080571775</c:v>
                </c:pt>
                <c:pt idx="270">
                  <c:v>6.1308428399448394</c:v>
                </c:pt>
                <c:pt idx="271">
                  <c:v>5.9048772581213989</c:v>
                </c:pt>
                <c:pt idx="272">
                  <c:v>5.9136997377271907</c:v>
                </c:pt>
                <c:pt idx="273">
                  <c:v>5.8176735233154435</c:v>
                </c:pt>
                <c:pt idx="274">
                  <c:v>6.092778893960304</c:v>
                </c:pt>
                <c:pt idx="275">
                  <c:v>7.0107474182197498</c:v>
                </c:pt>
              </c:numCache>
            </c:numRef>
          </c:yVal>
          <c:smooth val="0"/>
        </c:ser>
        <c:ser>
          <c:idx val="1"/>
          <c:order val="1"/>
          <c:spPr>
            <a:ln w="19050">
              <a:solidFill>
                <a:srgbClr val="002060"/>
              </a:solidFill>
            </a:ln>
          </c:spPr>
          <c:marker>
            <c:symbol val="none"/>
          </c:marker>
          <c:xVal>
            <c:numRef>
              <c:f>HRSD!$X$2:$X$277</c:f>
              <c:numCache>
                <c:formatCode>General</c:formatCode>
                <c:ptCount val="276"/>
                <c:pt idx="0">
                  <c:v>0.95623768643890195</c:v>
                </c:pt>
                <c:pt idx="1">
                  <c:v>-0.12465299454364193</c:v>
                </c:pt>
                <c:pt idx="2">
                  <c:v>2.0214505657020814</c:v>
                </c:pt>
                <c:pt idx="3">
                  <c:v>2.2461274468431895</c:v>
                </c:pt>
                <c:pt idx="4">
                  <c:v>-0.14226533603477065</c:v>
                </c:pt>
                <c:pt idx="5">
                  <c:v>-5.7348634304253465E-2</c:v>
                </c:pt>
                <c:pt idx="6">
                  <c:v>2.0379007499792601E-2</c:v>
                </c:pt>
                <c:pt idx="7">
                  <c:v>6.9041109124832021</c:v>
                </c:pt>
                <c:pt idx="8">
                  <c:v>9.1560993761958311</c:v>
                </c:pt>
                <c:pt idx="9">
                  <c:v>10.067707917710397</c:v>
                </c:pt>
                <c:pt idx="10">
                  <c:v>7.9648441016990743</c:v>
                </c:pt>
                <c:pt idx="11">
                  <c:v>7.9211438367781932</c:v>
                </c:pt>
                <c:pt idx="12">
                  <c:v>7.0251561354582446</c:v>
                </c:pt>
                <c:pt idx="13">
                  <c:v>7.0359292476408442</c:v>
                </c:pt>
                <c:pt idx="14">
                  <c:v>4.8160953094634262</c:v>
                </c:pt>
                <c:pt idx="15">
                  <c:v>10.010234116025181</c:v>
                </c:pt>
                <c:pt idx="16">
                  <c:v>9.8135419757835454</c:v>
                </c:pt>
                <c:pt idx="17">
                  <c:v>9.8405828327563309</c:v>
                </c:pt>
                <c:pt idx="18">
                  <c:v>6.9530148783893955</c:v>
                </c:pt>
                <c:pt idx="19">
                  <c:v>7.9159325857629508</c:v>
                </c:pt>
                <c:pt idx="20">
                  <c:v>8.9125848797143412</c:v>
                </c:pt>
                <c:pt idx="21">
                  <c:v>9.1562191123061698</c:v>
                </c:pt>
                <c:pt idx="22">
                  <c:v>8.0230370737185339</c:v>
                </c:pt>
                <c:pt idx="23">
                  <c:v>5.8733706564344015</c:v>
                </c:pt>
                <c:pt idx="24">
                  <c:v>6.0583958217251412</c:v>
                </c:pt>
                <c:pt idx="25">
                  <c:v>5.8909007926956152</c:v>
                </c:pt>
                <c:pt idx="26">
                  <c:v>11.775725593202433</c:v>
                </c:pt>
                <c:pt idx="27">
                  <c:v>9.908819761555403</c:v>
                </c:pt>
                <c:pt idx="28">
                  <c:v>8.9496546345822274</c:v>
                </c:pt>
                <c:pt idx="29">
                  <c:v>9.983259500382319</c:v>
                </c:pt>
                <c:pt idx="30">
                  <c:v>9.8383175027661967</c:v>
                </c:pt>
                <c:pt idx="31">
                  <c:v>10.246144456674701</c:v>
                </c:pt>
                <c:pt idx="32">
                  <c:v>10.104840362063097</c:v>
                </c:pt>
                <c:pt idx="33">
                  <c:v>6.9152437647096594</c:v>
                </c:pt>
                <c:pt idx="34">
                  <c:v>7.7873385631995493</c:v>
                </c:pt>
                <c:pt idx="35">
                  <c:v>8.7806693120404073</c:v>
                </c:pt>
                <c:pt idx="36">
                  <c:v>8.95451508808992</c:v>
                </c:pt>
                <c:pt idx="37">
                  <c:v>8.8786927891621268</c:v>
                </c:pt>
                <c:pt idx="38">
                  <c:v>8.9941942455158834</c:v>
                </c:pt>
                <c:pt idx="39">
                  <c:v>8.0181915183808474</c:v>
                </c:pt>
                <c:pt idx="40">
                  <c:v>7.7736414967852188</c:v>
                </c:pt>
                <c:pt idx="41">
                  <c:v>9.1121981032214965</c:v>
                </c:pt>
                <c:pt idx="42">
                  <c:v>9.0790292706873501</c:v>
                </c:pt>
                <c:pt idx="43">
                  <c:v>9.0404737814043283</c:v>
                </c:pt>
                <c:pt idx="44">
                  <c:v>8.1360179932585162</c:v>
                </c:pt>
                <c:pt idx="45">
                  <c:v>7.2045221766452796</c:v>
                </c:pt>
                <c:pt idx="46">
                  <c:v>7.0823288464752387</c:v>
                </c:pt>
                <c:pt idx="47">
                  <c:v>5.7925511771677911</c:v>
                </c:pt>
                <c:pt idx="48">
                  <c:v>16.126259468603287</c:v>
                </c:pt>
                <c:pt idx="49">
                  <c:v>8.9377709335376743</c:v>
                </c:pt>
                <c:pt idx="50">
                  <c:v>10.007336614971193</c:v>
                </c:pt>
                <c:pt idx="51">
                  <c:v>8.0085254579156828</c:v>
                </c:pt>
                <c:pt idx="52">
                  <c:v>8.8208392050679016</c:v>
                </c:pt>
                <c:pt idx="53">
                  <c:v>9.1867039916338218</c:v>
                </c:pt>
                <c:pt idx="54">
                  <c:v>7.1132001443461883</c:v>
                </c:pt>
                <c:pt idx="55">
                  <c:v>7.2112767317995079</c:v>
                </c:pt>
                <c:pt idx="56">
                  <c:v>14.989733534365133</c:v>
                </c:pt>
                <c:pt idx="57">
                  <c:v>9.9430305666921299</c:v>
                </c:pt>
                <c:pt idx="58">
                  <c:v>14.927311686790587</c:v>
                </c:pt>
                <c:pt idx="59">
                  <c:v>10.138226278550226</c:v>
                </c:pt>
                <c:pt idx="60">
                  <c:v>8.0195793726852624</c:v>
                </c:pt>
                <c:pt idx="61">
                  <c:v>7.9029241219651984</c:v>
                </c:pt>
                <c:pt idx="62">
                  <c:v>9.1817557163774168</c:v>
                </c:pt>
                <c:pt idx="63">
                  <c:v>13.083934256322422</c:v>
                </c:pt>
                <c:pt idx="64">
                  <c:v>8.8350225604645214</c:v>
                </c:pt>
                <c:pt idx="65">
                  <c:v>9.9341278761487395</c:v>
                </c:pt>
                <c:pt idx="66">
                  <c:v>9.7849073612982167</c:v>
                </c:pt>
                <c:pt idx="67">
                  <c:v>8.2128131695856474</c:v>
                </c:pt>
                <c:pt idx="68">
                  <c:v>9.026866859108333</c:v>
                </c:pt>
                <c:pt idx="69">
                  <c:v>-0.14142757253339983</c:v>
                </c:pt>
                <c:pt idx="70">
                  <c:v>2.8042574549415211</c:v>
                </c:pt>
                <c:pt idx="71">
                  <c:v>2.9350895495527993</c:v>
                </c:pt>
                <c:pt idx="72">
                  <c:v>2.1745065153912577</c:v>
                </c:pt>
                <c:pt idx="73">
                  <c:v>2.0432590570731928</c:v>
                </c:pt>
                <c:pt idx="74">
                  <c:v>2.0610542469082191</c:v>
                </c:pt>
                <c:pt idx="75">
                  <c:v>1.8157685916606394</c:v>
                </c:pt>
                <c:pt idx="76">
                  <c:v>1.0563154013111906</c:v>
                </c:pt>
                <c:pt idx="77">
                  <c:v>1.8068759685287028</c:v>
                </c:pt>
                <c:pt idx="78">
                  <c:v>13.057067207542705</c:v>
                </c:pt>
                <c:pt idx="79">
                  <c:v>15.970767423100117</c:v>
                </c:pt>
                <c:pt idx="80">
                  <c:v>8.8237533122866871</c:v>
                </c:pt>
                <c:pt idx="81">
                  <c:v>2.9785821350489079</c:v>
                </c:pt>
                <c:pt idx="82">
                  <c:v>1.8312074408700731</c:v>
                </c:pt>
                <c:pt idx="83">
                  <c:v>5.2198006750925074</c:v>
                </c:pt>
                <c:pt idx="84">
                  <c:v>3.101606082242844</c:v>
                </c:pt>
                <c:pt idx="85">
                  <c:v>1.9849968575956436</c:v>
                </c:pt>
                <c:pt idx="86">
                  <c:v>2.2204323394882834</c:v>
                </c:pt>
                <c:pt idx="87">
                  <c:v>2.8022491609587359</c:v>
                </c:pt>
                <c:pt idx="88">
                  <c:v>27.956121851470328</c:v>
                </c:pt>
                <c:pt idx="89">
                  <c:v>32.852474077909335</c:v>
                </c:pt>
                <c:pt idx="90">
                  <c:v>7.126408110652239</c:v>
                </c:pt>
                <c:pt idx="91">
                  <c:v>5.7997086232483577</c:v>
                </c:pt>
                <c:pt idx="92">
                  <c:v>5.0431551227884821</c:v>
                </c:pt>
                <c:pt idx="93">
                  <c:v>3.9364229737327991</c:v>
                </c:pt>
                <c:pt idx="94">
                  <c:v>3.0236993327352653</c:v>
                </c:pt>
                <c:pt idx="95">
                  <c:v>2.9454420475281173</c:v>
                </c:pt>
                <c:pt idx="96">
                  <c:v>2.8784309083678559</c:v>
                </c:pt>
                <c:pt idx="97">
                  <c:v>3.0571128117831501</c:v>
                </c:pt>
                <c:pt idx="98">
                  <c:v>2.1957409374531278</c:v>
                </c:pt>
                <c:pt idx="99">
                  <c:v>1.9678729976427318</c:v>
                </c:pt>
                <c:pt idx="100">
                  <c:v>0.85768334997114803</c:v>
                </c:pt>
                <c:pt idx="101">
                  <c:v>1.1297979098659365</c:v>
                </c:pt>
                <c:pt idx="102">
                  <c:v>3.1121847072846003</c:v>
                </c:pt>
                <c:pt idx="103">
                  <c:v>5.8656526232737214</c:v>
                </c:pt>
                <c:pt idx="104">
                  <c:v>2.9632827361067284</c:v>
                </c:pt>
                <c:pt idx="105">
                  <c:v>7.909380541297093</c:v>
                </c:pt>
                <c:pt idx="106">
                  <c:v>4.8225986423695479</c:v>
                </c:pt>
                <c:pt idx="107">
                  <c:v>3.7523492670023311</c:v>
                </c:pt>
                <c:pt idx="108">
                  <c:v>4.107613134617381</c:v>
                </c:pt>
                <c:pt idx="109">
                  <c:v>3.8061548846637541</c:v>
                </c:pt>
                <c:pt idx="110">
                  <c:v>1.1559131117721344</c:v>
                </c:pt>
                <c:pt idx="111">
                  <c:v>0.85298544483407934</c:v>
                </c:pt>
                <c:pt idx="112">
                  <c:v>3.8229362858695701</c:v>
                </c:pt>
                <c:pt idx="113">
                  <c:v>4.0737422686287106</c:v>
                </c:pt>
                <c:pt idx="114">
                  <c:v>8.9966584728816876</c:v>
                </c:pt>
                <c:pt idx="115">
                  <c:v>1.0228279921835646</c:v>
                </c:pt>
                <c:pt idx="116">
                  <c:v>3.9073710625874858</c:v>
                </c:pt>
                <c:pt idx="117">
                  <c:v>4.0840172571862512</c:v>
                </c:pt>
                <c:pt idx="118">
                  <c:v>4.0922783589711251</c:v>
                </c:pt>
                <c:pt idx="119">
                  <c:v>4.8867056306516599</c:v>
                </c:pt>
                <c:pt idx="120">
                  <c:v>4.9863564663670381</c:v>
                </c:pt>
                <c:pt idx="121">
                  <c:v>4.782754980987912</c:v>
                </c:pt>
                <c:pt idx="122">
                  <c:v>5.1038066973789968</c:v>
                </c:pt>
                <c:pt idx="123">
                  <c:v>5.9268148259575177</c:v>
                </c:pt>
                <c:pt idx="124">
                  <c:v>6.8703585296828642</c:v>
                </c:pt>
                <c:pt idx="125">
                  <c:v>7.1750875788794488</c:v>
                </c:pt>
                <c:pt idx="126">
                  <c:v>8.2406242659686626</c:v>
                </c:pt>
                <c:pt idx="127">
                  <c:v>8.9594168951567159</c:v>
                </c:pt>
                <c:pt idx="128">
                  <c:v>7.1020737265721818</c:v>
                </c:pt>
                <c:pt idx="129">
                  <c:v>3.7639129182529043</c:v>
                </c:pt>
                <c:pt idx="130">
                  <c:v>5.9670348656753607</c:v>
                </c:pt>
                <c:pt idx="131">
                  <c:v>3.7616280345635214</c:v>
                </c:pt>
                <c:pt idx="132">
                  <c:v>9.1193466614454479</c:v>
                </c:pt>
                <c:pt idx="133">
                  <c:v>5.9093388522114187</c:v>
                </c:pt>
                <c:pt idx="134">
                  <c:v>6.997629490974699</c:v>
                </c:pt>
                <c:pt idx="135">
                  <c:v>6.2395642693170563</c:v>
                </c:pt>
                <c:pt idx="136">
                  <c:v>5.8410068584912178</c:v>
                </c:pt>
                <c:pt idx="137">
                  <c:v>5.1261656761339474</c:v>
                </c:pt>
                <c:pt idx="138">
                  <c:v>3.8851046070600241</c:v>
                </c:pt>
                <c:pt idx="139">
                  <c:v>3.914773568653426</c:v>
                </c:pt>
                <c:pt idx="140">
                  <c:v>3.8851187039417976</c:v>
                </c:pt>
                <c:pt idx="141">
                  <c:v>9.1523251428211729</c:v>
                </c:pt>
                <c:pt idx="142">
                  <c:v>8.1376431220869581</c:v>
                </c:pt>
                <c:pt idx="143">
                  <c:v>9.1247470629430136</c:v>
                </c:pt>
                <c:pt idx="144">
                  <c:v>7.8885475599859927</c:v>
                </c:pt>
                <c:pt idx="145">
                  <c:v>7.7553081663193426</c:v>
                </c:pt>
                <c:pt idx="146">
                  <c:v>7.0713119275207985</c:v>
                </c:pt>
                <c:pt idx="147">
                  <c:v>7.0116977045133231</c:v>
                </c:pt>
                <c:pt idx="148">
                  <c:v>4.9409060926455046</c:v>
                </c:pt>
                <c:pt idx="149">
                  <c:v>10.115506770662975</c:v>
                </c:pt>
                <c:pt idx="150">
                  <c:v>10.090734751980179</c:v>
                </c:pt>
                <c:pt idx="151">
                  <c:v>8.2004520615017</c:v>
                </c:pt>
                <c:pt idx="152">
                  <c:v>8.0781393712860314</c:v>
                </c:pt>
                <c:pt idx="153">
                  <c:v>4.0660345406995493</c:v>
                </c:pt>
                <c:pt idx="154">
                  <c:v>8.9676053926414045</c:v>
                </c:pt>
                <c:pt idx="155">
                  <c:v>8.9733531476567983</c:v>
                </c:pt>
                <c:pt idx="156">
                  <c:v>8.0516402088869317</c:v>
                </c:pt>
                <c:pt idx="157">
                  <c:v>8.0993861365742106</c:v>
                </c:pt>
                <c:pt idx="158">
                  <c:v>8.0204517047341071</c:v>
                </c:pt>
                <c:pt idx="159">
                  <c:v>8.1511193944105145</c:v>
                </c:pt>
                <c:pt idx="160">
                  <c:v>6.9391662361493927</c:v>
                </c:pt>
                <c:pt idx="161">
                  <c:v>6.7926643988779851</c:v>
                </c:pt>
                <c:pt idx="162">
                  <c:v>6.1178963655712835</c:v>
                </c:pt>
                <c:pt idx="163">
                  <c:v>2.9912916948901271</c:v>
                </c:pt>
                <c:pt idx="164">
                  <c:v>1.81690259499966</c:v>
                </c:pt>
                <c:pt idx="165">
                  <c:v>10.157278285400372</c:v>
                </c:pt>
                <c:pt idx="166">
                  <c:v>6.2164509184158394</c:v>
                </c:pt>
                <c:pt idx="167">
                  <c:v>5.977249291712579</c:v>
                </c:pt>
                <c:pt idx="168">
                  <c:v>0.8928420881520136</c:v>
                </c:pt>
                <c:pt idx="169">
                  <c:v>7.8238133371618215</c:v>
                </c:pt>
                <c:pt idx="170">
                  <c:v>5.1399534189655469</c:v>
                </c:pt>
                <c:pt idx="171">
                  <c:v>8.9369397978275824</c:v>
                </c:pt>
                <c:pt idx="172">
                  <c:v>8.909617428736615</c:v>
                </c:pt>
                <c:pt idx="173">
                  <c:v>7.9688050864273139</c:v>
                </c:pt>
                <c:pt idx="174">
                  <c:v>7.9111099698872422</c:v>
                </c:pt>
                <c:pt idx="175">
                  <c:v>8.1692356838669919</c:v>
                </c:pt>
                <c:pt idx="176">
                  <c:v>7.9887999052333569</c:v>
                </c:pt>
                <c:pt idx="177">
                  <c:v>7.9810417919616157</c:v>
                </c:pt>
                <c:pt idx="178">
                  <c:v>8.1349902144859421</c:v>
                </c:pt>
                <c:pt idx="179">
                  <c:v>8.0739994177598522</c:v>
                </c:pt>
                <c:pt idx="180">
                  <c:v>6.8084659710087632</c:v>
                </c:pt>
                <c:pt idx="181">
                  <c:v>7.7772128689866271</c:v>
                </c:pt>
                <c:pt idx="182">
                  <c:v>3.8231814258952062</c:v>
                </c:pt>
                <c:pt idx="183">
                  <c:v>12.081660144621084</c:v>
                </c:pt>
                <c:pt idx="184">
                  <c:v>9.9586520208131493</c:v>
                </c:pt>
                <c:pt idx="185">
                  <c:v>8.7712812546896313</c:v>
                </c:pt>
                <c:pt idx="186">
                  <c:v>7.7987519874695748</c:v>
                </c:pt>
                <c:pt idx="187">
                  <c:v>8.0149825039110247</c:v>
                </c:pt>
                <c:pt idx="188">
                  <c:v>7.0925898987504787</c:v>
                </c:pt>
                <c:pt idx="189">
                  <c:v>6.9774775076365785</c:v>
                </c:pt>
                <c:pt idx="190">
                  <c:v>6.965866001020121</c:v>
                </c:pt>
                <c:pt idx="191">
                  <c:v>6.1340753702521633</c:v>
                </c:pt>
                <c:pt idx="192">
                  <c:v>6.0540366803287906</c:v>
                </c:pt>
                <c:pt idx="193">
                  <c:v>6.7616169151761953</c:v>
                </c:pt>
                <c:pt idx="194">
                  <c:v>10.209710693011591</c:v>
                </c:pt>
                <c:pt idx="195">
                  <c:v>10.015921847068428</c:v>
                </c:pt>
                <c:pt idx="196">
                  <c:v>10.178792541042627</c:v>
                </c:pt>
                <c:pt idx="197">
                  <c:v>9.890393497544979</c:v>
                </c:pt>
                <c:pt idx="198">
                  <c:v>9.1885074396996664</c:v>
                </c:pt>
                <c:pt idx="199">
                  <c:v>8.1107748500171581</c:v>
                </c:pt>
                <c:pt idx="200">
                  <c:v>17.816633927494284</c:v>
                </c:pt>
                <c:pt idx="201">
                  <c:v>17.900182264361579</c:v>
                </c:pt>
                <c:pt idx="202">
                  <c:v>12.944780198557037</c:v>
                </c:pt>
                <c:pt idx="203">
                  <c:v>9.7615356065600256</c:v>
                </c:pt>
                <c:pt idx="204">
                  <c:v>9.9622352355117734</c:v>
                </c:pt>
                <c:pt idx="205">
                  <c:v>9.8551306707856128</c:v>
                </c:pt>
                <c:pt idx="206">
                  <c:v>7.9850857038058018</c:v>
                </c:pt>
                <c:pt idx="207">
                  <c:v>9.8832045799597115</c:v>
                </c:pt>
                <c:pt idx="208">
                  <c:v>8.8561835692923232</c:v>
                </c:pt>
                <c:pt idx="209">
                  <c:v>6.9255087371288555</c:v>
                </c:pt>
                <c:pt idx="210">
                  <c:v>6.7648461740521002</c:v>
                </c:pt>
                <c:pt idx="211">
                  <c:v>14.948658266581871</c:v>
                </c:pt>
                <c:pt idx="212">
                  <c:v>14.154599879793825</c:v>
                </c:pt>
                <c:pt idx="213">
                  <c:v>9.9158285479366981</c:v>
                </c:pt>
                <c:pt idx="214">
                  <c:v>9.0348625069333632</c:v>
                </c:pt>
                <c:pt idx="215">
                  <c:v>9.1099424902447517</c:v>
                </c:pt>
                <c:pt idx="216">
                  <c:v>9.0574943642245458</c:v>
                </c:pt>
                <c:pt idx="217">
                  <c:v>6.0082653162546453</c:v>
                </c:pt>
                <c:pt idx="218">
                  <c:v>10.772462363726248</c:v>
                </c:pt>
                <c:pt idx="219">
                  <c:v>8.8003951490156656</c:v>
                </c:pt>
                <c:pt idx="220">
                  <c:v>10.128505981063679</c:v>
                </c:pt>
                <c:pt idx="221">
                  <c:v>0.87082243193175568</c:v>
                </c:pt>
                <c:pt idx="222">
                  <c:v>5.8915003156280417</c:v>
                </c:pt>
                <c:pt idx="223">
                  <c:v>5.9419211643886785</c:v>
                </c:pt>
                <c:pt idx="224">
                  <c:v>5.0100255552757202</c:v>
                </c:pt>
                <c:pt idx="225">
                  <c:v>3.7852069781742723</c:v>
                </c:pt>
                <c:pt idx="226">
                  <c:v>4.024182574849303</c:v>
                </c:pt>
                <c:pt idx="227">
                  <c:v>4.2392615050529008</c:v>
                </c:pt>
                <c:pt idx="228">
                  <c:v>6.8901521352572903</c:v>
                </c:pt>
                <c:pt idx="229">
                  <c:v>6.0657040746577984</c:v>
                </c:pt>
                <c:pt idx="230">
                  <c:v>4.750654394130561</c:v>
                </c:pt>
                <c:pt idx="231">
                  <c:v>5.1877711499151618</c:v>
                </c:pt>
                <c:pt idx="232">
                  <c:v>4.1008416854321199</c:v>
                </c:pt>
                <c:pt idx="233">
                  <c:v>6.2459460876171704</c:v>
                </c:pt>
                <c:pt idx="234">
                  <c:v>0.94376467723897384</c:v>
                </c:pt>
                <c:pt idx="235">
                  <c:v>6.1494847465631066</c:v>
                </c:pt>
                <c:pt idx="236">
                  <c:v>2.8649008779485614</c:v>
                </c:pt>
                <c:pt idx="237">
                  <c:v>1.8877611254500697</c:v>
                </c:pt>
                <c:pt idx="238">
                  <c:v>1.8855983681216584</c:v>
                </c:pt>
                <c:pt idx="239">
                  <c:v>2.0357970511129553</c:v>
                </c:pt>
                <c:pt idx="240">
                  <c:v>2.1938329234519558</c:v>
                </c:pt>
                <c:pt idx="241">
                  <c:v>2.1125783323130634</c:v>
                </c:pt>
                <c:pt idx="242">
                  <c:v>1.2082864200986103</c:v>
                </c:pt>
                <c:pt idx="243">
                  <c:v>0.84582583427025748</c:v>
                </c:pt>
                <c:pt idx="244">
                  <c:v>2.9706041562816745</c:v>
                </c:pt>
                <c:pt idx="245">
                  <c:v>2.1990248334624294</c:v>
                </c:pt>
                <c:pt idx="246">
                  <c:v>1.9673479973242938</c:v>
                </c:pt>
                <c:pt idx="247">
                  <c:v>3.9976913897157025</c:v>
                </c:pt>
                <c:pt idx="248">
                  <c:v>6.8127249051897403</c:v>
                </c:pt>
                <c:pt idx="249">
                  <c:v>11.028871772779189</c:v>
                </c:pt>
                <c:pt idx="250">
                  <c:v>9.221441042325786</c:v>
                </c:pt>
                <c:pt idx="251">
                  <c:v>7.8421745261540128</c:v>
                </c:pt>
                <c:pt idx="252">
                  <c:v>8.0867968908469283</c:v>
                </c:pt>
                <c:pt idx="253">
                  <c:v>8.1727319784266008</c:v>
                </c:pt>
                <c:pt idx="254">
                  <c:v>7.162942818523951</c:v>
                </c:pt>
                <c:pt idx="255">
                  <c:v>7.1530901411944603</c:v>
                </c:pt>
                <c:pt idx="256">
                  <c:v>6.0431427424447719</c:v>
                </c:pt>
                <c:pt idx="257">
                  <c:v>3.1787777094949359</c:v>
                </c:pt>
                <c:pt idx="258">
                  <c:v>8.9052946326722573</c:v>
                </c:pt>
                <c:pt idx="259">
                  <c:v>7.765775776507585</c:v>
                </c:pt>
                <c:pt idx="260">
                  <c:v>3.0171852100360743</c:v>
                </c:pt>
                <c:pt idx="261">
                  <c:v>7.2281361325414801</c:v>
                </c:pt>
                <c:pt idx="262">
                  <c:v>5.1988243070591595</c:v>
                </c:pt>
                <c:pt idx="263">
                  <c:v>6.7869466127175686</c:v>
                </c:pt>
                <c:pt idx="264">
                  <c:v>7.157811062956136</c:v>
                </c:pt>
                <c:pt idx="265">
                  <c:v>7.1468587105868409</c:v>
                </c:pt>
                <c:pt idx="266">
                  <c:v>7.221116625855406</c:v>
                </c:pt>
                <c:pt idx="267">
                  <c:v>6.1186078610200454</c:v>
                </c:pt>
                <c:pt idx="268">
                  <c:v>5.1421201019587022</c:v>
                </c:pt>
                <c:pt idx="269">
                  <c:v>4.1461601080571775</c:v>
                </c:pt>
                <c:pt idx="270">
                  <c:v>6.1308428399448394</c:v>
                </c:pt>
                <c:pt idx="271">
                  <c:v>5.9048772581213989</c:v>
                </c:pt>
                <c:pt idx="272">
                  <c:v>5.9136997377271907</c:v>
                </c:pt>
                <c:pt idx="273">
                  <c:v>5.8176735233154435</c:v>
                </c:pt>
                <c:pt idx="274">
                  <c:v>6.092778893960304</c:v>
                </c:pt>
                <c:pt idx="275">
                  <c:v>7.0107474182197498</c:v>
                </c:pt>
              </c:numCache>
            </c:numRef>
          </c:xVal>
          <c:yVal>
            <c:numRef>
              <c:f>HRSD!$Z$2:$Z$277</c:f>
              <c:numCache>
                <c:formatCode>General</c:formatCode>
                <c:ptCount val="276"/>
                <c:pt idx="0">
                  <c:v>0.95623768643890195</c:v>
                </c:pt>
                <c:pt idx="1">
                  <c:v>-0.12465299454364193</c:v>
                </c:pt>
                <c:pt idx="2">
                  <c:v>2.0214505657020814</c:v>
                </c:pt>
                <c:pt idx="3">
                  <c:v>2.2461274468431895</c:v>
                </c:pt>
                <c:pt idx="4">
                  <c:v>-0.14226533603477065</c:v>
                </c:pt>
                <c:pt idx="5">
                  <c:v>-5.7348634304253465E-2</c:v>
                </c:pt>
                <c:pt idx="6">
                  <c:v>2.0379007499792601E-2</c:v>
                </c:pt>
                <c:pt idx="7">
                  <c:v>6.9041109124832021</c:v>
                </c:pt>
                <c:pt idx="8">
                  <c:v>9.1560993761958311</c:v>
                </c:pt>
                <c:pt idx="9">
                  <c:v>10.067707917710397</c:v>
                </c:pt>
                <c:pt idx="10">
                  <c:v>7.9648441016990743</c:v>
                </c:pt>
                <c:pt idx="11">
                  <c:v>7.9211438367781932</c:v>
                </c:pt>
                <c:pt idx="12">
                  <c:v>7.0251561354582446</c:v>
                </c:pt>
                <c:pt idx="13">
                  <c:v>7.0359292476408442</c:v>
                </c:pt>
                <c:pt idx="14">
                  <c:v>4.8160953094634262</c:v>
                </c:pt>
                <c:pt idx="15">
                  <c:v>10.010234116025181</c:v>
                </c:pt>
                <c:pt idx="16">
                  <c:v>9.8135419757835454</c:v>
                </c:pt>
                <c:pt idx="17">
                  <c:v>9.8405828327563309</c:v>
                </c:pt>
                <c:pt idx="18">
                  <c:v>6.9530148783893955</c:v>
                </c:pt>
                <c:pt idx="19">
                  <c:v>7.9159325857629508</c:v>
                </c:pt>
                <c:pt idx="20">
                  <c:v>8.9125848797143412</c:v>
                </c:pt>
                <c:pt idx="21">
                  <c:v>9.1562191123061698</c:v>
                </c:pt>
                <c:pt idx="22">
                  <c:v>8.0230370737185339</c:v>
                </c:pt>
                <c:pt idx="23">
                  <c:v>5.8733706564344015</c:v>
                </c:pt>
                <c:pt idx="24">
                  <c:v>6.0583958217251412</c:v>
                </c:pt>
                <c:pt idx="25">
                  <c:v>5.8909007926956152</c:v>
                </c:pt>
                <c:pt idx="26">
                  <c:v>11.775725593202433</c:v>
                </c:pt>
                <c:pt idx="27">
                  <c:v>9.908819761555403</c:v>
                </c:pt>
                <c:pt idx="28">
                  <c:v>8.9496546345822274</c:v>
                </c:pt>
                <c:pt idx="29">
                  <c:v>9.983259500382319</c:v>
                </c:pt>
                <c:pt idx="30">
                  <c:v>9.8383175027661967</c:v>
                </c:pt>
                <c:pt idx="31">
                  <c:v>10.246144456674701</c:v>
                </c:pt>
                <c:pt idx="32">
                  <c:v>10.104840362063097</c:v>
                </c:pt>
                <c:pt idx="33">
                  <c:v>6.9152437647096594</c:v>
                </c:pt>
                <c:pt idx="34">
                  <c:v>7.7873385631995493</c:v>
                </c:pt>
                <c:pt idx="35">
                  <c:v>8.7806693120404073</c:v>
                </c:pt>
                <c:pt idx="36">
                  <c:v>8.95451508808992</c:v>
                </c:pt>
                <c:pt idx="37">
                  <c:v>8.8786927891621268</c:v>
                </c:pt>
                <c:pt idx="38">
                  <c:v>8.9941942455158834</c:v>
                </c:pt>
                <c:pt idx="39">
                  <c:v>8.0181915183808474</c:v>
                </c:pt>
                <c:pt idx="40">
                  <c:v>7.7736414967852188</c:v>
                </c:pt>
                <c:pt idx="41">
                  <c:v>9.1121981032214965</c:v>
                </c:pt>
                <c:pt idx="42">
                  <c:v>9.0790292706873501</c:v>
                </c:pt>
                <c:pt idx="43">
                  <c:v>9.0404737814043283</c:v>
                </c:pt>
                <c:pt idx="44">
                  <c:v>8.1360179932585162</c:v>
                </c:pt>
                <c:pt idx="45">
                  <c:v>7.2045221766452796</c:v>
                </c:pt>
                <c:pt idx="46">
                  <c:v>7.0823288464752387</c:v>
                </c:pt>
                <c:pt idx="47">
                  <c:v>5.7925511771677911</c:v>
                </c:pt>
                <c:pt idx="48">
                  <c:v>16.126259468603287</c:v>
                </c:pt>
                <c:pt idx="49">
                  <c:v>8.9377709335376743</c:v>
                </c:pt>
                <c:pt idx="50">
                  <c:v>10.007336614971193</c:v>
                </c:pt>
                <c:pt idx="51">
                  <c:v>8.0085254579156828</c:v>
                </c:pt>
                <c:pt idx="52">
                  <c:v>8.8208392050679016</c:v>
                </c:pt>
                <c:pt idx="53">
                  <c:v>9.1867039916338218</c:v>
                </c:pt>
                <c:pt idx="54">
                  <c:v>7.1132001443461883</c:v>
                </c:pt>
                <c:pt idx="55">
                  <c:v>7.2112767317995079</c:v>
                </c:pt>
                <c:pt idx="56">
                  <c:v>14.989733534365133</c:v>
                </c:pt>
                <c:pt idx="57">
                  <c:v>9.9430305666921299</c:v>
                </c:pt>
                <c:pt idx="58">
                  <c:v>14.927311686790587</c:v>
                </c:pt>
                <c:pt idx="59">
                  <c:v>10.138226278550226</c:v>
                </c:pt>
                <c:pt idx="60">
                  <c:v>8.0195793726852624</c:v>
                </c:pt>
                <c:pt idx="61">
                  <c:v>7.9029241219651984</c:v>
                </c:pt>
                <c:pt idx="62">
                  <c:v>9.1817557163774168</c:v>
                </c:pt>
                <c:pt idx="63">
                  <c:v>13.083934256322422</c:v>
                </c:pt>
                <c:pt idx="64">
                  <c:v>8.8350225604645214</c:v>
                </c:pt>
                <c:pt idx="65">
                  <c:v>9.9341278761487395</c:v>
                </c:pt>
                <c:pt idx="66">
                  <c:v>9.7849073612982167</c:v>
                </c:pt>
                <c:pt idx="67">
                  <c:v>8.2128131695856474</c:v>
                </c:pt>
                <c:pt idx="68">
                  <c:v>9.026866859108333</c:v>
                </c:pt>
                <c:pt idx="69">
                  <c:v>-0.14142757253339983</c:v>
                </c:pt>
                <c:pt idx="70">
                  <c:v>2.8042574549415211</c:v>
                </c:pt>
                <c:pt idx="71">
                  <c:v>2.9350895495527993</c:v>
                </c:pt>
                <c:pt idx="72">
                  <c:v>2.1745065153912577</c:v>
                </c:pt>
                <c:pt idx="73">
                  <c:v>2.0432590570731928</c:v>
                </c:pt>
                <c:pt idx="74">
                  <c:v>2.0610542469082191</c:v>
                </c:pt>
                <c:pt idx="75">
                  <c:v>1.8157685916606394</c:v>
                </c:pt>
                <c:pt idx="76">
                  <c:v>1.0563154013111906</c:v>
                </c:pt>
                <c:pt idx="77">
                  <c:v>1.8068759685287028</c:v>
                </c:pt>
                <c:pt idx="78">
                  <c:v>13.057067207542705</c:v>
                </c:pt>
                <c:pt idx="79">
                  <c:v>15.970767423100117</c:v>
                </c:pt>
                <c:pt idx="80">
                  <c:v>8.8237533122866871</c:v>
                </c:pt>
                <c:pt idx="81">
                  <c:v>2.9785821350489079</c:v>
                </c:pt>
                <c:pt idx="82">
                  <c:v>1.8312074408700731</c:v>
                </c:pt>
                <c:pt idx="83">
                  <c:v>5.2198006750925074</c:v>
                </c:pt>
                <c:pt idx="84">
                  <c:v>3.101606082242844</c:v>
                </c:pt>
                <c:pt idx="85">
                  <c:v>1.9849968575956436</c:v>
                </c:pt>
                <c:pt idx="86">
                  <c:v>2.2204323394882834</c:v>
                </c:pt>
                <c:pt idx="87">
                  <c:v>2.8022491609587359</c:v>
                </c:pt>
                <c:pt idx="88">
                  <c:v>27.956121851470328</c:v>
                </c:pt>
                <c:pt idx="89">
                  <c:v>32.852474077909335</c:v>
                </c:pt>
                <c:pt idx="90">
                  <c:v>7.126408110652239</c:v>
                </c:pt>
                <c:pt idx="91">
                  <c:v>5.7997086232483577</c:v>
                </c:pt>
                <c:pt idx="92">
                  <c:v>5.0431551227884821</c:v>
                </c:pt>
                <c:pt idx="93">
                  <c:v>3.9364229737327991</c:v>
                </c:pt>
                <c:pt idx="94">
                  <c:v>3.0236993327352653</c:v>
                </c:pt>
                <c:pt idx="95">
                  <c:v>2.9454420475281173</c:v>
                </c:pt>
                <c:pt idx="96">
                  <c:v>2.8784309083678559</c:v>
                </c:pt>
                <c:pt idx="97">
                  <c:v>3.0571128117831501</c:v>
                </c:pt>
                <c:pt idx="98">
                  <c:v>2.1957409374531278</c:v>
                </c:pt>
                <c:pt idx="99">
                  <c:v>1.9678729976427318</c:v>
                </c:pt>
                <c:pt idx="100">
                  <c:v>0.85768334997114803</c:v>
                </c:pt>
                <c:pt idx="101">
                  <c:v>1.1297979098659365</c:v>
                </c:pt>
                <c:pt idx="102">
                  <c:v>3.1121847072846003</c:v>
                </c:pt>
                <c:pt idx="103">
                  <c:v>5.8656526232737214</c:v>
                </c:pt>
                <c:pt idx="104">
                  <c:v>2.9632827361067284</c:v>
                </c:pt>
                <c:pt idx="105">
                  <c:v>7.909380541297093</c:v>
                </c:pt>
                <c:pt idx="106">
                  <c:v>4.8225986423695479</c:v>
                </c:pt>
                <c:pt idx="107">
                  <c:v>3.7523492670023311</c:v>
                </c:pt>
                <c:pt idx="108">
                  <c:v>4.107613134617381</c:v>
                </c:pt>
                <c:pt idx="109">
                  <c:v>3.8061548846637541</c:v>
                </c:pt>
                <c:pt idx="110">
                  <c:v>1.1559131117721344</c:v>
                </c:pt>
                <c:pt idx="111">
                  <c:v>0.85298544483407934</c:v>
                </c:pt>
                <c:pt idx="112">
                  <c:v>3.8229362858695701</c:v>
                </c:pt>
                <c:pt idx="113">
                  <c:v>4.0737422686287106</c:v>
                </c:pt>
                <c:pt idx="114">
                  <c:v>8.9966584728816876</c:v>
                </c:pt>
                <c:pt idx="115">
                  <c:v>1.0228279921835646</c:v>
                </c:pt>
                <c:pt idx="116">
                  <c:v>3.9073710625874858</c:v>
                </c:pt>
                <c:pt idx="117">
                  <c:v>4.0840172571862512</c:v>
                </c:pt>
                <c:pt idx="118">
                  <c:v>4.0922783589711251</c:v>
                </c:pt>
                <c:pt idx="119">
                  <c:v>4.8867056306516599</c:v>
                </c:pt>
                <c:pt idx="120">
                  <c:v>4.9863564663670381</c:v>
                </c:pt>
                <c:pt idx="121">
                  <c:v>4.782754980987912</c:v>
                </c:pt>
                <c:pt idx="122">
                  <c:v>5.1038066973789968</c:v>
                </c:pt>
                <c:pt idx="123">
                  <c:v>5.9268148259575177</c:v>
                </c:pt>
                <c:pt idx="124">
                  <c:v>6.8703585296828642</c:v>
                </c:pt>
                <c:pt idx="125">
                  <c:v>7.1750875788794488</c:v>
                </c:pt>
                <c:pt idx="126">
                  <c:v>8.2406242659686626</c:v>
                </c:pt>
                <c:pt idx="127">
                  <c:v>8.9594168951567159</c:v>
                </c:pt>
                <c:pt idx="128">
                  <c:v>7.1020737265721818</c:v>
                </c:pt>
                <c:pt idx="129">
                  <c:v>3.7639129182529043</c:v>
                </c:pt>
                <c:pt idx="130">
                  <c:v>5.9670348656753607</c:v>
                </c:pt>
                <c:pt idx="131">
                  <c:v>3.7616280345635214</c:v>
                </c:pt>
                <c:pt idx="132">
                  <c:v>9.1193466614454479</c:v>
                </c:pt>
                <c:pt idx="133">
                  <c:v>5.9093388522114187</c:v>
                </c:pt>
                <c:pt idx="134">
                  <c:v>6.997629490974699</c:v>
                </c:pt>
                <c:pt idx="135">
                  <c:v>6.2395642693170563</c:v>
                </c:pt>
                <c:pt idx="136">
                  <c:v>5.8410068584912178</c:v>
                </c:pt>
                <c:pt idx="137">
                  <c:v>5.1261656761339474</c:v>
                </c:pt>
                <c:pt idx="138">
                  <c:v>3.8851046070600241</c:v>
                </c:pt>
                <c:pt idx="139">
                  <c:v>3.914773568653426</c:v>
                </c:pt>
                <c:pt idx="140">
                  <c:v>3.8851187039417976</c:v>
                </c:pt>
                <c:pt idx="141">
                  <c:v>9.1523251428211729</c:v>
                </c:pt>
                <c:pt idx="142">
                  <c:v>8.1376431220869581</c:v>
                </c:pt>
                <c:pt idx="143">
                  <c:v>9.1247470629430136</c:v>
                </c:pt>
                <c:pt idx="144">
                  <c:v>7.8885475599859927</c:v>
                </c:pt>
                <c:pt idx="145">
                  <c:v>7.7553081663193426</c:v>
                </c:pt>
                <c:pt idx="146">
                  <c:v>7.0713119275207985</c:v>
                </c:pt>
                <c:pt idx="147">
                  <c:v>7.0116977045133231</c:v>
                </c:pt>
                <c:pt idx="148">
                  <c:v>4.9409060926455046</c:v>
                </c:pt>
                <c:pt idx="149">
                  <c:v>10.115506770662975</c:v>
                </c:pt>
                <c:pt idx="150">
                  <c:v>10.090734751980179</c:v>
                </c:pt>
                <c:pt idx="151">
                  <c:v>8.2004520615017</c:v>
                </c:pt>
                <c:pt idx="152">
                  <c:v>8.0781393712860314</c:v>
                </c:pt>
                <c:pt idx="153">
                  <c:v>4.0660345406995493</c:v>
                </c:pt>
                <c:pt idx="154">
                  <c:v>8.9676053926414045</c:v>
                </c:pt>
                <c:pt idx="155">
                  <c:v>8.9733531476567983</c:v>
                </c:pt>
                <c:pt idx="156">
                  <c:v>8.0516402088869317</c:v>
                </c:pt>
                <c:pt idx="157">
                  <c:v>8.0993861365742106</c:v>
                </c:pt>
                <c:pt idx="158">
                  <c:v>8.0204517047341071</c:v>
                </c:pt>
                <c:pt idx="159">
                  <c:v>8.1511193944105145</c:v>
                </c:pt>
                <c:pt idx="160">
                  <c:v>6.9391662361493927</c:v>
                </c:pt>
                <c:pt idx="161">
                  <c:v>6.7926643988779851</c:v>
                </c:pt>
                <c:pt idx="162">
                  <c:v>6.1178963655712835</c:v>
                </c:pt>
                <c:pt idx="163">
                  <c:v>2.9912916948901271</c:v>
                </c:pt>
                <c:pt idx="164">
                  <c:v>1.81690259499966</c:v>
                </c:pt>
                <c:pt idx="165">
                  <c:v>10.157278285400372</c:v>
                </c:pt>
                <c:pt idx="166">
                  <c:v>6.2164509184158394</c:v>
                </c:pt>
                <c:pt idx="167">
                  <c:v>5.977249291712579</c:v>
                </c:pt>
                <c:pt idx="168">
                  <c:v>0.8928420881520136</c:v>
                </c:pt>
                <c:pt idx="169">
                  <c:v>7.8238133371618215</c:v>
                </c:pt>
                <c:pt idx="170">
                  <c:v>5.1399534189655469</c:v>
                </c:pt>
                <c:pt idx="171">
                  <c:v>8.9369397978275824</c:v>
                </c:pt>
                <c:pt idx="172">
                  <c:v>8.909617428736615</c:v>
                </c:pt>
                <c:pt idx="173">
                  <c:v>7.9688050864273139</c:v>
                </c:pt>
                <c:pt idx="174">
                  <c:v>7.9111099698872422</c:v>
                </c:pt>
                <c:pt idx="175">
                  <c:v>8.1692356838669919</c:v>
                </c:pt>
                <c:pt idx="176">
                  <c:v>7.9887999052333569</c:v>
                </c:pt>
                <c:pt idx="177">
                  <c:v>7.9810417919616157</c:v>
                </c:pt>
                <c:pt idx="178">
                  <c:v>8.1349902144859421</c:v>
                </c:pt>
                <c:pt idx="179">
                  <c:v>8.0739994177598522</c:v>
                </c:pt>
                <c:pt idx="180">
                  <c:v>6.8084659710087632</c:v>
                </c:pt>
                <c:pt idx="181">
                  <c:v>7.7772128689866271</c:v>
                </c:pt>
                <c:pt idx="182">
                  <c:v>3.8231814258952062</c:v>
                </c:pt>
                <c:pt idx="183">
                  <c:v>12.081660144621084</c:v>
                </c:pt>
                <c:pt idx="184">
                  <c:v>9.9586520208131493</c:v>
                </c:pt>
                <c:pt idx="185">
                  <c:v>8.7712812546896313</c:v>
                </c:pt>
                <c:pt idx="186">
                  <c:v>7.7987519874695748</c:v>
                </c:pt>
                <c:pt idx="187">
                  <c:v>8.0149825039110247</c:v>
                </c:pt>
                <c:pt idx="188">
                  <c:v>7.0925898987504787</c:v>
                </c:pt>
                <c:pt idx="189">
                  <c:v>6.9774775076365785</c:v>
                </c:pt>
                <c:pt idx="190">
                  <c:v>6.965866001020121</c:v>
                </c:pt>
                <c:pt idx="191">
                  <c:v>6.1340753702521633</c:v>
                </c:pt>
                <c:pt idx="192">
                  <c:v>6.0540366803287906</c:v>
                </c:pt>
                <c:pt idx="193">
                  <c:v>6.7616169151761953</c:v>
                </c:pt>
                <c:pt idx="194">
                  <c:v>10.209710693011591</c:v>
                </c:pt>
                <c:pt idx="195">
                  <c:v>10.015921847068428</c:v>
                </c:pt>
                <c:pt idx="196">
                  <c:v>10.178792541042627</c:v>
                </c:pt>
                <c:pt idx="197">
                  <c:v>9.890393497544979</c:v>
                </c:pt>
                <c:pt idx="198">
                  <c:v>9.1885074396996664</c:v>
                </c:pt>
                <c:pt idx="199">
                  <c:v>8.1107748500171581</c:v>
                </c:pt>
                <c:pt idx="200">
                  <c:v>17.816633927494284</c:v>
                </c:pt>
                <c:pt idx="201">
                  <c:v>17.900182264361579</c:v>
                </c:pt>
                <c:pt idx="202">
                  <c:v>12.944780198557037</c:v>
                </c:pt>
                <c:pt idx="203">
                  <c:v>9.7615356065600256</c:v>
                </c:pt>
                <c:pt idx="204">
                  <c:v>9.9622352355117734</c:v>
                </c:pt>
                <c:pt idx="205">
                  <c:v>9.8551306707856128</c:v>
                </c:pt>
                <c:pt idx="206">
                  <c:v>7.9850857038058018</c:v>
                </c:pt>
                <c:pt idx="207">
                  <c:v>9.8832045799597115</c:v>
                </c:pt>
                <c:pt idx="208">
                  <c:v>8.8561835692923232</c:v>
                </c:pt>
                <c:pt idx="209">
                  <c:v>6.9255087371288555</c:v>
                </c:pt>
                <c:pt idx="210">
                  <c:v>6.7648461740521002</c:v>
                </c:pt>
                <c:pt idx="211">
                  <c:v>14.948658266581871</c:v>
                </c:pt>
                <c:pt idx="212">
                  <c:v>14.154599879793825</c:v>
                </c:pt>
                <c:pt idx="213">
                  <c:v>9.9158285479366981</c:v>
                </c:pt>
                <c:pt idx="214">
                  <c:v>9.0348625069333632</c:v>
                </c:pt>
                <c:pt idx="215">
                  <c:v>9.1099424902447517</c:v>
                </c:pt>
                <c:pt idx="216">
                  <c:v>9.0574943642245458</c:v>
                </c:pt>
                <c:pt idx="217">
                  <c:v>6.0082653162546453</c:v>
                </c:pt>
                <c:pt idx="218">
                  <c:v>10.772462363726248</c:v>
                </c:pt>
                <c:pt idx="219">
                  <c:v>8.8003951490156656</c:v>
                </c:pt>
                <c:pt idx="220">
                  <c:v>10.128505981063679</c:v>
                </c:pt>
                <c:pt idx="221">
                  <c:v>0.87082243193175568</c:v>
                </c:pt>
                <c:pt idx="222">
                  <c:v>5.8915003156280417</c:v>
                </c:pt>
                <c:pt idx="223">
                  <c:v>5.9419211643886785</c:v>
                </c:pt>
                <c:pt idx="224">
                  <c:v>5.0100255552757202</c:v>
                </c:pt>
                <c:pt idx="225">
                  <c:v>3.7852069781742723</c:v>
                </c:pt>
                <c:pt idx="226">
                  <c:v>4.024182574849303</c:v>
                </c:pt>
                <c:pt idx="227">
                  <c:v>4.2392615050529008</c:v>
                </c:pt>
                <c:pt idx="228">
                  <c:v>6.8901521352572903</c:v>
                </c:pt>
                <c:pt idx="229">
                  <c:v>6.0657040746577984</c:v>
                </c:pt>
                <c:pt idx="230">
                  <c:v>4.750654394130561</c:v>
                </c:pt>
                <c:pt idx="231">
                  <c:v>5.1877711499151618</c:v>
                </c:pt>
                <c:pt idx="232">
                  <c:v>4.1008416854321199</c:v>
                </c:pt>
                <c:pt idx="233">
                  <c:v>6.2459460876171704</c:v>
                </c:pt>
                <c:pt idx="234">
                  <c:v>0.94376467723897384</c:v>
                </c:pt>
                <c:pt idx="235">
                  <c:v>6.1494847465631066</c:v>
                </c:pt>
                <c:pt idx="236">
                  <c:v>2.8649008779485614</c:v>
                </c:pt>
                <c:pt idx="237">
                  <c:v>1.8877611254500697</c:v>
                </c:pt>
                <c:pt idx="238">
                  <c:v>1.8855983681216584</c:v>
                </c:pt>
                <c:pt idx="239">
                  <c:v>2.0357970511129553</c:v>
                </c:pt>
                <c:pt idx="240">
                  <c:v>2.1938329234519558</c:v>
                </c:pt>
                <c:pt idx="241">
                  <c:v>2.1125783323130634</c:v>
                </c:pt>
                <c:pt idx="242">
                  <c:v>1.2082864200986103</c:v>
                </c:pt>
                <c:pt idx="243">
                  <c:v>0.84582583427025748</c:v>
                </c:pt>
                <c:pt idx="244">
                  <c:v>2.9706041562816745</c:v>
                </c:pt>
                <c:pt idx="245">
                  <c:v>2.1990248334624294</c:v>
                </c:pt>
                <c:pt idx="246">
                  <c:v>1.9673479973242938</c:v>
                </c:pt>
                <c:pt idx="247">
                  <c:v>3.9976913897157025</c:v>
                </c:pt>
                <c:pt idx="248">
                  <c:v>6.8127249051897403</c:v>
                </c:pt>
                <c:pt idx="249">
                  <c:v>11.028871772779189</c:v>
                </c:pt>
                <c:pt idx="250">
                  <c:v>9.221441042325786</c:v>
                </c:pt>
                <c:pt idx="251">
                  <c:v>7.8421745261540128</c:v>
                </c:pt>
                <c:pt idx="252">
                  <c:v>8.0867968908469283</c:v>
                </c:pt>
                <c:pt idx="253">
                  <c:v>8.1727319784266008</c:v>
                </c:pt>
                <c:pt idx="254">
                  <c:v>7.162942818523951</c:v>
                </c:pt>
                <c:pt idx="255">
                  <c:v>7.1530901411944603</c:v>
                </c:pt>
                <c:pt idx="256">
                  <c:v>6.0431427424447719</c:v>
                </c:pt>
                <c:pt idx="257">
                  <c:v>3.1787777094949359</c:v>
                </c:pt>
                <c:pt idx="258">
                  <c:v>8.9052946326722573</c:v>
                </c:pt>
                <c:pt idx="259">
                  <c:v>7.765775776507585</c:v>
                </c:pt>
                <c:pt idx="260">
                  <c:v>3.0171852100360743</c:v>
                </c:pt>
                <c:pt idx="261">
                  <c:v>7.2281361325414801</c:v>
                </c:pt>
                <c:pt idx="262">
                  <c:v>5.1988243070591595</c:v>
                </c:pt>
                <c:pt idx="263">
                  <c:v>6.7869466127175686</c:v>
                </c:pt>
                <c:pt idx="264">
                  <c:v>7.157811062956136</c:v>
                </c:pt>
                <c:pt idx="265">
                  <c:v>7.1468587105868409</c:v>
                </c:pt>
                <c:pt idx="266">
                  <c:v>7.221116625855406</c:v>
                </c:pt>
                <c:pt idx="267">
                  <c:v>6.1186078610200454</c:v>
                </c:pt>
                <c:pt idx="268">
                  <c:v>5.1421201019587022</c:v>
                </c:pt>
                <c:pt idx="269">
                  <c:v>4.1461601080571775</c:v>
                </c:pt>
                <c:pt idx="270">
                  <c:v>6.1308428399448394</c:v>
                </c:pt>
                <c:pt idx="271">
                  <c:v>5.9048772581213989</c:v>
                </c:pt>
                <c:pt idx="272">
                  <c:v>5.9136997377271907</c:v>
                </c:pt>
                <c:pt idx="273">
                  <c:v>5.8176735233154435</c:v>
                </c:pt>
                <c:pt idx="274">
                  <c:v>6.092778893960304</c:v>
                </c:pt>
                <c:pt idx="275">
                  <c:v>7.0107474182197498</c:v>
                </c:pt>
              </c:numCache>
            </c:numRef>
          </c:yVal>
          <c:smooth val="0"/>
        </c:ser>
        <c:dLbls>
          <c:showLegendKey val="0"/>
          <c:showVal val="0"/>
          <c:showCatName val="0"/>
          <c:showSerName val="0"/>
          <c:showPercent val="0"/>
          <c:showBubbleSize val="0"/>
        </c:dLbls>
        <c:axId val="112118016"/>
        <c:axId val="112118592"/>
      </c:scatterChart>
      <c:valAx>
        <c:axId val="112118016"/>
        <c:scaling>
          <c:orientation val="minMax"/>
          <c:max val="40"/>
          <c:min val="0"/>
        </c:scaling>
        <c:delete val="0"/>
        <c:axPos val="b"/>
        <c:majorGridlines/>
        <c:title>
          <c:tx>
            <c:rich>
              <a:bodyPr/>
              <a:lstStyle/>
              <a:p>
                <a:pPr>
                  <a:defRPr/>
                </a:pPr>
                <a:r>
                  <a:rPr lang="en-US" dirty="0"/>
                  <a:t>Independent</a:t>
                </a:r>
                <a:r>
                  <a:rPr lang="en-US" baseline="0" dirty="0"/>
                  <a:t> </a:t>
                </a:r>
                <a:r>
                  <a:rPr lang="en-US" baseline="0" dirty="0" smtClean="0"/>
                  <a:t>Blinded </a:t>
                </a:r>
                <a:r>
                  <a:rPr lang="en-US" baseline="0" dirty="0"/>
                  <a:t>Assessor</a:t>
                </a:r>
                <a:endParaRPr lang="en-US" dirty="0"/>
              </a:p>
            </c:rich>
          </c:tx>
          <c:overlay val="0"/>
        </c:title>
        <c:numFmt formatCode="General" sourceLinked="1"/>
        <c:majorTickMark val="none"/>
        <c:minorTickMark val="none"/>
        <c:tickLblPos val="nextTo"/>
        <c:txPr>
          <a:bodyPr/>
          <a:lstStyle/>
          <a:p>
            <a:pPr>
              <a:defRPr sz="1050">
                <a:latin typeface="Arial" panose="020B0604020202020204" pitchFamily="34" charset="0"/>
                <a:cs typeface="Arial" panose="020B0604020202020204" pitchFamily="34" charset="0"/>
              </a:defRPr>
            </a:pPr>
            <a:endParaRPr lang="en-US"/>
          </a:p>
        </c:txPr>
        <c:crossAx val="112118592"/>
        <c:crosses val="autoZero"/>
        <c:crossBetween val="midCat"/>
        <c:majorUnit val="10"/>
        <c:minorUnit val="2"/>
      </c:valAx>
      <c:valAx>
        <c:axId val="112118592"/>
        <c:scaling>
          <c:orientation val="minMax"/>
          <c:max val="40"/>
          <c:min val="0"/>
        </c:scaling>
        <c:delete val="0"/>
        <c:axPos val="l"/>
        <c:majorGridlines/>
        <c:title>
          <c:tx>
            <c:rich>
              <a:bodyPr/>
              <a:lstStyle/>
              <a:p>
                <a:pPr>
                  <a:defRPr/>
                </a:pPr>
                <a:r>
                  <a:rPr lang="en-US"/>
                  <a:t>Clinical</a:t>
                </a:r>
                <a:r>
                  <a:rPr lang="en-US" baseline="0"/>
                  <a:t> Assessor</a:t>
                </a:r>
                <a:endParaRPr lang="en-US"/>
              </a:p>
            </c:rich>
          </c:tx>
          <c:overlay val="0"/>
        </c:title>
        <c:numFmt formatCode="General" sourceLinked="1"/>
        <c:majorTickMark val="none"/>
        <c:minorTickMark val="none"/>
        <c:tickLblPos val="nextTo"/>
        <c:txPr>
          <a:bodyPr/>
          <a:lstStyle/>
          <a:p>
            <a:pPr>
              <a:defRPr sz="1050">
                <a:latin typeface="Arial" panose="020B0604020202020204" pitchFamily="34" charset="0"/>
                <a:cs typeface="Arial" panose="020B0604020202020204" pitchFamily="34" charset="0"/>
              </a:defRPr>
            </a:pPr>
            <a:endParaRPr lang="en-US"/>
          </a:p>
        </c:txPr>
        <c:crossAx val="112118016"/>
        <c:crosses val="autoZero"/>
        <c:crossBetween val="midCat"/>
        <c:minorUnit val="5"/>
      </c:valAx>
      <c:spPr>
        <a:solidFill>
          <a:schemeClr val="bg1"/>
        </a:solidFill>
      </c:spPr>
    </c:plotArea>
    <c:plotVisOnly val="1"/>
    <c:dispBlanksAs val="gap"/>
    <c:showDLblsOverMax val="0"/>
  </c:chart>
  <c:spPr>
    <a:solidFill>
      <a:srgbClr val="FFFFEB"/>
    </a:solidFill>
    <a:ln>
      <a:solidFill>
        <a:schemeClr val="bg1">
          <a:lumMod val="50000"/>
        </a:schemeClr>
      </a:solidFill>
    </a:ln>
    <a:effectLst>
      <a:outerShdw blurRad="50800" dist="38100" dir="2700000" algn="tl" rotWithShape="0">
        <a:prstClr val="black">
          <a:alpha val="40000"/>
        </a:prstClr>
      </a:outerShdw>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a:latin typeface="Arial" panose="020B0604020202020204" pitchFamily="34" charset="0"/>
                <a:cs typeface="Arial" panose="020B0604020202020204" pitchFamily="34" charset="0"/>
              </a:defRPr>
            </a:pPr>
            <a:r>
              <a:rPr lang="en-US" sz="1400" b="1" dirty="0">
                <a:latin typeface="Arial" panose="020B0604020202020204" pitchFamily="34" charset="0"/>
                <a:cs typeface="Arial" panose="020B0604020202020204" pitchFamily="34" charset="0"/>
              </a:rPr>
              <a:t>Mean </a:t>
            </a:r>
            <a:r>
              <a:rPr lang="en-US" sz="1400" b="1" dirty="0" smtClean="0">
                <a:latin typeface="Arial" panose="020B0604020202020204" pitchFamily="34" charset="0"/>
                <a:cs typeface="Arial" panose="020B0604020202020204" pitchFamily="34" charset="0"/>
              </a:rPr>
              <a:t>difference </a:t>
            </a:r>
            <a:r>
              <a:rPr lang="en-US" sz="1400" b="1" dirty="0">
                <a:latin typeface="Arial" panose="020B0604020202020204" pitchFamily="34" charset="0"/>
                <a:cs typeface="Arial" panose="020B0604020202020204" pitchFamily="34" charset="0"/>
              </a:rPr>
              <a:t>in HRSD between </a:t>
            </a:r>
            <a:r>
              <a:rPr lang="en-US" sz="1400" b="1" dirty="0" smtClean="0">
                <a:latin typeface="Arial" panose="020B0604020202020204" pitchFamily="34" charset="0"/>
                <a:cs typeface="Arial" panose="020B0604020202020204" pitchFamily="34" charset="0"/>
              </a:rPr>
              <a:t>CA</a:t>
            </a:r>
            <a:r>
              <a:rPr lang="en-US" sz="1400" b="1" baseline="0" dirty="0" smtClean="0">
                <a:latin typeface="Arial" panose="020B0604020202020204" pitchFamily="34" charset="0"/>
                <a:cs typeface="Arial" panose="020B0604020202020204" pitchFamily="34" charset="0"/>
              </a:rPr>
              <a:t> </a:t>
            </a:r>
            <a:r>
              <a:rPr lang="en-US" sz="1400" b="1" baseline="0" dirty="0">
                <a:latin typeface="Arial" panose="020B0604020202020204" pitchFamily="34" charset="0"/>
                <a:cs typeface="Arial" panose="020B0604020202020204" pitchFamily="34" charset="0"/>
              </a:rPr>
              <a:t>and </a:t>
            </a:r>
            <a:r>
              <a:rPr lang="en-US" sz="1400" b="1" baseline="0" dirty="0" smtClean="0">
                <a:latin typeface="Arial" panose="020B0604020202020204" pitchFamily="34" charset="0"/>
                <a:cs typeface="Arial" panose="020B0604020202020204" pitchFamily="34" charset="0"/>
              </a:rPr>
              <a:t>IBA</a:t>
            </a:r>
            <a:endParaRPr lang="en-US" sz="1400" b="1" dirty="0">
              <a:latin typeface="Arial" panose="020B0604020202020204" pitchFamily="34" charset="0"/>
              <a:cs typeface="Arial" panose="020B0604020202020204" pitchFamily="34" charset="0"/>
            </a:endParaRPr>
          </a:p>
        </c:rich>
      </c:tx>
      <c:overlay val="0"/>
    </c:title>
    <c:autoTitleDeleted val="0"/>
    <c:plotArea>
      <c:layout>
        <c:manualLayout>
          <c:layoutTarget val="inner"/>
          <c:xMode val="edge"/>
          <c:yMode val="edge"/>
          <c:x val="6.6405074365704281E-2"/>
          <c:y val="0.16476770462339935"/>
          <c:w val="0.90303937007874013"/>
          <c:h val="0.73693561083390402"/>
        </c:manualLayout>
      </c:layout>
      <c:lineChart>
        <c:grouping val="standard"/>
        <c:varyColors val="0"/>
        <c:ser>
          <c:idx val="0"/>
          <c:order val="0"/>
          <c:tx>
            <c:strRef>
              <c:f>HRSD!$B$1</c:f>
              <c:strCache>
                <c:ptCount val="1"/>
                <c:pt idx="0">
                  <c:v>DIff</c:v>
                </c:pt>
              </c:strCache>
            </c:strRef>
          </c:tx>
          <c:spPr>
            <a:ln w="25400">
              <a:solidFill>
                <a:srgbClr val="FF0000"/>
              </a:solidFill>
            </a:ln>
          </c:spPr>
          <c:cat>
            <c:strRef>
              <c:f>HRSD!$D$2:$D$9</c:f>
              <c:strCache>
                <c:ptCount val="8"/>
                <c:pt idx="0">
                  <c:v>Baseline</c:v>
                </c:pt>
                <c:pt idx="1">
                  <c:v>Acute Tx 1</c:v>
                </c:pt>
                <c:pt idx="2">
                  <c:v>Acute Tx 2</c:v>
                </c:pt>
                <c:pt idx="3">
                  <c:v>Follow Up 1</c:v>
                </c:pt>
                <c:pt idx="4">
                  <c:v>Follow Up 2</c:v>
                </c:pt>
                <c:pt idx="5">
                  <c:v>Follow Up 3</c:v>
                </c:pt>
                <c:pt idx="6">
                  <c:v>Follow Up 4</c:v>
                </c:pt>
                <c:pt idx="7">
                  <c:v>Unscheduled</c:v>
                </c:pt>
              </c:strCache>
            </c:strRef>
          </c:cat>
          <c:val>
            <c:numRef>
              <c:f>HRSD!$B$2:$B$9</c:f>
              <c:numCache>
                <c:formatCode>General</c:formatCode>
                <c:ptCount val="8"/>
                <c:pt idx="0">
                  <c:v>2.197802197802198</c:v>
                </c:pt>
                <c:pt idx="1">
                  <c:v>-2.0479041916167664</c:v>
                </c:pt>
                <c:pt idx="2">
                  <c:v>-2.4460431654676258</c:v>
                </c:pt>
                <c:pt idx="3">
                  <c:v>-2.0704225352112675</c:v>
                </c:pt>
                <c:pt idx="4">
                  <c:v>-1.5614035087719298</c:v>
                </c:pt>
                <c:pt idx="5">
                  <c:v>-1.2857142857142858</c:v>
                </c:pt>
                <c:pt idx="6">
                  <c:v>-1.0851063829787233</c:v>
                </c:pt>
                <c:pt idx="7">
                  <c:v>0</c:v>
                </c:pt>
              </c:numCache>
            </c:numRef>
          </c:val>
          <c:smooth val="0"/>
        </c:ser>
        <c:dLbls>
          <c:showLegendKey val="0"/>
          <c:showVal val="0"/>
          <c:showCatName val="0"/>
          <c:showSerName val="0"/>
          <c:showPercent val="0"/>
          <c:showBubbleSize val="0"/>
        </c:dLbls>
        <c:marker val="1"/>
        <c:smooth val="0"/>
        <c:axId val="112436224"/>
        <c:axId val="112120320"/>
      </c:lineChart>
      <c:catAx>
        <c:axId val="112436224"/>
        <c:scaling>
          <c:orientation val="minMax"/>
        </c:scaling>
        <c:delete val="0"/>
        <c:axPos val="b"/>
        <c:numFmt formatCode="General" sourceLinked="1"/>
        <c:majorTickMark val="out"/>
        <c:minorTickMark val="none"/>
        <c:tickLblPos val="nextTo"/>
        <c:txPr>
          <a:bodyPr/>
          <a:lstStyle/>
          <a:p>
            <a:pPr>
              <a:defRPr sz="1100">
                <a:latin typeface="Arial" panose="020B0604020202020204" pitchFamily="34" charset="0"/>
                <a:cs typeface="Arial" panose="020B0604020202020204" pitchFamily="34" charset="0"/>
              </a:defRPr>
            </a:pPr>
            <a:endParaRPr lang="en-US"/>
          </a:p>
        </c:txPr>
        <c:crossAx val="112120320"/>
        <c:crosses val="autoZero"/>
        <c:auto val="1"/>
        <c:lblAlgn val="ctr"/>
        <c:lblOffset val="100"/>
        <c:noMultiLvlLbl val="0"/>
      </c:catAx>
      <c:valAx>
        <c:axId val="112120320"/>
        <c:scaling>
          <c:orientation val="minMax"/>
        </c:scaling>
        <c:delete val="0"/>
        <c:axPos val="l"/>
        <c:majorGridlines/>
        <c:numFmt formatCode="General" sourceLinked="1"/>
        <c:majorTickMark val="out"/>
        <c:minorTickMark val="none"/>
        <c:tickLblPos val="nextTo"/>
        <c:txPr>
          <a:bodyPr/>
          <a:lstStyle/>
          <a:p>
            <a:pPr>
              <a:defRPr sz="1200">
                <a:latin typeface="Arial" panose="020B0604020202020204" pitchFamily="34" charset="0"/>
                <a:cs typeface="Arial" panose="020B0604020202020204" pitchFamily="34" charset="0"/>
              </a:defRPr>
            </a:pPr>
            <a:endParaRPr lang="en-US"/>
          </a:p>
        </c:txPr>
        <c:crossAx val="112436224"/>
        <c:crosses val="autoZero"/>
        <c:crossBetween val="between"/>
      </c:valAx>
      <c:spPr>
        <a:solidFill>
          <a:schemeClr val="bg1"/>
        </a:solidFill>
        <a:ln>
          <a:solidFill>
            <a:schemeClr val="bg1">
              <a:lumMod val="50000"/>
            </a:schemeClr>
          </a:solidFill>
        </a:ln>
      </c:spPr>
    </c:plotArea>
    <c:plotVisOnly val="1"/>
    <c:dispBlanksAs val="gap"/>
    <c:showDLblsOverMax val="0"/>
  </c:chart>
  <c:spPr>
    <a:solidFill>
      <a:srgbClr val="FFFFEB"/>
    </a:solidFill>
    <a:ln>
      <a:solidFill>
        <a:schemeClr val="bg1">
          <a:lumMod val="50000"/>
        </a:schemeClr>
      </a:solidFill>
    </a:ln>
    <a:effectLst>
      <a:outerShdw blurRad="50800" dist="38100" dir="2700000" algn="tl" rotWithShape="0">
        <a:prstClr val="black">
          <a:alpha val="40000"/>
        </a:prstClr>
      </a:outerShdw>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latin typeface="Arial" panose="020B0604020202020204" pitchFamily="34" charset="0"/>
                <a:cs typeface="Arial" panose="020B0604020202020204" pitchFamily="34" charset="0"/>
              </a:defRPr>
            </a:pPr>
            <a:r>
              <a:rPr lang="en-US" sz="1600" dirty="0">
                <a:latin typeface="Arial" panose="020B0604020202020204" pitchFamily="34" charset="0"/>
                <a:cs typeface="Arial" panose="020B0604020202020204" pitchFamily="34" charset="0"/>
              </a:rPr>
              <a:t>Treatment </a:t>
            </a:r>
            <a:r>
              <a:rPr lang="en-US" sz="1600" dirty="0" smtClean="0">
                <a:latin typeface="Arial" panose="020B0604020202020204" pitchFamily="34" charset="0"/>
                <a:cs typeface="Arial" panose="020B0604020202020204" pitchFamily="34" charset="0"/>
              </a:rPr>
              <a:t>effect size </a:t>
            </a:r>
            <a:r>
              <a:rPr lang="en-US" sz="1600" dirty="0">
                <a:latin typeface="Arial" panose="020B0604020202020204" pitchFamily="34" charset="0"/>
                <a:cs typeface="Arial" panose="020B0604020202020204" pitchFamily="34" charset="0"/>
              </a:rPr>
              <a:t>and </a:t>
            </a:r>
            <a:r>
              <a:rPr lang="en-US" sz="1600" baseline="0" dirty="0" smtClean="0">
                <a:latin typeface="Arial" panose="020B0604020202020204" pitchFamily="34" charset="0"/>
                <a:cs typeface="Arial" panose="020B0604020202020204" pitchFamily="34" charset="0"/>
              </a:rPr>
              <a:t>power</a:t>
            </a:r>
            <a:endParaRPr lang="en-US" sz="1600" baseline="0" dirty="0">
              <a:latin typeface="Arial" panose="020B0604020202020204" pitchFamily="34" charset="0"/>
              <a:cs typeface="Arial" panose="020B0604020202020204" pitchFamily="34" charset="0"/>
            </a:endParaRPr>
          </a:p>
          <a:p>
            <a:pPr>
              <a:defRPr sz="1600">
                <a:latin typeface="Arial" panose="020B0604020202020204" pitchFamily="34" charset="0"/>
                <a:cs typeface="Arial" panose="020B0604020202020204" pitchFamily="34" charset="0"/>
              </a:defRPr>
            </a:pPr>
            <a:r>
              <a:rPr lang="en-US" sz="1600" b="0" baseline="0" dirty="0" smtClean="0">
                <a:latin typeface="Arial" panose="020B0604020202020204" pitchFamily="34" charset="0"/>
                <a:cs typeface="Arial" panose="020B0604020202020204" pitchFamily="34" charset="0"/>
              </a:rPr>
              <a:t>n =</a:t>
            </a:r>
            <a:r>
              <a:rPr lang="en-US" sz="1600" b="0" baseline="0" dirty="0" smtClean="0">
                <a:solidFill>
                  <a:srgbClr val="FF0000"/>
                </a:solidFill>
                <a:latin typeface="Arial" panose="020B0604020202020204" pitchFamily="34" charset="0"/>
                <a:cs typeface="Arial" panose="020B0604020202020204" pitchFamily="34" charset="0"/>
              </a:rPr>
              <a:t>1400</a:t>
            </a:r>
            <a:r>
              <a:rPr lang="en-US" sz="1600" b="0" baseline="0" dirty="0">
                <a:latin typeface="Arial" panose="020B0604020202020204" pitchFamily="34" charset="0"/>
                <a:cs typeface="Arial" panose="020B0604020202020204" pitchFamily="34" charset="0"/>
              </a:rPr>
              <a:t>, </a:t>
            </a:r>
            <a:r>
              <a:rPr lang="el-GR" sz="1600" b="0" baseline="0" dirty="0">
                <a:latin typeface="Arial" panose="020B0604020202020204" pitchFamily="34" charset="0"/>
                <a:cs typeface="Arial" panose="020B0604020202020204" pitchFamily="34" charset="0"/>
              </a:rPr>
              <a:t>α</a:t>
            </a:r>
            <a:r>
              <a:rPr lang="en-US" sz="1600" b="0" baseline="0" dirty="0">
                <a:latin typeface="Arial" panose="020B0604020202020204" pitchFamily="34" charset="0"/>
                <a:cs typeface="Arial" panose="020B0604020202020204" pitchFamily="34" charset="0"/>
              </a:rPr>
              <a:t> = 0.05</a:t>
            </a:r>
            <a:endParaRPr lang="en-US" sz="1600" b="0" dirty="0">
              <a:latin typeface="Arial" panose="020B0604020202020204" pitchFamily="34" charset="0"/>
              <a:cs typeface="Arial" panose="020B0604020202020204" pitchFamily="34" charset="0"/>
            </a:endParaRPr>
          </a:p>
        </c:rich>
      </c:tx>
      <c:overlay val="0"/>
    </c:title>
    <c:autoTitleDeleted val="0"/>
    <c:plotArea>
      <c:layout/>
      <c:scatterChart>
        <c:scatterStyle val="lineMarker"/>
        <c:varyColors val="0"/>
        <c:ser>
          <c:idx val="0"/>
          <c:order val="0"/>
          <c:tx>
            <c:strRef>
              <c:f>'Effect Size'!$I$1</c:f>
              <c:strCache>
                <c:ptCount val="1"/>
                <c:pt idx="0">
                  <c:v>Power</c:v>
                </c:pt>
              </c:strCache>
            </c:strRef>
          </c:tx>
          <c:spPr>
            <a:ln>
              <a:solidFill>
                <a:srgbClr val="FF0000"/>
              </a:solidFill>
            </a:ln>
          </c:spPr>
          <c:marker>
            <c:symbol val="none"/>
          </c:marker>
          <c:xVal>
            <c:numRef>
              <c:f>'Effect Size'!$H$2:$H$52</c:f>
              <c:numCache>
                <c:formatCode>General</c:formatCode>
                <c:ptCount val="51"/>
                <c:pt idx="0">
                  <c:v>0</c:v>
                </c:pt>
                <c:pt idx="1">
                  <c:v>2.0000000000000018E-3</c:v>
                </c:pt>
                <c:pt idx="2">
                  <c:v>4.0000000000000036E-3</c:v>
                </c:pt>
                <c:pt idx="3">
                  <c:v>6.0000000000000053E-3</c:v>
                </c:pt>
                <c:pt idx="4">
                  <c:v>8.0000000000000071E-3</c:v>
                </c:pt>
                <c:pt idx="5">
                  <c:v>1.0000000000000009E-2</c:v>
                </c:pt>
                <c:pt idx="6">
                  <c:v>1.2000000000000011E-2</c:v>
                </c:pt>
                <c:pt idx="7">
                  <c:v>1.4000000000000012E-2</c:v>
                </c:pt>
                <c:pt idx="8">
                  <c:v>1.6000000000000014E-2</c:v>
                </c:pt>
                <c:pt idx="9">
                  <c:v>1.8000000000000016E-2</c:v>
                </c:pt>
                <c:pt idx="10">
                  <c:v>2.0000000000000018E-2</c:v>
                </c:pt>
                <c:pt idx="11">
                  <c:v>2.200000000000002E-2</c:v>
                </c:pt>
                <c:pt idx="12">
                  <c:v>2.4000000000000021E-2</c:v>
                </c:pt>
                <c:pt idx="13">
                  <c:v>2.6000000000000023E-2</c:v>
                </c:pt>
                <c:pt idx="14">
                  <c:v>2.8000000000000025E-2</c:v>
                </c:pt>
                <c:pt idx="15">
                  <c:v>3.0000000000000027E-2</c:v>
                </c:pt>
                <c:pt idx="16">
                  <c:v>3.2000000000000028E-2</c:v>
                </c:pt>
                <c:pt idx="17">
                  <c:v>3.400000000000003E-2</c:v>
                </c:pt>
                <c:pt idx="18">
                  <c:v>3.6000000000000032E-2</c:v>
                </c:pt>
                <c:pt idx="19">
                  <c:v>3.8000000000000034E-2</c:v>
                </c:pt>
                <c:pt idx="20">
                  <c:v>4.0000000000000036E-2</c:v>
                </c:pt>
                <c:pt idx="21">
                  <c:v>4.2000000000000037E-2</c:v>
                </c:pt>
                <c:pt idx="22">
                  <c:v>4.4000000000000039E-2</c:v>
                </c:pt>
                <c:pt idx="23">
                  <c:v>4.6000000000000041E-2</c:v>
                </c:pt>
                <c:pt idx="24">
                  <c:v>4.8000000000000043E-2</c:v>
                </c:pt>
                <c:pt idx="25">
                  <c:v>5.0000000000000044E-2</c:v>
                </c:pt>
                <c:pt idx="26">
                  <c:v>5.2000000000000046E-2</c:v>
                </c:pt>
                <c:pt idx="27">
                  <c:v>5.4000000000000048E-2</c:v>
                </c:pt>
                <c:pt idx="28">
                  <c:v>5.600000000000005E-2</c:v>
                </c:pt>
                <c:pt idx="29">
                  <c:v>5.8000000000000052E-2</c:v>
                </c:pt>
                <c:pt idx="30">
                  <c:v>6.0000000000000053E-2</c:v>
                </c:pt>
                <c:pt idx="31">
                  <c:v>6.2000000000000055E-2</c:v>
                </c:pt>
                <c:pt idx="32">
                  <c:v>6.4000000000000057E-2</c:v>
                </c:pt>
                <c:pt idx="33">
                  <c:v>6.6000000000000059E-2</c:v>
                </c:pt>
                <c:pt idx="34">
                  <c:v>6.800000000000006E-2</c:v>
                </c:pt>
                <c:pt idx="35">
                  <c:v>7.0000000000000062E-2</c:v>
                </c:pt>
                <c:pt idx="36">
                  <c:v>7.2000000000000064E-2</c:v>
                </c:pt>
                <c:pt idx="37">
                  <c:v>7.4000000000000066E-2</c:v>
                </c:pt>
                <c:pt idx="38">
                  <c:v>7.6000000000000068E-2</c:v>
                </c:pt>
                <c:pt idx="39">
                  <c:v>7.8000000000000069E-2</c:v>
                </c:pt>
                <c:pt idx="40">
                  <c:v>8.0000000000000071E-2</c:v>
                </c:pt>
                <c:pt idx="41">
                  <c:v>8.2000000000000073E-2</c:v>
                </c:pt>
                <c:pt idx="42">
                  <c:v>8.4000000000000075E-2</c:v>
                </c:pt>
                <c:pt idx="43">
                  <c:v>8.6000000000000076E-2</c:v>
                </c:pt>
                <c:pt idx="44">
                  <c:v>8.8000000000000078E-2</c:v>
                </c:pt>
                <c:pt idx="45">
                  <c:v>9.000000000000008E-2</c:v>
                </c:pt>
                <c:pt idx="46">
                  <c:v>9.2000000000000082E-2</c:v>
                </c:pt>
                <c:pt idx="47">
                  <c:v>9.4000000000000083E-2</c:v>
                </c:pt>
                <c:pt idx="48">
                  <c:v>9.6000000000000085E-2</c:v>
                </c:pt>
                <c:pt idx="49">
                  <c:v>9.8000000000000087E-2</c:v>
                </c:pt>
                <c:pt idx="50">
                  <c:v>0.10000000000000009</c:v>
                </c:pt>
              </c:numCache>
            </c:numRef>
          </c:xVal>
          <c:yVal>
            <c:numRef>
              <c:f>'Effect Size'!$I$2:$I$52</c:f>
              <c:numCache>
                <c:formatCode>General</c:formatCode>
                <c:ptCount val="51"/>
                <c:pt idx="0">
                  <c:v>2.500000000000004E-2</c:v>
                </c:pt>
                <c:pt idx="1">
                  <c:v>3.0487696473436486E-2</c:v>
                </c:pt>
                <c:pt idx="2">
                  <c:v>3.6918636893062066E-2</c:v>
                </c:pt>
                <c:pt idx="3">
                  <c:v>4.4396483098721726E-2</c:v>
                </c:pt>
                <c:pt idx="4">
                  <c:v>5.3024783342690084E-2</c:v>
                </c:pt>
                <c:pt idx="5">
                  <c:v>6.2904601889478093E-2</c:v>
                </c:pt>
                <c:pt idx="6">
                  <c:v>7.4131901376211548E-2</c:v>
                </c:pt>
                <c:pt idx="7">
                  <c:v>8.6794743747025879E-2</c:v>
                </c:pt>
                <c:pt idx="8">
                  <c:v>0.10097039139153288</c:v>
                </c:pt>
                <c:pt idx="9">
                  <c:v>0.11672240351501942</c:v>
                </c:pt>
                <c:pt idx="10">
                  <c:v>0.13409783272618966</c:v>
                </c:pt>
                <c:pt idx="11">
                  <c:v>0.15312463245180491</c:v>
                </c:pt>
                <c:pt idx="12">
                  <c:v>0.17380938638079674</c:v>
                </c:pt>
                <c:pt idx="13">
                  <c:v>0.19613546627163206</c:v>
                </c:pt>
                <c:pt idx="14">
                  <c:v>0.22006171400719979</c:v>
                </c:pt>
                <c:pt idx="15">
                  <c:v>0.24552172797380806</c:v>
                </c:pt>
                <c:pt idx="16">
                  <c:v>0.27242381324296122</c:v>
                </c:pt>
                <c:pt idx="17">
                  <c:v>0.30065163053808014</c:v>
                </c:pt>
                <c:pt idx="18">
                  <c:v>0.33006555174206542</c:v>
                </c:pt>
                <c:pt idx="19">
                  <c:v>0.36050470112264454</c:v>
                </c:pt>
                <c:pt idx="20">
                  <c:v>0.39178963302004199</c:v>
                </c:pt>
                <c:pt idx="21">
                  <c:v>0.4237255699800232</c:v>
                </c:pt>
                <c:pt idx="22">
                  <c:v>0.45610610167388677</c:v>
                </c:pt>
                <c:pt idx="23">
                  <c:v>0.48871722570341969</c:v>
                </c:pt>
                <c:pt idx="24">
                  <c:v>0.52134159756595722</c:v>
                </c:pt>
                <c:pt idx="25">
                  <c:v>0.55376284935454334</c:v>
                </c:pt>
                <c:pt idx="26">
                  <c:v>0.58576983552991346</c:v>
                </c:pt>
                <c:pt idx="27">
                  <c:v>0.61716066928478375</c:v>
                </c:pt>
                <c:pt idx="28">
                  <c:v>0.64774642421864193</c:v>
                </c:pt>
                <c:pt idx="29">
                  <c:v>0.67735439251272667</c:v>
                </c:pt>
                <c:pt idx="30">
                  <c:v>0.7058308115255949</c:v>
                </c:pt>
                <c:pt idx="31">
                  <c:v>0.73304299450507848</c:v>
                </c:pt>
                <c:pt idx="32">
                  <c:v>0.75888082660267031</c:v>
                </c:pt>
                <c:pt idx="33">
                  <c:v>0.78325761322444853</c:v>
                </c:pt>
                <c:pt idx="34">
                  <c:v>0.80611029265938849</c:v>
                </c:pt>
                <c:pt idx="35">
                  <c:v>0.82739904772594819</c:v>
                </c:pt>
                <c:pt idx="36">
                  <c:v>0.84710637090123186</c:v>
                </c:pt>
                <c:pt idx="37">
                  <c:v>0.86523565331379659</c:v>
                </c:pt>
                <c:pt idx="38">
                  <c:v>0.88180937962598049</c:v>
                </c:pt>
                <c:pt idx="39">
                  <c:v>0.8968670180095355</c:v>
                </c:pt>
                <c:pt idx="40">
                  <c:v>0.91046269719195316</c:v>
                </c:pt>
                <c:pt idx="41">
                  <c:v>0.92266276121226576</c:v>
                </c:pt>
                <c:pt idx="42">
                  <c:v>0.9335432875554982</c:v>
                </c:pt>
                <c:pt idx="43">
                  <c:v>0.94318764635662933</c:v>
                </c:pt>
                <c:pt idx="44">
                  <c:v>0.95168416808921996</c:v>
                </c:pt>
                <c:pt idx="45">
                  <c:v>0.95912397532967719</c:v>
                </c:pt>
                <c:pt idx="46">
                  <c:v>0.96559902155400723</c:v>
                </c:pt>
                <c:pt idx="47">
                  <c:v>0.97120036716700275</c:v>
                </c:pt>
                <c:pt idx="48">
                  <c:v>0.97601671068722873</c:v>
                </c:pt>
                <c:pt idx="49">
                  <c:v>0.98013318171103514</c:v>
                </c:pt>
                <c:pt idx="50">
                  <c:v>0.98363039233123351</c:v>
                </c:pt>
              </c:numCache>
            </c:numRef>
          </c:yVal>
          <c:smooth val="0"/>
        </c:ser>
        <c:dLbls>
          <c:showLegendKey val="0"/>
          <c:showVal val="0"/>
          <c:showCatName val="0"/>
          <c:showSerName val="0"/>
          <c:showPercent val="0"/>
          <c:showBubbleSize val="0"/>
        </c:dLbls>
        <c:axId val="112123200"/>
        <c:axId val="112066560"/>
      </c:scatterChart>
      <c:valAx>
        <c:axId val="112123200"/>
        <c:scaling>
          <c:orientation val="minMax"/>
          <c:max val="8.0000000000000016E-2"/>
          <c:min val="4.0000000000000008E-2"/>
        </c:scaling>
        <c:delete val="0"/>
        <c:axPos val="b"/>
        <c:majorGridlines/>
        <c:title>
          <c:tx>
            <c:rich>
              <a:bodyPr/>
              <a:lstStyle/>
              <a:p>
                <a:pPr>
                  <a:defRPr sz="1400">
                    <a:latin typeface="Arial" panose="020B0604020202020204" pitchFamily="34" charset="0"/>
                    <a:cs typeface="Arial" panose="020B0604020202020204" pitchFamily="34" charset="0"/>
                  </a:defRPr>
                </a:pPr>
                <a:r>
                  <a:rPr lang="en-US" sz="1400" dirty="0">
                    <a:latin typeface="Arial" panose="020B0604020202020204" pitchFamily="34" charset="0"/>
                    <a:cs typeface="Arial" panose="020B0604020202020204" pitchFamily="34" charset="0"/>
                  </a:rPr>
                  <a:t>Treatment</a:t>
                </a:r>
                <a:r>
                  <a:rPr lang="en-US" sz="1400" baseline="0" dirty="0">
                    <a:latin typeface="Arial" panose="020B0604020202020204" pitchFamily="34" charset="0"/>
                    <a:cs typeface="Arial" panose="020B0604020202020204" pitchFamily="34" charset="0"/>
                  </a:rPr>
                  <a:t> </a:t>
                </a:r>
                <a:r>
                  <a:rPr lang="en-US" sz="1400" baseline="0" dirty="0" smtClean="0">
                    <a:latin typeface="Arial" panose="020B0604020202020204" pitchFamily="34" charset="0"/>
                    <a:cs typeface="Arial" panose="020B0604020202020204" pitchFamily="34" charset="0"/>
                  </a:rPr>
                  <a:t>effect size       </a:t>
                </a:r>
                <a:r>
                  <a:rPr lang="en-US" sz="1400" b="0" baseline="0" dirty="0">
                    <a:latin typeface="Arial" panose="020B0604020202020204" pitchFamily="34" charset="0"/>
                    <a:cs typeface="Arial" panose="020B0604020202020204" pitchFamily="34" charset="0"/>
                  </a:rPr>
                  <a:t>(</a:t>
                </a:r>
                <a:r>
                  <a:rPr lang="en-US" sz="1400" b="0" i="1" baseline="0" dirty="0">
                    <a:latin typeface="Arial" panose="020B0604020202020204" pitchFamily="34" charset="0"/>
                    <a:cs typeface="Arial" panose="020B0604020202020204" pitchFamily="34" charset="0"/>
                  </a:rPr>
                  <a:t>∆ = p</a:t>
                </a:r>
                <a:r>
                  <a:rPr lang="en-US" sz="1400" b="0" i="1" baseline="-25000" dirty="0">
                    <a:latin typeface="Arial" panose="020B0604020202020204" pitchFamily="34" charset="0"/>
                    <a:cs typeface="Arial" panose="020B0604020202020204" pitchFamily="34" charset="0"/>
                  </a:rPr>
                  <a:t>1 </a:t>
                </a:r>
                <a:r>
                  <a:rPr lang="en-US" sz="1400" b="0" i="1" baseline="0" dirty="0">
                    <a:latin typeface="Arial" panose="020B0604020202020204" pitchFamily="34" charset="0"/>
                    <a:cs typeface="Arial" panose="020B0604020202020204" pitchFamily="34" charset="0"/>
                  </a:rPr>
                  <a:t>- p</a:t>
                </a:r>
                <a:r>
                  <a:rPr lang="en-US" sz="1400" b="0" i="1" baseline="-25000" dirty="0">
                    <a:latin typeface="Arial" panose="020B0604020202020204" pitchFamily="34" charset="0"/>
                    <a:cs typeface="Arial" panose="020B0604020202020204" pitchFamily="34" charset="0"/>
                  </a:rPr>
                  <a:t>2</a:t>
                </a:r>
                <a:r>
                  <a:rPr lang="en-US" sz="1400" b="0" baseline="0" dirty="0">
                    <a:latin typeface="Arial" panose="020B0604020202020204" pitchFamily="34" charset="0"/>
                    <a:cs typeface="Arial" panose="020B0604020202020204" pitchFamily="34" charset="0"/>
                  </a:rPr>
                  <a:t>)</a:t>
                </a:r>
                <a:endParaRPr lang="en-US" sz="1400" b="0" dirty="0">
                  <a:latin typeface="Arial" panose="020B0604020202020204" pitchFamily="34" charset="0"/>
                  <a:cs typeface="Arial" panose="020B0604020202020204" pitchFamily="34" charset="0"/>
                </a:endParaRPr>
              </a:p>
            </c:rich>
          </c:tx>
          <c:overlay val="0"/>
        </c:title>
        <c:numFmt formatCode="#,##0.00" sourceLinked="0"/>
        <c:majorTickMark val="out"/>
        <c:minorTickMark val="none"/>
        <c:tickLblPos val="nextTo"/>
        <c:txPr>
          <a:bodyPr rot="0" vert="horz"/>
          <a:lstStyle/>
          <a:p>
            <a:pPr>
              <a:defRPr sz="1400" b="0" i="0" u="none" strike="noStrike" baseline="0">
                <a:solidFill>
                  <a:srgbClr val="000000"/>
                </a:solidFill>
                <a:latin typeface="Arial" panose="020B0604020202020204" pitchFamily="34" charset="0"/>
                <a:ea typeface="Calibri"/>
                <a:cs typeface="Arial" panose="020B0604020202020204" pitchFamily="34" charset="0"/>
              </a:defRPr>
            </a:pPr>
            <a:endParaRPr lang="en-US"/>
          </a:p>
        </c:txPr>
        <c:crossAx val="112066560"/>
        <c:crosses val="autoZero"/>
        <c:crossBetween val="midCat"/>
        <c:majorUnit val="1.0000000000000002E-2"/>
        <c:minorUnit val="1.0000000000000002E-2"/>
      </c:valAx>
      <c:valAx>
        <c:axId val="112066560"/>
        <c:scaling>
          <c:orientation val="minMax"/>
          <c:max val="0.9"/>
          <c:min val="0.5"/>
        </c:scaling>
        <c:delete val="0"/>
        <c:axPos val="l"/>
        <c:majorGridlines/>
        <c:title>
          <c:tx>
            <c:rich>
              <a:bodyPr/>
              <a:lstStyle/>
              <a:p>
                <a:pPr>
                  <a:defRPr sz="1400">
                    <a:latin typeface="Arial" panose="020B0604020202020204" pitchFamily="34" charset="0"/>
                    <a:cs typeface="Arial" panose="020B0604020202020204" pitchFamily="34" charset="0"/>
                  </a:defRPr>
                </a:pPr>
                <a:r>
                  <a:rPr lang="en-US" sz="1400">
                    <a:latin typeface="Arial" panose="020B0604020202020204" pitchFamily="34" charset="0"/>
                    <a:cs typeface="Arial" panose="020B0604020202020204" pitchFamily="34" charset="0"/>
                  </a:rPr>
                  <a:t>Power</a:t>
                </a:r>
              </a:p>
            </c:rich>
          </c:tx>
          <c:overlay val="0"/>
        </c:title>
        <c:numFmt formatCode="0%" sourceLinked="0"/>
        <c:majorTickMark val="out"/>
        <c:minorTickMark val="none"/>
        <c:tickLblPos val="nextTo"/>
        <c:txPr>
          <a:bodyPr/>
          <a:lstStyle/>
          <a:p>
            <a:pPr>
              <a:defRPr sz="1400">
                <a:latin typeface="Arial" panose="020B0604020202020204" pitchFamily="34" charset="0"/>
                <a:cs typeface="Arial" panose="020B0604020202020204" pitchFamily="34" charset="0"/>
              </a:defRPr>
            </a:pPr>
            <a:endParaRPr lang="en-US"/>
          </a:p>
        </c:txPr>
        <c:crossAx val="112123200"/>
        <c:crosses val="autoZero"/>
        <c:crossBetween val="midCat"/>
        <c:majorUnit val="0.1"/>
        <c:minorUnit val="1.0000000000000002E-2"/>
      </c:valAx>
      <c:spPr>
        <a:solidFill>
          <a:schemeClr val="bg1"/>
        </a:solidFill>
        <a:ln w="3175">
          <a:solidFill>
            <a:schemeClr val="bg1">
              <a:lumMod val="50000"/>
            </a:schemeClr>
          </a:solidFill>
        </a:ln>
      </c:spPr>
    </c:plotArea>
    <c:plotVisOnly val="1"/>
    <c:dispBlanksAs val="gap"/>
    <c:showDLblsOverMax val="0"/>
  </c:chart>
  <c:spPr>
    <a:solidFill>
      <a:schemeClr val="accent3">
        <a:lumMod val="20000"/>
        <a:lumOff val="80000"/>
      </a:schemeClr>
    </a:solidFill>
    <a:ln>
      <a:noFill/>
    </a:ln>
    <a:effectLst>
      <a:outerShdw blurRad="50800" dist="38100" dir="2700000" algn="tl" rotWithShape="0">
        <a:prstClr val="black">
          <a:alpha val="40000"/>
        </a:prstClr>
      </a:outerShdw>
    </a:effectLst>
  </c:sp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1804"/>
          </a:xfrm>
          <a:prstGeom prst="rect">
            <a:avLst/>
          </a:prstGeom>
        </p:spPr>
        <p:txBody>
          <a:bodyPr vert="horz" lIns="91440" tIns="45720" rIns="91440" bIns="45720" rtlCol="0"/>
          <a:lstStyle>
            <a:lvl1pPr algn="r">
              <a:defRPr sz="1200"/>
            </a:lvl1pPr>
          </a:lstStyle>
          <a:p>
            <a:fld id="{CDF980C2-77C2-46A9-A124-43F8BE149B89}" type="datetimeFigureOut">
              <a:rPr lang="en-US" smtClean="0"/>
              <a:t>11/8/2016</a:t>
            </a:fld>
            <a:endParaRPr lang="en-US"/>
          </a:p>
        </p:txBody>
      </p:sp>
      <p:sp>
        <p:nvSpPr>
          <p:cNvPr id="4" name="Footer Placeholder 3"/>
          <p:cNvSpPr>
            <a:spLocks noGrp="1"/>
          </p:cNvSpPr>
          <p:nvPr>
            <p:ph type="ftr" sz="quarter" idx="2"/>
          </p:nvPr>
        </p:nvSpPr>
        <p:spPr>
          <a:xfrm>
            <a:off x="0" y="8772668"/>
            <a:ext cx="2971800" cy="46180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2668"/>
            <a:ext cx="2971800" cy="461804"/>
          </a:xfrm>
          <a:prstGeom prst="rect">
            <a:avLst/>
          </a:prstGeom>
        </p:spPr>
        <p:txBody>
          <a:bodyPr vert="horz" lIns="91440" tIns="45720" rIns="91440" bIns="45720" rtlCol="0" anchor="b"/>
          <a:lstStyle>
            <a:lvl1pPr algn="r">
              <a:defRPr sz="1200"/>
            </a:lvl1pPr>
          </a:lstStyle>
          <a:p>
            <a:fld id="{35A464CF-A470-4F9C-9228-F8BEDC0111D5}" type="slidenum">
              <a:rPr lang="en-US" smtClean="0"/>
              <a:t>‹#›</a:t>
            </a:fld>
            <a:endParaRPr lang="en-US"/>
          </a:p>
        </p:txBody>
      </p:sp>
    </p:spTree>
    <p:extLst>
      <p:ext uri="{BB962C8B-B14F-4D97-AF65-F5344CB8AC3E}">
        <p14:creationId xmlns:p14="http://schemas.microsoft.com/office/powerpoint/2010/main" val="3552195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40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3408"/>
          </a:xfrm>
          <a:prstGeom prst="rect">
            <a:avLst/>
          </a:prstGeom>
        </p:spPr>
        <p:txBody>
          <a:bodyPr vert="horz" lIns="91440" tIns="45720" rIns="91440" bIns="45720" rtlCol="0"/>
          <a:lstStyle>
            <a:lvl1pPr algn="r">
              <a:defRPr sz="1200"/>
            </a:lvl1pPr>
          </a:lstStyle>
          <a:p>
            <a:fld id="{C3E0784B-8ECD-4CBB-924B-C3472A8A9E65}" type="datetimeFigureOut">
              <a:rPr lang="en-US" smtClean="0"/>
              <a:t>11/8/2016</a:t>
            </a:fld>
            <a:endParaRPr lang="en-US"/>
          </a:p>
        </p:txBody>
      </p:sp>
      <p:sp>
        <p:nvSpPr>
          <p:cNvPr id="4" name="Slide Image Placeholder 3"/>
          <p:cNvSpPr>
            <a:spLocks noGrp="1" noRot="1" noChangeAspect="1"/>
          </p:cNvSpPr>
          <p:nvPr>
            <p:ph type="sldImg" idx="2"/>
          </p:nvPr>
        </p:nvSpPr>
        <p:spPr>
          <a:xfrm>
            <a:off x="1350963" y="1154113"/>
            <a:ext cx="41560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44861"/>
            <a:ext cx="5486400" cy="363670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2971800" cy="46340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2669"/>
            <a:ext cx="2971800" cy="463407"/>
          </a:xfrm>
          <a:prstGeom prst="rect">
            <a:avLst/>
          </a:prstGeom>
        </p:spPr>
        <p:txBody>
          <a:bodyPr vert="horz" lIns="91440" tIns="45720" rIns="91440" bIns="45720" rtlCol="0" anchor="b"/>
          <a:lstStyle>
            <a:lvl1pPr algn="r">
              <a:defRPr sz="1200"/>
            </a:lvl1pPr>
          </a:lstStyle>
          <a:p>
            <a:fld id="{CA8B7349-6C8B-4E01-ADDE-10AA6F96D23F}" type="slidenum">
              <a:rPr lang="en-US" smtClean="0"/>
              <a:t>‹#›</a:t>
            </a:fld>
            <a:endParaRPr lang="en-US"/>
          </a:p>
        </p:txBody>
      </p:sp>
    </p:spTree>
    <p:extLst>
      <p:ext uri="{BB962C8B-B14F-4D97-AF65-F5344CB8AC3E}">
        <p14:creationId xmlns:p14="http://schemas.microsoft.com/office/powerpoint/2010/main" val="3910614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Overall, very good, very informative presentation. Most of my comments are embedded in comment bubbles on the relevant slides or sections of slides. The format and animation are great for displaying detailed information in an easy to follow sequence. My only overall comment to reiterate is that this presentation reads like an advanced data quality course/lesson, but I didn't see that much that would be considered innovative in the spirit of this conference. I suggest annotating in the slides or highlighting in the verbal presentation where the methods illustrated are either new and/or innovative and how they will benefit the audience. </a:t>
            </a:r>
            <a:endParaRPr lang="en-US" dirty="0"/>
          </a:p>
        </p:txBody>
      </p:sp>
      <p:sp>
        <p:nvSpPr>
          <p:cNvPr id="4" name="Slide Number Placeholder 3"/>
          <p:cNvSpPr>
            <a:spLocks noGrp="1"/>
          </p:cNvSpPr>
          <p:nvPr>
            <p:ph type="sldNum" sz="quarter" idx="10"/>
          </p:nvPr>
        </p:nvSpPr>
        <p:spPr/>
        <p:txBody>
          <a:bodyPr/>
          <a:lstStyle/>
          <a:p>
            <a:fld id="{CA8B7349-6C8B-4E01-ADDE-10AA6F96D23F}" type="slidenum">
              <a:rPr lang="en-US" smtClean="0"/>
              <a:t>1</a:t>
            </a:fld>
            <a:endParaRPr lang="en-US"/>
          </a:p>
        </p:txBody>
      </p:sp>
    </p:spTree>
    <p:extLst>
      <p:ext uri="{BB962C8B-B14F-4D97-AF65-F5344CB8AC3E}">
        <p14:creationId xmlns:p14="http://schemas.microsoft.com/office/powerpoint/2010/main" val="171163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Suggest zooming in as much as possible to relevant details.</a:t>
            </a:r>
            <a:endParaRPr lang="en-US" dirty="0"/>
          </a:p>
        </p:txBody>
      </p:sp>
      <p:sp>
        <p:nvSpPr>
          <p:cNvPr id="4" name="Slide Number Placeholder 3"/>
          <p:cNvSpPr>
            <a:spLocks noGrp="1"/>
          </p:cNvSpPr>
          <p:nvPr>
            <p:ph type="sldNum" sz="quarter" idx="10"/>
          </p:nvPr>
        </p:nvSpPr>
        <p:spPr/>
        <p:txBody>
          <a:bodyPr/>
          <a:lstStyle/>
          <a:p>
            <a:fld id="{CA8B7349-6C8B-4E01-ADDE-10AA6F96D23F}" type="slidenum">
              <a:rPr lang="en-US" smtClean="0"/>
              <a:t>23</a:t>
            </a:fld>
            <a:endParaRPr lang="en-US"/>
          </a:p>
        </p:txBody>
      </p:sp>
    </p:spTree>
    <p:extLst>
      <p:ext uri="{BB962C8B-B14F-4D97-AF65-F5344CB8AC3E}">
        <p14:creationId xmlns:p14="http://schemas.microsoft.com/office/powerpoint/2010/main" val="1517712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B7349-6C8B-4E01-ADDE-10AA6F96D23F}" type="slidenum">
              <a:rPr lang="en-US" smtClean="0"/>
              <a:t>27</a:t>
            </a:fld>
            <a:endParaRPr lang="en-US"/>
          </a:p>
        </p:txBody>
      </p:sp>
    </p:spTree>
    <p:extLst>
      <p:ext uri="{BB962C8B-B14F-4D97-AF65-F5344CB8AC3E}">
        <p14:creationId xmlns:p14="http://schemas.microsoft.com/office/powerpoint/2010/main" val="918480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B7349-6C8B-4E01-ADDE-10AA6F96D23F}" type="slidenum">
              <a:rPr lang="en-US" smtClean="0"/>
              <a:t>32</a:t>
            </a:fld>
            <a:endParaRPr lang="en-US"/>
          </a:p>
        </p:txBody>
      </p:sp>
    </p:spTree>
    <p:extLst>
      <p:ext uri="{BB962C8B-B14F-4D97-AF65-F5344CB8AC3E}">
        <p14:creationId xmlns:p14="http://schemas.microsoft.com/office/powerpoint/2010/main" val="735347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 Taylor	10/21/2016</a:t>
            </a:r>
          </a:p>
          <a:p>
            <a:r>
              <a:rPr lang="en-US" dirty="0" smtClean="0"/>
              <a:t>This may not be conventional wisdom, spend time explaining this to audience.</a:t>
            </a:r>
            <a:endParaRPr lang="en-US" dirty="0"/>
          </a:p>
        </p:txBody>
      </p:sp>
      <p:sp>
        <p:nvSpPr>
          <p:cNvPr id="4" name="Slide Number Placeholder 3"/>
          <p:cNvSpPr>
            <a:spLocks noGrp="1"/>
          </p:cNvSpPr>
          <p:nvPr>
            <p:ph type="sldNum" sz="quarter" idx="10"/>
          </p:nvPr>
        </p:nvSpPr>
        <p:spPr/>
        <p:txBody>
          <a:bodyPr/>
          <a:lstStyle/>
          <a:p>
            <a:fld id="{CA8B7349-6C8B-4E01-ADDE-10AA6F96D23F}" type="slidenum">
              <a:rPr lang="en-US" smtClean="0"/>
              <a:t>35</a:t>
            </a:fld>
            <a:endParaRPr lang="en-US"/>
          </a:p>
        </p:txBody>
      </p:sp>
    </p:spTree>
    <p:extLst>
      <p:ext uri="{BB962C8B-B14F-4D97-AF65-F5344CB8AC3E}">
        <p14:creationId xmlns:p14="http://schemas.microsoft.com/office/powerpoint/2010/main" val="336547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B7349-6C8B-4E01-ADDE-10AA6F96D23F}" type="slidenum">
              <a:rPr lang="en-US" smtClean="0"/>
              <a:t>37</a:t>
            </a:fld>
            <a:endParaRPr lang="en-US"/>
          </a:p>
        </p:txBody>
      </p:sp>
    </p:spTree>
    <p:extLst>
      <p:ext uri="{BB962C8B-B14F-4D97-AF65-F5344CB8AC3E}">
        <p14:creationId xmlns:p14="http://schemas.microsoft.com/office/powerpoint/2010/main" val="477338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 Taylor	10/21/2016</a:t>
            </a:r>
          </a:p>
          <a:p>
            <a:r>
              <a:rPr lang="en-US" dirty="0" smtClean="0"/>
              <a:t>This isn't always done consistently, so emphasize this point with audience.</a:t>
            </a:r>
            <a:endParaRPr lang="en-US" dirty="0"/>
          </a:p>
        </p:txBody>
      </p:sp>
      <p:sp>
        <p:nvSpPr>
          <p:cNvPr id="4" name="Slide Number Placeholder 3"/>
          <p:cNvSpPr>
            <a:spLocks noGrp="1"/>
          </p:cNvSpPr>
          <p:nvPr>
            <p:ph type="sldNum" sz="quarter" idx="10"/>
          </p:nvPr>
        </p:nvSpPr>
        <p:spPr/>
        <p:txBody>
          <a:bodyPr/>
          <a:lstStyle/>
          <a:p>
            <a:fld id="{CA8B7349-6C8B-4E01-ADDE-10AA6F96D23F}" type="slidenum">
              <a:rPr lang="en-US" smtClean="0"/>
              <a:t>43</a:t>
            </a:fld>
            <a:endParaRPr lang="en-US"/>
          </a:p>
        </p:txBody>
      </p:sp>
    </p:spTree>
    <p:extLst>
      <p:ext uri="{BB962C8B-B14F-4D97-AF65-F5344CB8AC3E}">
        <p14:creationId xmlns:p14="http://schemas.microsoft.com/office/powerpoint/2010/main" val="2332629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Allow for</a:t>
            </a:r>
            <a:r>
              <a:rPr lang="en-US" baseline="0" dirty="0" smtClean="0"/>
              <a:t> </a:t>
            </a:r>
            <a:r>
              <a:rPr lang="en-US" baseline="0" dirty="0" err="1" smtClean="0"/>
              <a:t>confrmed</a:t>
            </a:r>
            <a:r>
              <a:rPr lang="en-US" baseline="0" dirty="0" smtClean="0"/>
              <a:t> missing data</a:t>
            </a:r>
            <a:endParaRPr lang="en-US" dirty="0"/>
          </a:p>
        </p:txBody>
      </p:sp>
      <p:sp>
        <p:nvSpPr>
          <p:cNvPr id="4" name="Slide Number Placeholder 3"/>
          <p:cNvSpPr>
            <a:spLocks noGrp="1"/>
          </p:cNvSpPr>
          <p:nvPr>
            <p:ph type="sldNum" sz="quarter" idx="10"/>
          </p:nvPr>
        </p:nvSpPr>
        <p:spPr/>
        <p:txBody>
          <a:bodyPr/>
          <a:lstStyle/>
          <a:p>
            <a:fld id="{CA8B7349-6C8B-4E01-ADDE-10AA6F96D23F}" type="slidenum">
              <a:rPr lang="en-US" smtClean="0"/>
              <a:t>46</a:t>
            </a:fld>
            <a:endParaRPr lang="en-US"/>
          </a:p>
        </p:txBody>
      </p:sp>
    </p:spTree>
    <p:extLst>
      <p:ext uri="{BB962C8B-B14F-4D97-AF65-F5344CB8AC3E}">
        <p14:creationId xmlns:p14="http://schemas.microsoft.com/office/powerpoint/2010/main" val="1823232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 Taylor	10/21/2016</a:t>
            </a:r>
          </a:p>
          <a:p>
            <a:r>
              <a:rPr lang="en-US" dirty="0" smtClean="0"/>
              <a:t>This section very much reads like an advance data quality course, be sure to highlight the new or innovative strategies or tactics</a:t>
            </a:r>
            <a:endParaRPr lang="en-US" dirty="0"/>
          </a:p>
        </p:txBody>
      </p:sp>
      <p:sp>
        <p:nvSpPr>
          <p:cNvPr id="4" name="Slide Number Placeholder 3"/>
          <p:cNvSpPr>
            <a:spLocks noGrp="1"/>
          </p:cNvSpPr>
          <p:nvPr>
            <p:ph type="sldNum" sz="quarter" idx="10"/>
          </p:nvPr>
        </p:nvSpPr>
        <p:spPr/>
        <p:txBody>
          <a:bodyPr/>
          <a:lstStyle/>
          <a:p>
            <a:fld id="{CA8B7349-6C8B-4E01-ADDE-10AA6F96D23F}" type="slidenum">
              <a:rPr lang="en-US" smtClean="0"/>
              <a:t>47</a:t>
            </a:fld>
            <a:endParaRPr lang="en-US"/>
          </a:p>
        </p:txBody>
      </p:sp>
    </p:spTree>
    <p:extLst>
      <p:ext uri="{BB962C8B-B14F-4D97-AF65-F5344CB8AC3E}">
        <p14:creationId xmlns:p14="http://schemas.microsoft.com/office/powerpoint/2010/main" val="4070309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B7349-6C8B-4E01-ADDE-10AA6F96D23F}" type="slidenum">
              <a:rPr lang="en-US" smtClean="0"/>
              <a:t>55</a:t>
            </a:fld>
            <a:endParaRPr lang="en-US"/>
          </a:p>
        </p:txBody>
      </p:sp>
    </p:spTree>
    <p:extLst>
      <p:ext uri="{BB962C8B-B14F-4D97-AF65-F5344CB8AC3E}">
        <p14:creationId xmlns:p14="http://schemas.microsoft.com/office/powerpoint/2010/main" val="1105568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 Taylor	10/21/2016</a:t>
            </a:r>
          </a:p>
          <a:p>
            <a:r>
              <a:rPr lang="en-US" dirty="0" smtClean="0"/>
              <a:t>Where is the audience supposed to look on this slide, perhaps add a highlight bubble or use laser pointer.</a:t>
            </a:r>
          </a:p>
          <a:p>
            <a:endParaRPr lang="en-US" dirty="0" smtClean="0"/>
          </a:p>
          <a:p>
            <a:r>
              <a:rPr lang="en-US" dirty="0" err="1" smtClean="0"/>
              <a:t>Cnetrally</a:t>
            </a:r>
            <a:r>
              <a:rPr lang="en-US" dirty="0" smtClean="0"/>
              <a:t> monitor distribution</a:t>
            </a:r>
            <a:endParaRPr lang="en-US" dirty="0"/>
          </a:p>
        </p:txBody>
      </p:sp>
      <p:sp>
        <p:nvSpPr>
          <p:cNvPr id="4" name="Slide Number Placeholder 3"/>
          <p:cNvSpPr>
            <a:spLocks noGrp="1"/>
          </p:cNvSpPr>
          <p:nvPr>
            <p:ph type="sldNum" sz="quarter" idx="10"/>
          </p:nvPr>
        </p:nvSpPr>
        <p:spPr/>
        <p:txBody>
          <a:bodyPr/>
          <a:lstStyle/>
          <a:p>
            <a:fld id="{CA8B7349-6C8B-4E01-ADDE-10AA6F96D23F}" type="slidenum">
              <a:rPr lang="en-US" smtClean="0"/>
              <a:t>56</a:t>
            </a:fld>
            <a:endParaRPr lang="en-US"/>
          </a:p>
        </p:txBody>
      </p:sp>
    </p:spTree>
    <p:extLst>
      <p:ext uri="{BB962C8B-B14F-4D97-AF65-F5344CB8AC3E}">
        <p14:creationId xmlns:p14="http://schemas.microsoft.com/office/powerpoint/2010/main" val="580912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B7349-6C8B-4E01-ADDE-10AA6F96D23F}" type="slidenum">
              <a:rPr lang="en-US" smtClean="0"/>
              <a:t>7</a:t>
            </a:fld>
            <a:endParaRPr lang="en-US"/>
          </a:p>
        </p:txBody>
      </p:sp>
    </p:spTree>
    <p:extLst>
      <p:ext uri="{BB962C8B-B14F-4D97-AF65-F5344CB8AC3E}">
        <p14:creationId xmlns:p14="http://schemas.microsoft.com/office/powerpoint/2010/main" val="2994577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B7349-6C8B-4E01-ADDE-10AA6F96D23F}" type="slidenum">
              <a:rPr lang="en-US" smtClean="0"/>
              <a:t>57</a:t>
            </a:fld>
            <a:endParaRPr lang="en-US"/>
          </a:p>
        </p:txBody>
      </p:sp>
    </p:spTree>
    <p:extLst>
      <p:ext uri="{BB962C8B-B14F-4D97-AF65-F5344CB8AC3E}">
        <p14:creationId xmlns:p14="http://schemas.microsoft.com/office/powerpoint/2010/main" val="71889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tool to do our job. Then we need to do it.  </a:t>
            </a:r>
          </a:p>
          <a:p>
            <a:endParaRPr lang="en-US" dirty="0" smtClean="0"/>
          </a:p>
          <a:p>
            <a:r>
              <a:rPr lang="en-US" dirty="0" smtClean="0"/>
              <a:t>Keep</a:t>
            </a:r>
            <a:r>
              <a:rPr lang="en-US" baseline="0" dirty="0" smtClean="0"/>
              <a:t> information transparent as long as </a:t>
            </a:r>
            <a:r>
              <a:rPr lang="en-US" baseline="0" dirty="0" err="1" smtClean="0"/>
              <a:t>pt</a:t>
            </a:r>
            <a:r>
              <a:rPr lang="en-US" baseline="0" dirty="0" smtClean="0"/>
              <a:t> privacy is protected.  Give sites feedback and pressure to perform.  </a:t>
            </a:r>
            <a:endParaRPr lang="en-US" dirty="0"/>
          </a:p>
        </p:txBody>
      </p:sp>
      <p:sp>
        <p:nvSpPr>
          <p:cNvPr id="4" name="Slide Number Placeholder 3"/>
          <p:cNvSpPr>
            <a:spLocks noGrp="1"/>
          </p:cNvSpPr>
          <p:nvPr>
            <p:ph type="sldNum" sz="quarter" idx="10"/>
          </p:nvPr>
        </p:nvSpPr>
        <p:spPr/>
        <p:txBody>
          <a:bodyPr/>
          <a:lstStyle/>
          <a:p>
            <a:fld id="{CA8B7349-6C8B-4E01-ADDE-10AA6F96D23F}" type="slidenum">
              <a:rPr lang="en-US" smtClean="0"/>
              <a:t>60</a:t>
            </a:fld>
            <a:endParaRPr lang="en-US"/>
          </a:p>
        </p:txBody>
      </p:sp>
    </p:spTree>
    <p:extLst>
      <p:ext uri="{BB962C8B-B14F-4D97-AF65-F5344CB8AC3E}">
        <p14:creationId xmlns:p14="http://schemas.microsoft.com/office/powerpoint/2010/main" val="2848081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B7349-6C8B-4E01-ADDE-10AA6F96D23F}" type="slidenum">
              <a:rPr lang="en-US" smtClean="0"/>
              <a:t>9</a:t>
            </a:fld>
            <a:endParaRPr lang="en-US"/>
          </a:p>
        </p:txBody>
      </p:sp>
    </p:spTree>
    <p:extLst>
      <p:ext uri="{BB962C8B-B14F-4D97-AF65-F5344CB8AC3E}">
        <p14:creationId xmlns:p14="http://schemas.microsoft.com/office/powerpoint/2010/main" val="1110490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a:t>
            </a:r>
            <a:r>
              <a:rPr lang="en-US" baseline="0" dirty="0" smtClean="0"/>
              <a:t> systematically rated higher at </a:t>
            </a:r>
            <a:r>
              <a:rPr lang="en-US" baseline="0" dirty="0" err="1" smtClean="0"/>
              <a:t>basedline</a:t>
            </a:r>
            <a:r>
              <a:rPr lang="en-US" baseline="0" dirty="0" smtClean="0"/>
              <a:t> and lower after treatment when comparted to IBA.</a:t>
            </a:r>
          </a:p>
          <a:p>
            <a:r>
              <a:rPr lang="en-US" baseline="0" dirty="0" smtClean="0"/>
              <a:t>On average, abase </a:t>
            </a:r>
            <a:r>
              <a:rPr lang="en-US" baseline="0" dirty="0" err="1" smtClean="0"/>
              <a:t>basleine</a:t>
            </a:r>
            <a:r>
              <a:rPr lang="en-US" baseline="0" dirty="0" smtClean="0"/>
              <a:t> CA rated 2 </a:t>
            </a:r>
            <a:r>
              <a:rPr lang="en-US" baseline="0" dirty="0" err="1" smtClean="0"/>
              <a:t>poits</a:t>
            </a:r>
            <a:r>
              <a:rPr lang="en-US" baseline="0" dirty="0" smtClean="0"/>
              <a:t> higher than IBA.  After treatment, CA rates 2 </a:t>
            </a:r>
            <a:r>
              <a:rPr lang="en-US" baseline="0" dirty="0" err="1" smtClean="0"/>
              <a:t>poisnt</a:t>
            </a:r>
            <a:r>
              <a:rPr lang="en-US" baseline="0" dirty="0" smtClean="0"/>
              <a:t> </a:t>
            </a:r>
            <a:r>
              <a:rPr lang="en-US" baseline="0" dirty="0" err="1" smtClean="0"/>
              <a:t>lowere</a:t>
            </a:r>
            <a:r>
              <a:rPr lang="en-US" baseline="0" dirty="0" smtClean="0"/>
              <a:t> than IBA. This difference is close to the treatment effect we try to detect.  </a:t>
            </a:r>
          </a:p>
          <a:p>
            <a:r>
              <a:rPr lang="en-US" baseline="0" dirty="0" smtClean="0"/>
              <a:t>While this slide is showing all subjects, the Impact is that the treatment effect will be diluted between the  2 groups.  Dilutes the signal.  </a:t>
            </a:r>
            <a:endParaRPr lang="en-US" dirty="0"/>
          </a:p>
        </p:txBody>
      </p:sp>
      <p:sp>
        <p:nvSpPr>
          <p:cNvPr id="4" name="Slide Number Placeholder 3"/>
          <p:cNvSpPr>
            <a:spLocks noGrp="1"/>
          </p:cNvSpPr>
          <p:nvPr>
            <p:ph type="sldNum" sz="quarter" idx="10"/>
          </p:nvPr>
        </p:nvSpPr>
        <p:spPr/>
        <p:txBody>
          <a:bodyPr/>
          <a:lstStyle/>
          <a:p>
            <a:fld id="{CA8B7349-6C8B-4E01-ADDE-10AA6F96D23F}" type="slidenum">
              <a:rPr lang="en-US" smtClean="0"/>
              <a:t>13</a:t>
            </a:fld>
            <a:endParaRPr lang="en-US"/>
          </a:p>
        </p:txBody>
      </p:sp>
    </p:spTree>
    <p:extLst>
      <p:ext uri="{BB962C8B-B14F-4D97-AF65-F5344CB8AC3E}">
        <p14:creationId xmlns:p14="http://schemas.microsoft.com/office/powerpoint/2010/main" val="3276544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Missing</a:t>
            </a:r>
            <a:r>
              <a:rPr lang="en-US" baseline="0" dirty="0" smtClean="0"/>
              <a:t> primary outcome.  If you are missing 10% of your outcomes,.  90% juice with 10% water dilutes the </a:t>
            </a:r>
            <a:r>
              <a:rPr lang="en-US" baseline="0" dirty="0" err="1" smtClean="0"/>
              <a:t>treawtment</a:t>
            </a:r>
            <a:r>
              <a:rPr lang="en-US" baseline="0" dirty="0" smtClean="0"/>
              <a:t> effect.</a:t>
            </a:r>
          </a:p>
          <a:p>
            <a:pPr marL="228600" indent="-228600">
              <a:buAutoNum type="arabicPeriod"/>
            </a:pPr>
            <a:r>
              <a:rPr lang="en-US" baseline="0" dirty="0" smtClean="0"/>
              <a:t>Everyone who is missing, despite arm, can go to 0 (failure).  If everyone is a failure, you don’t see any difference between the groups.  </a:t>
            </a:r>
          </a:p>
          <a:p>
            <a:pPr marL="228600" indent="-228600">
              <a:buAutoNum type="arabicPeriod"/>
            </a:pPr>
            <a:r>
              <a:rPr lang="en-US" baseline="0" dirty="0" smtClean="0"/>
              <a:t>Too healthy, 100% success, no difference between the groups.  </a:t>
            </a:r>
          </a:p>
          <a:p>
            <a:pPr marL="228600" indent="-228600">
              <a:buAutoNum type="arabicPeriod"/>
            </a:pPr>
            <a:endParaRPr lang="en-US" baseline="0" dirty="0" smtClean="0"/>
          </a:p>
          <a:p>
            <a:pPr marL="228600" indent="-228600">
              <a:buAutoNum type="arabicPeriod"/>
            </a:pPr>
            <a:r>
              <a:rPr lang="en-US" baseline="0" dirty="0" smtClean="0"/>
              <a:t>All of these dilute the treatment effect.  </a:t>
            </a:r>
          </a:p>
          <a:p>
            <a:pPr marL="228600" indent="-228600">
              <a:buAutoNum type="arabicPeriod"/>
            </a:pPr>
            <a:endParaRPr lang="en-US" baseline="0" dirty="0" smtClean="0"/>
          </a:p>
          <a:p>
            <a:pPr marL="228600" indent="-228600">
              <a:buAutoNum type="arabicPeriod"/>
            </a:pPr>
            <a:r>
              <a:rPr lang="en-US" baseline="0" dirty="0" smtClean="0"/>
              <a:t>Applies to both arm.  </a:t>
            </a:r>
          </a:p>
          <a:p>
            <a:pPr marL="0" indent="0">
              <a:buNone/>
            </a:pPr>
            <a:endParaRPr lang="en-US" dirty="0"/>
          </a:p>
        </p:txBody>
      </p:sp>
      <p:sp>
        <p:nvSpPr>
          <p:cNvPr id="4" name="Slide Number Placeholder 3"/>
          <p:cNvSpPr>
            <a:spLocks noGrp="1"/>
          </p:cNvSpPr>
          <p:nvPr>
            <p:ph type="sldNum" sz="quarter" idx="10"/>
          </p:nvPr>
        </p:nvSpPr>
        <p:spPr/>
        <p:txBody>
          <a:bodyPr/>
          <a:lstStyle/>
          <a:p>
            <a:fld id="{CA8B7349-6C8B-4E01-ADDE-10AA6F96D23F}" type="slidenum">
              <a:rPr lang="en-US" smtClean="0"/>
              <a:t>15</a:t>
            </a:fld>
            <a:endParaRPr lang="en-US"/>
          </a:p>
        </p:txBody>
      </p:sp>
    </p:spTree>
    <p:extLst>
      <p:ext uri="{BB962C8B-B14F-4D97-AF65-F5344CB8AC3E}">
        <p14:creationId xmlns:p14="http://schemas.microsoft.com/office/powerpoint/2010/main" val="2649500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a:t>
            </a:r>
            <a:r>
              <a:rPr lang="en-US" baseline="0" dirty="0" smtClean="0"/>
              <a:t> together, no difference at all.  </a:t>
            </a:r>
            <a:endParaRPr lang="en-US" dirty="0"/>
          </a:p>
        </p:txBody>
      </p:sp>
      <p:sp>
        <p:nvSpPr>
          <p:cNvPr id="4" name="Slide Number Placeholder 3"/>
          <p:cNvSpPr>
            <a:spLocks noGrp="1"/>
          </p:cNvSpPr>
          <p:nvPr>
            <p:ph type="sldNum" sz="quarter" idx="10"/>
          </p:nvPr>
        </p:nvSpPr>
        <p:spPr/>
        <p:txBody>
          <a:bodyPr/>
          <a:lstStyle/>
          <a:p>
            <a:fld id="{CA8B7349-6C8B-4E01-ADDE-10AA6F96D23F}" type="slidenum">
              <a:rPr lang="en-US" smtClean="0"/>
              <a:t>16</a:t>
            </a:fld>
            <a:endParaRPr lang="en-US"/>
          </a:p>
        </p:txBody>
      </p:sp>
    </p:spTree>
    <p:extLst>
      <p:ext uri="{BB962C8B-B14F-4D97-AF65-F5344CB8AC3E}">
        <p14:creationId xmlns:p14="http://schemas.microsoft.com/office/powerpoint/2010/main" val="3694823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need to translate the statistics values for the data managers in the audience.</a:t>
            </a:r>
          </a:p>
          <a:p>
            <a:endParaRPr lang="en-US" dirty="0" smtClean="0"/>
          </a:p>
          <a:p>
            <a:r>
              <a:rPr lang="en-US" dirty="0" smtClean="0"/>
              <a:t>Assuming we are doing a</a:t>
            </a:r>
            <a:r>
              <a:rPr lang="en-US" baseline="0" dirty="0" smtClean="0"/>
              <a:t> real trial, trying to detect 7% difference between groups.  AT .05 significance, we need 1400 n to have a power of 82.74%..</a:t>
            </a:r>
          </a:p>
          <a:p>
            <a:r>
              <a:rPr lang="en-US" baseline="0" dirty="0" smtClean="0"/>
              <a:t>If operations are bad- 3% not sick, 10% non adherence (including LTFU, withdraw, noncompliance).   Reduces the difference from 7% to 5.3%  </a:t>
            </a:r>
            <a:r>
              <a:rPr lang="en-US" baseline="0" dirty="0" err="1" smtClean="0"/>
              <a:t>bc</a:t>
            </a:r>
            <a:r>
              <a:rPr lang="en-US" baseline="0" dirty="0" smtClean="0"/>
              <a:t> diluted the effect.  Reduced power from 82.74% to 61%.  You will need 1000 more patients are needed to reach power of 82.74%</a:t>
            </a:r>
          </a:p>
          <a:p>
            <a:endParaRPr lang="en-US" baseline="0" dirty="0" smtClean="0"/>
          </a:p>
          <a:p>
            <a:r>
              <a:rPr lang="en-US" baseline="0" dirty="0" smtClean="0"/>
              <a:t>Significant costs to wrong doing.</a:t>
            </a:r>
            <a:endParaRPr lang="en-US" dirty="0"/>
          </a:p>
        </p:txBody>
      </p:sp>
      <p:sp>
        <p:nvSpPr>
          <p:cNvPr id="4" name="Slide Number Placeholder 3"/>
          <p:cNvSpPr>
            <a:spLocks noGrp="1"/>
          </p:cNvSpPr>
          <p:nvPr>
            <p:ph type="sldNum" sz="quarter" idx="10"/>
          </p:nvPr>
        </p:nvSpPr>
        <p:spPr/>
        <p:txBody>
          <a:bodyPr/>
          <a:lstStyle/>
          <a:p>
            <a:fld id="{CA8B7349-6C8B-4E01-ADDE-10AA6F96D23F}" type="slidenum">
              <a:rPr lang="en-US" smtClean="0"/>
              <a:t>17</a:t>
            </a:fld>
            <a:endParaRPr lang="en-US"/>
          </a:p>
        </p:txBody>
      </p:sp>
    </p:spTree>
    <p:extLst>
      <p:ext uri="{BB962C8B-B14F-4D97-AF65-F5344CB8AC3E}">
        <p14:creationId xmlns:p14="http://schemas.microsoft.com/office/powerpoint/2010/main" val="2431115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can the data manager help with item #4. Is this recommendation covered in this presentation?</a:t>
            </a:r>
            <a:endParaRPr lang="en-US" dirty="0"/>
          </a:p>
        </p:txBody>
      </p:sp>
      <p:sp>
        <p:nvSpPr>
          <p:cNvPr id="4" name="Slide Number Placeholder 3"/>
          <p:cNvSpPr>
            <a:spLocks noGrp="1"/>
          </p:cNvSpPr>
          <p:nvPr>
            <p:ph type="sldNum" sz="quarter" idx="10"/>
          </p:nvPr>
        </p:nvSpPr>
        <p:spPr/>
        <p:txBody>
          <a:bodyPr/>
          <a:lstStyle/>
          <a:p>
            <a:fld id="{CA8B7349-6C8B-4E01-ADDE-10AA6F96D23F}" type="slidenum">
              <a:rPr lang="en-US" smtClean="0"/>
              <a:t>18</a:t>
            </a:fld>
            <a:endParaRPr lang="en-US"/>
          </a:p>
        </p:txBody>
      </p:sp>
    </p:spTree>
    <p:extLst>
      <p:ext uri="{BB962C8B-B14F-4D97-AF65-F5344CB8AC3E}">
        <p14:creationId xmlns:p14="http://schemas.microsoft.com/office/powerpoint/2010/main" val="1979676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Logistical</a:t>
            </a:r>
            <a:r>
              <a:rPr lang="en-US" baseline="0" dirty="0" smtClean="0"/>
              <a:t> </a:t>
            </a:r>
            <a:r>
              <a:rPr lang="en-US" baseline="0" dirty="0" err="1" smtClean="0"/>
              <a:t>thinkings</a:t>
            </a:r>
            <a:endParaRPr lang="en-US" baseline="0" dirty="0" smtClean="0"/>
          </a:p>
          <a:p>
            <a:r>
              <a:rPr lang="en-US" baseline="0" dirty="0" smtClean="0"/>
              <a:t>What happened.  What was collected?</a:t>
            </a:r>
          </a:p>
          <a:p>
            <a:endParaRPr lang="en-US" baseline="0" dirty="0" smtClean="0"/>
          </a:p>
          <a:p>
            <a:r>
              <a:rPr lang="en-US" baseline="0" dirty="0" smtClean="0"/>
              <a:t>If the mirror is correct- acceptable from DM perspective, despite errors in operation.  </a:t>
            </a:r>
          </a:p>
          <a:p>
            <a:r>
              <a:rPr lang="en-US" baseline="0" dirty="0" smtClean="0"/>
              <a:t>3x 3 </a:t>
            </a:r>
            <a:r>
              <a:rPr lang="en-US" baseline="0" dirty="0" err="1" smtClean="0"/>
              <a:t>scenerio</a:t>
            </a:r>
            <a:r>
              <a:rPr lang="en-US" baseline="0" dirty="0" smtClean="0"/>
              <a:t> showing combinations of operation and data collection errors.  </a:t>
            </a:r>
          </a:p>
          <a:p>
            <a:endParaRPr lang="en-US" baseline="0" dirty="0" smtClean="0"/>
          </a:p>
          <a:p>
            <a:r>
              <a:rPr lang="en-US" baseline="0" dirty="0" smtClean="0"/>
              <a:t>First thing- prevent missing data.  </a:t>
            </a:r>
          </a:p>
          <a:p>
            <a:r>
              <a:rPr lang="en-US" baseline="0" dirty="0" smtClean="0"/>
              <a:t>Second thing- prevent unintentional error</a:t>
            </a:r>
          </a:p>
          <a:p>
            <a:r>
              <a:rPr lang="en-US" baseline="0" dirty="0" smtClean="0"/>
              <a:t>3</a:t>
            </a:r>
            <a:r>
              <a:rPr lang="en-US" baseline="30000" dirty="0" smtClean="0"/>
              <a:t>rd</a:t>
            </a:r>
            <a:r>
              <a:rPr lang="en-US" baseline="0" dirty="0" smtClean="0"/>
              <a:t> thing- prevent fraud</a:t>
            </a:r>
          </a:p>
          <a:p>
            <a:endParaRPr lang="en-US" baseline="0" dirty="0" smtClean="0"/>
          </a:p>
        </p:txBody>
      </p:sp>
      <p:sp>
        <p:nvSpPr>
          <p:cNvPr id="4" name="Slide Number Placeholder 3"/>
          <p:cNvSpPr>
            <a:spLocks noGrp="1"/>
          </p:cNvSpPr>
          <p:nvPr>
            <p:ph type="sldNum" sz="quarter" idx="10"/>
          </p:nvPr>
        </p:nvSpPr>
        <p:spPr/>
        <p:txBody>
          <a:bodyPr/>
          <a:lstStyle/>
          <a:p>
            <a:fld id="{CA8B7349-6C8B-4E01-ADDE-10AA6F96D23F}" type="slidenum">
              <a:rPr lang="en-US" smtClean="0"/>
              <a:t>21</a:t>
            </a:fld>
            <a:endParaRPr lang="en-US"/>
          </a:p>
        </p:txBody>
      </p:sp>
    </p:spTree>
    <p:extLst>
      <p:ext uri="{BB962C8B-B14F-4D97-AF65-F5344CB8AC3E}">
        <p14:creationId xmlns:p14="http://schemas.microsoft.com/office/powerpoint/2010/main" val="3008314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059B5C0-D298-4F2B-9DA8-5757E86EA6AC}" type="datetime1">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3C1861BC-A102-48D5-BB3B-1816DCA4E050}" type="slidenum">
              <a:rPr lang="en-US" smtClean="0"/>
              <a:t>‹#›</a:t>
            </a:fld>
            <a:endParaRPr lang="en-US"/>
          </a:p>
        </p:txBody>
      </p:sp>
    </p:spTree>
    <p:extLst>
      <p:ext uri="{BB962C8B-B14F-4D97-AF65-F5344CB8AC3E}">
        <p14:creationId xmlns:p14="http://schemas.microsoft.com/office/powerpoint/2010/main" val="1536204557"/>
      </p:ext>
    </p:extLst>
  </p:cSld>
  <p:clrMapOvr>
    <a:masterClrMapping/>
  </p:clrMapOvr>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66C85-C825-4C5D-93C1-8C2E64431BA0}" type="datetime1">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3C1861BC-A102-48D5-BB3B-1816DCA4E050}" type="slidenum">
              <a:rPr lang="en-US" smtClean="0"/>
              <a:t>‹#›</a:t>
            </a:fld>
            <a:endParaRPr lang="en-US"/>
          </a:p>
        </p:txBody>
      </p:sp>
    </p:spTree>
    <p:extLst>
      <p:ext uri="{BB962C8B-B14F-4D97-AF65-F5344CB8AC3E}">
        <p14:creationId xmlns:p14="http://schemas.microsoft.com/office/powerpoint/2010/main" val="22732563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66C85-C825-4C5D-93C1-8C2E64431BA0}" type="datetime1">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3C1861BC-A102-48D5-BB3B-1816DCA4E050}" type="slidenum">
              <a:rPr lang="en-US" smtClean="0"/>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0606880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4AA66C85-C825-4C5D-93C1-8C2E64431BA0}" type="datetime1">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3C1861BC-A102-48D5-BB3B-1816DCA4E050}" type="slidenum">
              <a:rPr lang="en-US" smtClean="0"/>
              <a:t>‹#›</a:t>
            </a:fld>
            <a:endParaRPr lang="en-US"/>
          </a:p>
        </p:txBody>
      </p:sp>
    </p:spTree>
    <p:extLst>
      <p:ext uri="{BB962C8B-B14F-4D97-AF65-F5344CB8AC3E}">
        <p14:creationId xmlns:p14="http://schemas.microsoft.com/office/powerpoint/2010/main" val="20132218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4AA66C85-C825-4C5D-93C1-8C2E64431BA0}" type="datetime1">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3C1861BC-A102-48D5-BB3B-1816DCA4E050}" type="slidenum">
              <a:rPr lang="en-US" smtClean="0"/>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4082762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4AA66C85-C825-4C5D-93C1-8C2E64431BA0}" type="datetime1">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3C1861BC-A102-48D5-BB3B-1816DCA4E050}" type="slidenum">
              <a:rPr lang="en-US" smtClean="0"/>
              <a:t>‹#›</a:t>
            </a:fld>
            <a:endParaRPr lang="en-US"/>
          </a:p>
        </p:txBody>
      </p:sp>
    </p:spTree>
    <p:extLst>
      <p:ext uri="{BB962C8B-B14F-4D97-AF65-F5344CB8AC3E}">
        <p14:creationId xmlns:p14="http://schemas.microsoft.com/office/powerpoint/2010/main" val="274510669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08A380-597F-4DFC-95EE-A18CBC364AF9}" type="datetime1">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C1861BC-A102-48D5-BB3B-1816DCA4E050}" type="slidenum">
              <a:rPr lang="en-US" smtClean="0"/>
              <a:t>‹#›</a:t>
            </a:fld>
            <a:endParaRPr lang="en-US"/>
          </a:p>
        </p:txBody>
      </p:sp>
    </p:spTree>
    <p:extLst>
      <p:ext uri="{BB962C8B-B14F-4D97-AF65-F5344CB8AC3E}">
        <p14:creationId xmlns:p14="http://schemas.microsoft.com/office/powerpoint/2010/main" val="377569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2F518E-9019-4BAB-9CFE-D4D4A82ACA01}" type="datetime1">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C1861BC-A102-48D5-BB3B-1816DCA4E050}" type="slidenum">
              <a:rPr lang="en-US" smtClean="0"/>
              <a:t>‹#›</a:t>
            </a:fld>
            <a:endParaRPr lang="en-US"/>
          </a:p>
        </p:txBody>
      </p:sp>
    </p:spTree>
    <p:extLst>
      <p:ext uri="{BB962C8B-B14F-4D97-AF65-F5344CB8AC3E}">
        <p14:creationId xmlns:p14="http://schemas.microsoft.com/office/powerpoint/2010/main" val="2413717875"/>
      </p:ext>
    </p:extLst>
  </p:cSld>
  <p:clrMapOvr>
    <a:masterClrMapping/>
  </p:clrMapOvr>
  <p:extLst>
    <p:ext uri="{DCECCB84-F9BA-43D5-87BE-67443E8EF086}">
      <p15:sldGuideLst xmlns:p15="http://schemas.microsoft.com/office/powerpoint/2012/main" xmlns=""/>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201350-B01F-4247-90B3-F1C4EB57B068}" type="datetime1">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C1861BC-A102-48D5-BB3B-1816DCA4E050}" type="slidenum">
              <a:rPr lang="en-US" smtClean="0"/>
              <a:t>‹#›</a:t>
            </a:fld>
            <a:endParaRPr lang="en-US"/>
          </a:p>
        </p:txBody>
      </p:sp>
    </p:spTree>
    <p:extLst>
      <p:ext uri="{BB962C8B-B14F-4D97-AF65-F5344CB8AC3E}">
        <p14:creationId xmlns:p14="http://schemas.microsoft.com/office/powerpoint/2010/main" val="3989633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1455DC-7443-448D-83E7-615800BA3A07}" type="datetime1">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3C1861BC-A102-48D5-BB3B-1816DCA4E050}" type="slidenum">
              <a:rPr lang="en-US" smtClean="0"/>
              <a:t>‹#›</a:t>
            </a:fld>
            <a:endParaRPr lang="en-US"/>
          </a:p>
        </p:txBody>
      </p:sp>
    </p:spTree>
    <p:extLst>
      <p:ext uri="{BB962C8B-B14F-4D97-AF65-F5344CB8AC3E}">
        <p14:creationId xmlns:p14="http://schemas.microsoft.com/office/powerpoint/2010/main" val="3376777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05340C-D0DF-4855-AC84-5736C400D7CE}" type="datetime1">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3C1861BC-A102-48D5-BB3B-1816DCA4E050}" type="slidenum">
              <a:rPr lang="en-US" smtClean="0"/>
              <a:t>‹#›</a:t>
            </a:fld>
            <a:endParaRPr lang="en-US"/>
          </a:p>
        </p:txBody>
      </p:sp>
    </p:spTree>
    <p:extLst>
      <p:ext uri="{BB962C8B-B14F-4D97-AF65-F5344CB8AC3E}">
        <p14:creationId xmlns:p14="http://schemas.microsoft.com/office/powerpoint/2010/main" val="177194236"/>
      </p:ext>
    </p:extLst>
  </p:cSld>
  <p:clrMapOvr>
    <a:masterClrMapping/>
  </p:clrMapOvr>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BD57043-70DF-4DBA-AE60-2068005EF5E5}" type="datetime1">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3C1861BC-A102-48D5-BB3B-1816DCA4E050}" type="slidenum">
              <a:rPr lang="en-US" smtClean="0"/>
              <a:t>‹#›</a:t>
            </a:fld>
            <a:endParaRPr lang="en-US"/>
          </a:p>
        </p:txBody>
      </p:sp>
    </p:spTree>
    <p:extLst>
      <p:ext uri="{BB962C8B-B14F-4D97-AF65-F5344CB8AC3E}">
        <p14:creationId xmlns:p14="http://schemas.microsoft.com/office/powerpoint/2010/main" val="3330369252"/>
      </p:ext>
    </p:extLst>
  </p:cSld>
  <p:clrMapOvr>
    <a:masterClrMapping/>
  </p:clrMapOvr>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699FFE1-721E-4B36-AC28-82ACF1D60F54}" type="datetime1">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C1861BC-A102-48D5-BB3B-1816DCA4E050}" type="slidenum">
              <a:rPr lang="en-US" smtClean="0"/>
              <a:t>‹#›</a:t>
            </a:fld>
            <a:endParaRPr lang="en-US"/>
          </a:p>
        </p:txBody>
      </p:sp>
    </p:spTree>
    <p:extLst>
      <p:ext uri="{BB962C8B-B14F-4D97-AF65-F5344CB8AC3E}">
        <p14:creationId xmlns:p14="http://schemas.microsoft.com/office/powerpoint/2010/main" val="491851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A005F9-4044-4196-9D77-E9A568B2D95F}" type="datetime1">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C1861BC-A102-48D5-BB3B-1816DCA4E050}" type="slidenum">
              <a:rPr lang="en-US" smtClean="0"/>
              <a:t>‹#›</a:t>
            </a:fld>
            <a:endParaRPr lang="en-US"/>
          </a:p>
        </p:txBody>
      </p:sp>
    </p:spTree>
    <p:extLst>
      <p:ext uri="{BB962C8B-B14F-4D97-AF65-F5344CB8AC3E}">
        <p14:creationId xmlns:p14="http://schemas.microsoft.com/office/powerpoint/2010/main" val="149400539"/>
      </p:ext>
    </p:extLst>
  </p:cSld>
  <p:clrMapOvr>
    <a:masterClrMapping/>
  </p:clrMapOvr>
  <p:extLst>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A78F6E-B3D4-4BF6-8F70-5E9BA3E3C7AC}" type="datetime1">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C1861BC-A102-48D5-BB3B-1816DCA4E050}" type="slidenum">
              <a:rPr lang="en-US" smtClean="0"/>
              <a:t>‹#›</a:t>
            </a:fld>
            <a:endParaRPr lang="en-US"/>
          </a:p>
        </p:txBody>
      </p:sp>
    </p:spTree>
    <p:extLst>
      <p:ext uri="{BB962C8B-B14F-4D97-AF65-F5344CB8AC3E}">
        <p14:creationId xmlns:p14="http://schemas.microsoft.com/office/powerpoint/2010/main" val="349570224"/>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894D04-428E-40E9-A624-23FCB6C5025D}" type="datetime1">
              <a:rPr lang="en-US" smtClean="0"/>
              <a:t>11/8/2016</a:t>
            </a:fld>
            <a:endParaRPr lang="en-US"/>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3C1861BC-A102-48D5-BB3B-1816DCA4E050}" type="slidenum">
              <a:rPr lang="en-US" smtClean="0"/>
              <a:t>‹#›</a:t>
            </a:fld>
            <a:endParaRPr lang="en-US"/>
          </a:p>
        </p:txBody>
      </p:sp>
    </p:spTree>
    <p:extLst>
      <p:ext uri="{BB962C8B-B14F-4D97-AF65-F5344CB8AC3E}">
        <p14:creationId xmlns:p14="http://schemas.microsoft.com/office/powerpoint/2010/main" val="3611121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4AA66C85-C825-4C5D-93C1-8C2E64431BA0}" type="datetime1">
              <a:rPr lang="en-US" smtClean="0"/>
              <a:t>11/8/2016</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3C1861BC-A102-48D5-BB3B-1816DCA4E050}" type="slidenum">
              <a:rPr lang="en-US" smtClean="0"/>
              <a:t>‹#›</a:t>
            </a:fld>
            <a:endParaRPr lang="en-US"/>
          </a:p>
        </p:txBody>
      </p:sp>
    </p:spTree>
    <p:extLst>
      <p:ext uri="{BB962C8B-B14F-4D97-AF65-F5344CB8AC3E}">
        <p14:creationId xmlns:p14="http://schemas.microsoft.com/office/powerpoint/2010/main" val="1245133183"/>
      </p:ext>
    </p:extLst>
  </p:cSld>
  <p:clrMap bg1="lt1" tx1="dk1" bg2="lt2" tx2="dk2" accent1="accent1" accent2="accent2" accent3="accent3" accent4="accent4" accent5="accent5" accent6="accent6" hlink="hlink" folHlink="folHlink"/>
  <p:sldLayoutIdLst>
    <p:sldLayoutId id="2147484776" r:id="rId1"/>
    <p:sldLayoutId id="2147484777" r:id="rId2"/>
    <p:sldLayoutId id="2147484778" r:id="rId3"/>
    <p:sldLayoutId id="2147484779" r:id="rId4"/>
    <p:sldLayoutId id="2147484780" r:id="rId5"/>
    <p:sldLayoutId id="2147484781" r:id="rId6"/>
    <p:sldLayoutId id="2147484782" r:id="rId7"/>
    <p:sldLayoutId id="2147484783" r:id="rId8"/>
    <p:sldLayoutId id="2147484784" r:id="rId9"/>
    <p:sldLayoutId id="2147484785" r:id="rId10"/>
    <p:sldLayoutId id="2147484786" r:id="rId11"/>
    <p:sldLayoutId id="2147484787" r:id="rId12"/>
    <p:sldLayoutId id="2147484788" r:id="rId13"/>
    <p:sldLayoutId id="2147484789" r:id="rId14"/>
    <p:sldLayoutId id="2147484790" r:id="rId15"/>
    <p:sldLayoutId id="2147484791"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wmf"/><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5.xml"/><Relationship Id="rId7" Type="http://schemas.openxmlformats.org/officeDocument/2006/relationships/image" Target="../media/image13.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5.wmf"/><Relationship Id="rId5" Type="http://schemas.openxmlformats.org/officeDocument/2006/relationships/image" Target="../media/image12.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4.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6.wmf"/><Relationship Id="rId5" Type="http://schemas.openxmlformats.org/officeDocument/2006/relationships/oleObject" Target="../embeddings/oleObject5.bin"/><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9.emf"/><Relationship Id="rId4" Type="http://schemas.openxmlformats.org/officeDocument/2006/relationships/package" Target="../embeddings/Microsoft_Excel_Worksheet1.xlsx"/></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2.wmf"/><Relationship Id="rId2" Type="http://schemas.openxmlformats.org/officeDocument/2006/relationships/control" Target="../activeX/activeX1.xml"/><Relationship Id="rId1" Type="http://schemas.openxmlformats.org/officeDocument/2006/relationships/vmlDrawing" Target="../drawings/vmlDrawing4.vml"/><Relationship Id="rId6" Type="http://schemas.openxmlformats.org/officeDocument/2006/relationships/image" Target="../media/image31.png"/><Relationship Id="rId5" Type="http://schemas.openxmlformats.org/officeDocument/2006/relationships/image" Target="../media/image29.png"/><Relationship Id="rId4" Type="http://schemas.openxmlformats.org/officeDocument/2006/relationships/notesSlide" Target="../notesSlides/notesSlide13.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gif"/><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jpeg"/><Relationship Id="rId9" Type="http://schemas.openxmlformats.org/officeDocument/2006/relationships/image" Target="../media/image56.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1055" y="202980"/>
            <a:ext cx="8157406" cy="3096547"/>
          </a:xfrm>
        </p:spPr>
        <p:txBody>
          <a:bodyPr anchor="ctr">
            <a:noAutofit/>
          </a:bodyPr>
          <a:lstStyle/>
          <a:p>
            <a:pPr algn="r">
              <a:lnSpc>
                <a:spcPct val="150000"/>
              </a:lnSpc>
              <a:spcBef>
                <a:spcPts val="600"/>
              </a:spcBef>
              <a:spcAft>
                <a:spcPts val="600"/>
              </a:spcAft>
            </a:pPr>
            <a:r>
              <a:rPr lang="en-US" sz="32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Quality Data Management </a:t>
            </a:r>
            <a:r>
              <a:rPr lang="en-US" sz="3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 Clinical Trials</a:t>
            </a:r>
            <a:endParaRPr lang="en-US" sz="1050" cap="none"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71056" y="3736240"/>
            <a:ext cx="8157406" cy="2766856"/>
          </a:xfrm>
        </p:spPr>
        <p:txBody>
          <a:bodyPr anchor="ctr">
            <a:noAutofit/>
          </a:bodyPr>
          <a:lstStyle/>
          <a:p>
            <a:pPr algn="r"/>
            <a:r>
              <a:rPr lang="en-US" sz="24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Catherine Dillon, MS</a:t>
            </a:r>
          </a:p>
          <a:p>
            <a:pPr algn="r"/>
            <a:r>
              <a:rPr lang="en-US" sz="2400" dirty="0" err="1"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Wenle</a:t>
            </a:r>
            <a:r>
              <a:rPr lang="en-US" sz="24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Zhao, </a:t>
            </a:r>
            <a:r>
              <a:rPr lang="en-US" sz="24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PhD</a:t>
            </a:r>
            <a:endParaRPr 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a:r>
              <a:rPr lang="en-US" sz="18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Department of Pubic Health </a:t>
            </a:r>
            <a:r>
              <a:rPr lang="en-US" sz="18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Sciences</a:t>
            </a:r>
          </a:p>
          <a:p>
            <a:pPr algn="r"/>
            <a:r>
              <a:rPr lang="en-US" sz="18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Medical </a:t>
            </a:r>
            <a:r>
              <a:rPr lang="en-US" sz="18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University of South </a:t>
            </a:r>
            <a:r>
              <a:rPr lang="en-US" sz="18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Carolina, Charleston, SC</a:t>
            </a:r>
            <a:endParaRPr lang="en-US" sz="18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a:endParaRPr lang="en-US" sz="18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a:r>
              <a:rPr 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en-US" baseline="300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t>
            </a:r>
            <a:r>
              <a:rPr 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Annual Innovations in Clinical Data Management</a:t>
            </a:r>
            <a:r>
              <a:rPr lang="en-US" sz="18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Arlington, VA. </a:t>
            </a:r>
          </a:p>
          <a:p>
            <a:pPr algn="r"/>
            <a:r>
              <a:rPr lang="en-US" sz="18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October 27-28, </a:t>
            </a:r>
            <a:r>
              <a:rPr lang="en-US" sz="18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2016 </a:t>
            </a:r>
          </a:p>
        </p:txBody>
      </p:sp>
    </p:spTree>
    <p:extLst>
      <p:ext uri="{BB962C8B-B14F-4D97-AF65-F5344CB8AC3E}">
        <p14:creationId xmlns:p14="http://schemas.microsoft.com/office/powerpoint/2010/main" val="1519204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1861BC-A102-48D5-BB3B-1816DCA4E050}" type="slidenum">
              <a:rPr lang="en-US" smtClean="0"/>
              <a:t>10</a:t>
            </a:fld>
            <a:endParaRPr lang="en-US"/>
          </a:p>
        </p:txBody>
      </p:sp>
      <p:cxnSp>
        <p:nvCxnSpPr>
          <p:cNvPr id="3" name="Straight Connector 2"/>
          <p:cNvCxnSpPr/>
          <p:nvPr/>
        </p:nvCxnSpPr>
        <p:spPr>
          <a:xfrm>
            <a:off x="78615" y="702245"/>
            <a:ext cx="90525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09046" y="48287"/>
            <a:ext cx="8717934" cy="584775"/>
          </a:xfrm>
          <a:prstGeom prst="rect">
            <a:avLst/>
          </a:prstGeom>
          <a:noFill/>
        </p:spPr>
        <p:txBody>
          <a:bodyPr wrap="square" rtlCol="0" anchor="ctr">
            <a:spAutoFit/>
          </a:bodyPr>
          <a:lstStyle/>
          <a:p>
            <a:r>
              <a:rPr lang="en-US" sz="3200" dirty="0" smtClean="0">
                <a:solidFill>
                  <a:srgbClr val="002060"/>
                </a:solidFill>
                <a:latin typeface="Arial" panose="020B0604020202020204" pitchFamily="34" charset="0"/>
                <a:cs typeface="Arial" panose="020B0604020202020204" pitchFamily="34" charset="0"/>
              </a:rPr>
              <a:t>Excessive trial operation procedures </a:t>
            </a:r>
            <a:endParaRPr lang="en-US" sz="3200"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1945101" y="1474922"/>
                <a:ext cx="5368403" cy="1960621"/>
              </a:xfrm>
              <a:prstGeom prst="rect">
                <a:avLst/>
              </a:prstGeom>
              <a:solidFill>
                <a:srgbClr val="FFFFEB"/>
              </a:solidFill>
              <a:effectLst>
                <a:outerShdw blurRad="50800" dist="38100" dir="2700000" algn="tl" rotWithShape="0">
                  <a:prstClr val="black">
                    <a:alpha val="40000"/>
                  </a:prstClr>
                </a:outerShdw>
              </a:effectLst>
            </p:spPr>
            <p:txBody>
              <a:bodyPr wrap="square" lIns="0" tIns="0" rIns="0" bIns="0" rtlCol="0" anchor="ctr">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𝑄𝑢𝑎𝑙𝑖𝑡𝑦</m:t>
                      </m:r>
                      <m:r>
                        <a:rPr lang="en-US" sz="3200" b="0" i="1" smtClean="0">
                          <a:latin typeface="Cambria Math" panose="02040503050406030204" pitchFamily="18" charset="0"/>
                        </a:rPr>
                        <m:t>=</m:t>
                      </m:r>
                      <m:f>
                        <m:fPr>
                          <m:ctrlPr>
                            <a:rPr lang="el-GR" sz="3200" b="0" i="1" smtClean="0">
                              <a:latin typeface="Cambria Math"/>
                            </a:rPr>
                          </m:ctrlPr>
                        </m:fPr>
                        <m:num>
                          <m:r>
                            <a:rPr lang="en-US" sz="3200" b="0" i="1" smtClean="0">
                              <a:latin typeface="Cambria Math" panose="02040503050406030204" pitchFamily="18" charset="0"/>
                            </a:rPr>
                            <m:t>𝑅𝑒𝑠𝑜𝑢𝑟𝑐𝑒</m:t>
                          </m:r>
                        </m:num>
                        <m:den>
                          <m:r>
                            <a:rPr lang="en-US" sz="3200" b="0" i="1" smtClean="0">
                              <a:latin typeface="Cambria Math" panose="02040503050406030204" pitchFamily="18" charset="0"/>
                            </a:rPr>
                            <m:t>𝑄𝑢𝑎𝑛𝑡𝑖𝑡𝑦</m:t>
                          </m:r>
                        </m:den>
                      </m:f>
                    </m:oMath>
                  </m:oMathPara>
                </a14:m>
                <a:endParaRPr lang="en-US"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1945101" y="1474922"/>
                <a:ext cx="5368403" cy="1960621"/>
              </a:xfrm>
              <a:prstGeom prst="rect">
                <a:avLst/>
              </a:prstGeom>
              <a:blipFill rotWithShape="0">
                <a:blip r:embed="rId2"/>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7" name="TextBox 6"/>
          <p:cNvSpPr txBox="1"/>
          <p:nvPr/>
        </p:nvSpPr>
        <p:spPr>
          <a:xfrm>
            <a:off x="1755648" y="4119263"/>
            <a:ext cx="5705856" cy="1200329"/>
          </a:xfrm>
          <a:prstGeom prst="rect">
            <a:avLst/>
          </a:prstGeom>
          <a:solidFill>
            <a:srgbClr val="FFF0E5"/>
          </a:solidFill>
          <a:effectLst>
            <a:outerShdw blurRad="50800" dist="38100" dir="2700000" algn="tl" rotWithShape="0">
              <a:prstClr val="black">
                <a:alpha val="40000"/>
              </a:prstClr>
            </a:outerShdw>
          </a:effectLst>
        </p:spPr>
        <p:txBody>
          <a:bodyPr wrap="square" rtlCol="0">
            <a:spAutoFit/>
          </a:bodyPr>
          <a:lstStyle/>
          <a:p>
            <a:r>
              <a:rPr lang="en-US" sz="2400" dirty="0" smtClean="0">
                <a:latin typeface="Arial" panose="020B0604020202020204" pitchFamily="34" charset="0"/>
                <a:cs typeface="Arial" panose="020B0604020202020204" pitchFamily="34" charset="0"/>
              </a:rPr>
              <a:t>With limited resources, more work to be done suggests lower quality to be expected.</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7196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1861BC-A102-48D5-BB3B-1816DCA4E050}" type="slidenum">
              <a:rPr lang="en-US" smtClean="0"/>
              <a:t>11</a:t>
            </a:fld>
            <a:endParaRPr lang="en-US"/>
          </a:p>
        </p:txBody>
      </p:sp>
      <p:pic>
        <p:nvPicPr>
          <p:cNvPr id="5" name="Picture 4"/>
          <p:cNvPicPr>
            <a:picLocks/>
          </p:cNvPicPr>
          <p:nvPr/>
        </p:nvPicPr>
        <p:blipFill>
          <a:blip r:embed="rId2"/>
          <a:stretch>
            <a:fillRect/>
          </a:stretch>
        </p:blipFill>
        <p:spPr>
          <a:xfrm>
            <a:off x="457200" y="1371600"/>
            <a:ext cx="8229600" cy="2468880"/>
          </a:xfrm>
          <a:prstGeom prst="rect">
            <a:avLst/>
          </a:prstGeom>
          <a:ln w="28575">
            <a:noFill/>
          </a:ln>
          <a:effectLst>
            <a:outerShdw blurRad="50800" dist="38100" dir="2700000" algn="tl" rotWithShape="0">
              <a:prstClr val="black">
                <a:alpha val="40000"/>
              </a:prstClr>
            </a:outerShdw>
          </a:effectLst>
        </p:spPr>
      </p:pic>
      <p:sp>
        <p:nvSpPr>
          <p:cNvPr id="6" name="TextBox 5"/>
          <p:cNvSpPr txBox="1"/>
          <p:nvPr/>
        </p:nvSpPr>
        <p:spPr>
          <a:xfrm>
            <a:off x="457200" y="4040261"/>
            <a:ext cx="4268420" cy="1754326"/>
          </a:xfrm>
          <a:prstGeom prst="rect">
            <a:avLst/>
          </a:prstGeom>
          <a:solidFill>
            <a:srgbClr val="FFFFEB"/>
          </a:solidFill>
          <a:ln>
            <a:solidFill>
              <a:schemeClr val="bg1">
                <a:lumMod val="50000"/>
              </a:schemeClr>
            </a:solidFill>
          </a:ln>
        </p:spPr>
        <p:txBody>
          <a:bodyPr wrap="square" rtlCol="0" anchor="ctr">
            <a:spAutoFit/>
          </a:bodyPr>
          <a:lstStyle/>
          <a:p>
            <a:pPr>
              <a:lnSpc>
                <a:spcPct val="150000"/>
              </a:lnSpc>
            </a:pPr>
            <a:r>
              <a:rPr lang="en-US" dirty="0">
                <a:latin typeface="Arial" panose="020B0604020202020204" pitchFamily="34" charset="0"/>
                <a:cs typeface="Arial" panose="020B0604020202020204" pitchFamily="34" charset="0"/>
              </a:rPr>
              <a:t>Unique CRFs = 8</a:t>
            </a:r>
          </a:p>
          <a:p>
            <a:pPr>
              <a:lnSpc>
                <a:spcPct val="150000"/>
              </a:lnSpc>
            </a:pPr>
            <a:r>
              <a:rPr lang="en-US" dirty="0">
                <a:latin typeface="Arial" panose="020B0604020202020204" pitchFamily="34" charset="0"/>
                <a:cs typeface="Arial" panose="020B0604020202020204" pitchFamily="34" charset="0"/>
              </a:rPr>
              <a:t>Unique Data Items = 178</a:t>
            </a:r>
          </a:p>
          <a:p>
            <a:pPr>
              <a:lnSpc>
                <a:spcPct val="150000"/>
              </a:lnSpc>
            </a:pPr>
            <a:r>
              <a:rPr lang="en-US" dirty="0" smtClean="0">
                <a:latin typeface="Arial" panose="020B0604020202020204" pitchFamily="34" charset="0"/>
                <a:cs typeface="Arial" panose="020B0604020202020204" pitchFamily="34" charset="0"/>
              </a:rPr>
              <a:t>Study Visits = 2</a:t>
            </a:r>
          </a:p>
          <a:p>
            <a:pPr>
              <a:lnSpc>
                <a:spcPct val="150000"/>
              </a:lnSpc>
            </a:pPr>
            <a:r>
              <a:rPr lang="en-US" dirty="0" smtClean="0">
                <a:latin typeface="Arial" panose="020B0604020202020204" pitchFamily="34" charset="0"/>
                <a:cs typeface="Arial" panose="020B0604020202020204" pitchFamily="34" charset="0"/>
              </a:rPr>
              <a:t>Visit-CRF Posting = 9</a:t>
            </a:r>
          </a:p>
        </p:txBody>
      </p:sp>
      <p:cxnSp>
        <p:nvCxnSpPr>
          <p:cNvPr id="7" name="Straight Connector 6"/>
          <p:cNvCxnSpPr/>
          <p:nvPr/>
        </p:nvCxnSpPr>
        <p:spPr>
          <a:xfrm>
            <a:off x="78615" y="702245"/>
            <a:ext cx="90525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09046" y="48287"/>
            <a:ext cx="8717934" cy="584775"/>
          </a:xfrm>
          <a:prstGeom prst="rect">
            <a:avLst/>
          </a:prstGeom>
          <a:noFill/>
        </p:spPr>
        <p:txBody>
          <a:bodyPr wrap="square" rtlCol="0" anchor="ctr">
            <a:spAutoFit/>
          </a:bodyPr>
          <a:lstStyle/>
          <a:p>
            <a:r>
              <a:rPr lang="en-US" sz="3200" dirty="0" smtClean="0">
                <a:solidFill>
                  <a:srgbClr val="002060"/>
                </a:solidFill>
                <a:latin typeface="Arial" panose="020B0604020202020204" pitchFamily="34" charset="0"/>
                <a:cs typeface="Arial" panose="020B0604020202020204" pitchFamily="34" charset="0"/>
              </a:rPr>
              <a:t>Example 1: RAMPART, a large simple trial  </a:t>
            </a:r>
            <a:endParaRPr lang="en-US" sz="3200" dirty="0">
              <a:solidFill>
                <a:srgbClr val="002060"/>
              </a:solidFill>
              <a:latin typeface="Arial" panose="020B0604020202020204" pitchFamily="34" charset="0"/>
              <a:cs typeface="Arial" panose="020B0604020202020204" pitchFamily="34" charset="0"/>
            </a:endParaRPr>
          </a:p>
        </p:txBody>
      </p:sp>
      <p:pic>
        <p:nvPicPr>
          <p:cNvPr id="6148" name="Picture 4" descr="Image result for sct trial of the y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2430" y="3947928"/>
            <a:ext cx="3871310" cy="193899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62665" y="6039534"/>
            <a:ext cx="8229600" cy="507831"/>
          </a:xfrm>
          <a:prstGeom prst="rect">
            <a:avLst/>
          </a:prstGeom>
          <a:solidFill>
            <a:srgbClr val="FFEBD9"/>
          </a:solidFill>
          <a:effectLst>
            <a:outerShdw blurRad="50800" dist="38100" dir="2700000" algn="tl" rotWithShape="0">
              <a:prstClr val="black">
                <a:alpha val="40000"/>
              </a:prstClr>
            </a:outerShdw>
          </a:effectLst>
        </p:spPr>
        <p:txBody>
          <a:bodyPr wrap="square" rtlCol="0" anchor="ctr">
            <a:spAutoFit/>
          </a:bodyPr>
          <a:lstStyle/>
          <a:p>
            <a:pPr algn="ctr">
              <a:lnSpc>
                <a:spcPct val="150000"/>
              </a:lnSpc>
            </a:pPr>
            <a:r>
              <a:rPr lang="en-US" b="1" dirty="0" smtClean="0">
                <a:solidFill>
                  <a:schemeClr val="bg2">
                    <a:lumMod val="25000"/>
                  </a:schemeClr>
                </a:solidFill>
                <a:latin typeface="Arial" panose="020B0604020202020204" pitchFamily="34" charset="0"/>
                <a:cs typeface="Arial" panose="020B0604020202020204" pitchFamily="34" charset="0"/>
              </a:rPr>
              <a:t>Trial of the Year award, </a:t>
            </a:r>
            <a:r>
              <a:rPr lang="en-US" b="1" dirty="0">
                <a:solidFill>
                  <a:schemeClr val="bg2">
                    <a:lumMod val="25000"/>
                  </a:schemeClr>
                </a:solidFill>
                <a:latin typeface="Arial" panose="020B0604020202020204" pitchFamily="34" charset="0"/>
                <a:cs typeface="Arial" panose="020B0604020202020204" pitchFamily="34" charset="0"/>
              </a:rPr>
              <a:t>Society for Clinical </a:t>
            </a:r>
            <a:r>
              <a:rPr lang="en-US" b="1" dirty="0" smtClean="0">
                <a:solidFill>
                  <a:schemeClr val="bg2">
                    <a:lumMod val="25000"/>
                  </a:schemeClr>
                </a:solidFill>
                <a:latin typeface="Arial" panose="020B0604020202020204" pitchFamily="34" charset="0"/>
                <a:cs typeface="Arial" panose="020B0604020202020204" pitchFamily="34" charset="0"/>
              </a:rPr>
              <a:t>Trials </a:t>
            </a:r>
            <a:r>
              <a:rPr lang="en-US" b="1" dirty="0">
                <a:solidFill>
                  <a:schemeClr val="bg2">
                    <a:lumMod val="25000"/>
                  </a:schemeClr>
                </a:solidFill>
                <a:latin typeface="Arial" panose="020B0604020202020204" pitchFamily="34" charset="0"/>
                <a:cs typeface="Arial" panose="020B0604020202020204" pitchFamily="34" charset="0"/>
              </a:rPr>
              <a:t>2013 </a:t>
            </a:r>
            <a:endParaRPr lang="en-US" dirty="0" smtClean="0">
              <a:solidFill>
                <a:schemeClr val="bg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664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1861BC-A102-48D5-BB3B-1816DCA4E050}" type="slidenum">
              <a:rPr lang="en-US" smtClean="0"/>
              <a:t>12</a:t>
            </a:fld>
            <a:endParaRPr lang="en-US"/>
          </a:p>
        </p:txBody>
      </p:sp>
      <p:sp>
        <p:nvSpPr>
          <p:cNvPr id="3" name="TextBox 2"/>
          <p:cNvSpPr txBox="1"/>
          <p:nvPr/>
        </p:nvSpPr>
        <p:spPr>
          <a:xfrm>
            <a:off x="309046" y="48287"/>
            <a:ext cx="8717934" cy="584775"/>
          </a:xfrm>
          <a:prstGeom prst="rect">
            <a:avLst/>
          </a:prstGeom>
          <a:noFill/>
        </p:spPr>
        <p:txBody>
          <a:bodyPr wrap="square" rtlCol="0" anchor="ctr">
            <a:spAutoFit/>
          </a:bodyPr>
          <a:lstStyle/>
          <a:p>
            <a:r>
              <a:rPr lang="en-US" sz="3200" dirty="0" smtClean="0">
                <a:solidFill>
                  <a:srgbClr val="002060"/>
                </a:solidFill>
                <a:latin typeface="Arial" panose="020B0604020202020204" pitchFamily="34" charset="0"/>
                <a:cs typeface="Arial" panose="020B0604020202020204" pitchFamily="34" charset="0"/>
              </a:rPr>
              <a:t>Example 2: </a:t>
            </a:r>
            <a:r>
              <a:rPr lang="en-US" sz="3200" dirty="0" err="1" smtClean="0">
                <a:solidFill>
                  <a:srgbClr val="002060"/>
                </a:solidFill>
                <a:latin typeface="Arial" panose="020B0604020202020204" pitchFamily="34" charset="0"/>
                <a:cs typeface="Arial" panose="020B0604020202020204" pitchFamily="34" charset="0"/>
              </a:rPr>
              <a:t>ProTECT</a:t>
            </a:r>
            <a:r>
              <a:rPr lang="en-US" sz="3200" dirty="0" smtClean="0">
                <a:solidFill>
                  <a:srgbClr val="002060"/>
                </a:solidFill>
                <a:latin typeface="Arial" panose="020B0604020202020204" pitchFamily="34" charset="0"/>
                <a:cs typeface="Arial" panose="020B0604020202020204" pitchFamily="34" charset="0"/>
              </a:rPr>
              <a:t>, a complex trial</a:t>
            </a:r>
            <a:endParaRPr lang="en-US" sz="3200" dirty="0">
              <a:solidFill>
                <a:srgbClr val="002060"/>
              </a:solidFill>
              <a:latin typeface="Arial" panose="020B0604020202020204" pitchFamily="34" charset="0"/>
              <a:cs typeface="Arial" panose="020B0604020202020204" pitchFamily="34" charset="0"/>
            </a:endParaRPr>
          </a:p>
        </p:txBody>
      </p:sp>
      <p:cxnSp>
        <p:nvCxnSpPr>
          <p:cNvPr id="4" name="Straight Connector 3"/>
          <p:cNvCxnSpPr/>
          <p:nvPr/>
        </p:nvCxnSpPr>
        <p:spPr>
          <a:xfrm>
            <a:off x="78615" y="702245"/>
            <a:ext cx="90525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457200" y="1371600"/>
            <a:ext cx="8138160" cy="2392665"/>
          </a:xfrm>
          <a:prstGeom prst="rect">
            <a:avLst/>
          </a:prstGeom>
          <a:ln w="28575">
            <a:noFill/>
          </a:ln>
          <a:effectLst>
            <a:outerShdw blurRad="50800" dist="38100" dir="2700000" algn="tl" rotWithShape="0">
              <a:prstClr val="black">
                <a:alpha val="40000"/>
              </a:prstClr>
            </a:outerShdw>
          </a:effectLst>
        </p:spPr>
      </p:pic>
      <p:sp>
        <p:nvSpPr>
          <p:cNvPr id="6" name="TextBox 5"/>
          <p:cNvSpPr txBox="1"/>
          <p:nvPr/>
        </p:nvSpPr>
        <p:spPr>
          <a:xfrm>
            <a:off x="457201" y="4257092"/>
            <a:ext cx="3538724" cy="1754326"/>
          </a:xfrm>
          <a:prstGeom prst="rect">
            <a:avLst/>
          </a:prstGeom>
          <a:solidFill>
            <a:srgbClr val="FFFFEB"/>
          </a:solidFill>
          <a:ln>
            <a:solidFill>
              <a:schemeClr val="bg1">
                <a:lumMod val="50000"/>
              </a:schemeClr>
            </a:solidFill>
          </a:ln>
          <a:effectLst>
            <a:outerShdw blurRad="50800" dist="38100" dir="2700000" algn="tl" rotWithShape="0">
              <a:prstClr val="black">
                <a:alpha val="40000"/>
              </a:prstClr>
            </a:outerShdw>
          </a:effectLst>
        </p:spPr>
        <p:txBody>
          <a:bodyPr wrap="square" rtlCol="0">
            <a:spAutoFit/>
          </a:bodyPr>
          <a:lstStyle/>
          <a:p>
            <a:pPr>
              <a:lnSpc>
                <a:spcPct val="150000"/>
              </a:lnSpc>
            </a:pPr>
            <a:r>
              <a:rPr lang="en-US" dirty="0">
                <a:latin typeface="Arial" panose="020B0604020202020204" pitchFamily="34" charset="0"/>
                <a:cs typeface="Arial" panose="020B0604020202020204" pitchFamily="34" charset="0"/>
              </a:rPr>
              <a:t>Unique CRFs = 44</a:t>
            </a:r>
          </a:p>
          <a:p>
            <a:pPr>
              <a:lnSpc>
                <a:spcPct val="150000"/>
              </a:lnSpc>
            </a:pPr>
            <a:r>
              <a:rPr lang="en-US" dirty="0">
                <a:latin typeface="Arial" panose="020B0604020202020204" pitchFamily="34" charset="0"/>
                <a:cs typeface="Arial" panose="020B0604020202020204" pitchFamily="34" charset="0"/>
              </a:rPr>
              <a:t>Unique Data Items = 1278</a:t>
            </a:r>
          </a:p>
          <a:p>
            <a:pPr>
              <a:lnSpc>
                <a:spcPct val="150000"/>
              </a:lnSpc>
            </a:pPr>
            <a:r>
              <a:rPr lang="en-US" dirty="0" smtClean="0">
                <a:latin typeface="Arial" panose="020B0604020202020204" pitchFamily="34" charset="0"/>
                <a:cs typeface="Arial" panose="020B0604020202020204" pitchFamily="34" charset="0"/>
              </a:rPr>
              <a:t>Study Visits = 10~39</a:t>
            </a:r>
          </a:p>
          <a:p>
            <a:pPr>
              <a:lnSpc>
                <a:spcPct val="150000"/>
              </a:lnSpc>
            </a:pPr>
            <a:r>
              <a:rPr lang="en-US" dirty="0" smtClean="0">
                <a:latin typeface="Arial" panose="020B0604020202020204" pitchFamily="34" charset="0"/>
                <a:cs typeface="Arial" panose="020B0604020202020204" pitchFamily="34" charset="0"/>
              </a:rPr>
              <a:t>Visit-CRF Posting = 158~535</a:t>
            </a:r>
          </a:p>
        </p:txBody>
      </p:sp>
      <p:sp>
        <p:nvSpPr>
          <p:cNvPr id="7" name="TextBox 6"/>
          <p:cNvSpPr txBox="1"/>
          <p:nvPr/>
        </p:nvSpPr>
        <p:spPr>
          <a:xfrm>
            <a:off x="4139158" y="4257092"/>
            <a:ext cx="4454980" cy="1338828"/>
          </a:xfrm>
          <a:prstGeom prst="rect">
            <a:avLst/>
          </a:prstGeom>
          <a:solidFill>
            <a:srgbClr val="FFEBD9"/>
          </a:solidFill>
          <a:ln>
            <a:solidFill>
              <a:schemeClr val="bg1">
                <a:lumMod val="50000"/>
              </a:schemeClr>
            </a:solidFill>
          </a:ln>
          <a:effectLst>
            <a:outerShdw blurRad="50800" dist="38100" dir="2700000" algn="tl" rotWithShape="0">
              <a:prstClr val="black">
                <a:alpha val="40000"/>
              </a:prstClr>
            </a:outerShdw>
          </a:effectLst>
        </p:spPr>
        <p:txBody>
          <a:bodyPr wrap="square" rtlCol="0">
            <a:spAutoFit/>
          </a:bodyPr>
          <a:lstStyle/>
          <a:p>
            <a:pPr>
              <a:lnSpc>
                <a:spcPct val="150000"/>
              </a:lnSpc>
            </a:pPr>
            <a:r>
              <a:rPr lang="en-US" dirty="0" smtClean="0">
                <a:latin typeface="Arial" panose="020B0604020202020204" pitchFamily="34" charset="0"/>
                <a:cs typeface="Arial" panose="020B0604020202020204" pitchFamily="34" charset="0"/>
              </a:rPr>
              <a:t>After </a:t>
            </a:r>
            <a:r>
              <a:rPr lang="en-US" b="1" dirty="0" smtClean="0">
                <a:solidFill>
                  <a:srgbClr val="FF0000"/>
                </a:solidFill>
                <a:latin typeface="Arial" panose="020B0604020202020204" pitchFamily="34" charset="0"/>
                <a:cs typeface="Arial" panose="020B0604020202020204" pitchFamily="34" charset="0"/>
              </a:rPr>
              <a:t>882</a:t>
            </a:r>
            <a:r>
              <a:rPr lang="en-US" dirty="0" smtClean="0">
                <a:latin typeface="Arial" panose="020B0604020202020204" pitchFamily="34" charset="0"/>
                <a:cs typeface="Arial" panose="020B0604020202020204" pitchFamily="34" charset="0"/>
              </a:rPr>
              <a:t> subjects enrolled from </a:t>
            </a:r>
            <a:r>
              <a:rPr lang="en-US" b="1" dirty="0" smtClean="0">
                <a:solidFill>
                  <a:srgbClr val="FF0000"/>
                </a:solidFill>
                <a:latin typeface="Arial" panose="020B0604020202020204" pitchFamily="34" charset="0"/>
                <a:cs typeface="Arial" panose="020B0604020202020204" pitchFamily="34" charset="0"/>
              </a:rPr>
              <a:t>38</a:t>
            </a:r>
            <a:r>
              <a:rPr lang="en-US" dirty="0" smtClean="0">
                <a:latin typeface="Arial" panose="020B0604020202020204" pitchFamily="34" charset="0"/>
                <a:cs typeface="Arial" panose="020B0604020202020204" pitchFamily="34" charset="0"/>
              </a:rPr>
              <a:t> sites in </a:t>
            </a:r>
            <a:r>
              <a:rPr lang="en-US" b="1" dirty="0" smtClean="0">
                <a:solidFill>
                  <a:srgbClr val="FF0000"/>
                </a:solidFill>
                <a:latin typeface="Arial" panose="020B0604020202020204" pitchFamily="34" charset="0"/>
                <a:cs typeface="Arial" panose="020B0604020202020204" pitchFamily="34" charset="0"/>
              </a:rPr>
              <a:t>4</a:t>
            </a:r>
            <a:r>
              <a:rPr lang="en-US" dirty="0" smtClean="0">
                <a:latin typeface="Arial" panose="020B0604020202020204" pitchFamily="34" charset="0"/>
                <a:cs typeface="Arial" panose="020B0604020202020204" pitchFamily="34" charset="0"/>
              </a:rPr>
              <a:t> years, this </a:t>
            </a:r>
            <a:r>
              <a:rPr lang="en-US" dirty="0">
                <a:latin typeface="Arial" panose="020B0604020202020204" pitchFamily="34" charset="0"/>
                <a:cs typeface="Arial" panose="020B0604020202020204" pitchFamily="34" charset="0"/>
              </a:rPr>
              <a:t>study </a:t>
            </a:r>
            <a:r>
              <a:rPr lang="en-US" dirty="0" smtClean="0">
                <a:latin typeface="Arial" panose="020B0604020202020204" pitchFamily="34" charset="0"/>
                <a:cs typeface="Arial" panose="020B0604020202020204" pitchFamily="34" charset="0"/>
              </a:rPr>
              <a:t>was terminated in 2014 due to futility.</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393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1861BC-A102-48D5-BB3B-1816DCA4E050}" type="slidenum">
              <a:rPr lang="en-US" smtClean="0"/>
              <a:t>13</a:t>
            </a:fld>
            <a:endParaRPr lang="en-US"/>
          </a:p>
        </p:txBody>
      </p:sp>
      <p:graphicFrame>
        <p:nvGraphicFramePr>
          <p:cNvPr id="3" name="Chart 2"/>
          <p:cNvGraphicFramePr>
            <a:graphicFrameLocks/>
          </p:cNvGraphicFramePr>
          <p:nvPr>
            <p:extLst>
              <p:ext uri="{D42A27DB-BD31-4B8C-83A1-F6EECF244321}">
                <p14:modId xmlns:p14="http://schemas.microsoft.com/office/powerpoint/2010/main" val="507743715"/>
              </p:ext>
            </p:extLst>
          </p:nvPr>
        </p:nvGraphicFramePr>
        <p:xfrm>
          <a:off x="2216510" y="1232388"/>
          <a:ext cx="27432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extLst>
              <p:ext uri="{D42A27DB-BD31-4B8C-83A1-F6EECF244321}">
                <p14:modId xmlns:p14="http://schemas.microsoft.com/office/powerpoint/2010/main" val="1593998204"/>
              </p:ext>
            </p:extLst>
          </p:nvPr>
        </p:nvGraphicFramePr>
        <p:xfrm>
          <a:off x="5477275" y="1236019"/>
          <a:ext cx="27432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a:graphicFrameLocks/>
          </p:cNvGraphicFramePr>
          <p:nvPr>
            <p:extLst>
              <p:ext uri="{D42A27DB-BD31-4B8C-83A1-F6EECF244321}">
                <p14:modId xmlns:p14="http://schemas.microsoft.com/office/powerpoint/2010/main" val="3895381504"/>
              </p:ext>
            </p:extLst>
          </p:nvPr>
        </p:nvGraphicFramePr>
        <p:xfrm>
          <a:off x="2185435" y="4114800"/>
          <a:ext cx="6035040" cy="2377440"/>
        </p:xfrm>
        <a:graphic>
          <a:graphicData uri="http://schemas.openxmlformats.org/drawingml/2006/chart">
            <c:chart xmlns:c="http://schemas.openxmlformats.org/drawingml/2006/chart" xmlns:r="http://schemas.openxmlformats.org/officeDocument/2006/relationships" r:id="rId5"/>
          </a:graphicData>
        </a:graphic>
      </p:graphicFrame>
      <p:cxnSp>
        <p:nvCxnSpPr>
          <p:cNvPr id="6" name="Straight Connector 5"/>
          <p:cNvCxnSpPr/>
          <p:nvPr/>
        </p:nvCxnSpPr>
        <p:spPr>
          <a:xfrm>
            <a:off x="78615" y="702245"/>
            <a:ext cx="90525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9046" y="48287"/>
            <a:ext cx="8717934" cy="584775"/>
          </a:xfrm>
          <a:prstGeom prst="rect">
            <a:avLst/>
          </a:prstGeom>
          <a:noFill/>
        </p:spPr>
        <p:txBody>
          <a:bodyPr wrap="square" rtlCol="0" anchor="ctr">
            <a:spAutoFit/>
          </a:bodyPr>
          <a:lstStyle/>
          <a:p>
            <a:r>
              <a:rPr lang="en-US" sz="3200" dirty="0" smtClean="0">
                <a:solidFill>
                  <a:srgbClr val="002060"/>
                </a:solidFill>
                <a:latin typeface="Arial" panose="020B0604020202020204" pitchFamily="34" charset="0"/>
                <a:cs typeface="Arial" panose="020B0604020202020204" pitchFamily="34" charset="0"/>
              </a:rPr>
              <a:t>Example 3: Investigator assessment bias</a:t>
            </a:r>
            <a:endParaRPr lang="en-US" sz="3200" dirty="0">
              <a:solidFill>
                <a:srgbClr val="002060"/>
              </a:solidFill>
              <a:latin typeface="Arial" panose="020B0604020202020204" pitchFamily="34" charset="0"/>
              <a:cs typeface="Arial" panose="020B0604020202020204" pitchFamily="34" charset="0"/>
            </a:endParaRPr>
          </a:p>
        </p:txBody>
      </p:sp>
      <p:sp>
        <p:nvSpPr>
          <p:cNvPr id="8" name="Rectangle 7"/>
          <p:cNvSpPr/>
          <p:nvPr/>
        </p:nvSpPr>
        <p:spPr>
          <a:xfrm>
            <a:off x="2114678" y="782203"/>
            <a:ext cx="6231380" cy="401321"/>
          </a:xfrm>
          <a:prstGeom prst="rect">
            <a:avLst/>
          </a:prstGeom>
        </p:spPr>
        <p:txBody>
          <a:bodyPr wrap="square" anchor="ctr">
            <a:spAutoFit/>
          </a:bodyPr>
          <a:lstStyle/>
          <a:p>
            <a:pPr algn="ctr"/>
            <a:r>
              <a:rPr lang="en-US" dirty="0">
                <a:latin typeface="Arial" panose="020B0604020202020204" pitchFamily="34" charset="0"/>
                <a:cs typeface="Arial" panose="020B0604020202020204" pitchFamily="34" charset="0"/>
              </a:rPr>
              <a:t>Hamilton Rating Scale for </a:t>
            </a:r>
            <a:r>
              <a:rPr lang="en-US" dirty="0" smtClean="0">
                <a:latin typeface="Arial" panose="020B0604020202020204" pitchFamily="34" charset="0"/>
                <a:cs typeface="Arial" panose="020B0604020202020204" pitchFamily="34" charset="0"/>
              </a:rPr>
              <a:t>Depression (HRSD) assessment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231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Oval 66"/>
          <p:cNvSpPr/>
          <p:nvPr/>
        </p:nvSpPr>
        <p:spPr>
          <a:xfrm>
            <a:off x="5029200" y="1848106"/>
            <a:ext cx="2971800" cy="295249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103313" y="1838484"/>
            <a:ext cx="2971800" cy="295249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3C1861BC-A102-48D5-BB3B-1816DCA4E050}" type="slidenum">
              <a:rPr lang="en-US" smtClean="0"/>
              <a:t>14</a:t>
            </a:fld>
            <a:endParaRPr lang="en-US"/>
          </a:p>
        </p:txBody>
      </p:sp>
      <p:sp>
        <p:nvSpPr>
          <p:cNvPr id="63" name="Rectangle 2"/>
          <p:cNvSpPr>
            <a:spLocks noChangeArrowheads="1"/>
          </p:cNvSpPr>
          <p:nvPr/>
        </p:nvSpPr>
        <p:spPr bwMode="auto">
          <a:xfrm>
            <a:off x="0" y="-184150"/>
            <a:ext cx="184150" cy="368300"/>
          </a:xfrm>
          <a:prstGeom prst="rect">
            <a:avLst/>
          </a:prstGeom>
          <a:noFill/>
          <a:ln w="9525">
            <a:noFill/>
            <a:miter lim="800000"/>
            <a:headEnd/>
            <a:tailEnd/>
          </a:ln>
        </p:spPr>
        <p:txBody>
          <a:bodyPr wrap="none" anchor="ctr">
            <a:spAutoFit/>
          </a:bodyPr>
          <a:lstStyle/>
          <a:p>
            <a:endParaRPr lang="en-US" i="1"/>
          </a:p>
        </p:txBody>
      </p:sp>
      <p:sp>
        <p:nvSpPr>
          <p:cNvPr id="64" name="Text Box 11"/>
          <p:cNvSpPr txBox="1">
            <a:spLocks noChangeArrowheads="1"/>
          </p:cNvSpPr>
          <p:nvPr/>
        </p:nvSpPr>
        <p:spPr bwMode="auto">
          <a:xfrm>
            <a:off x="184150" y="6355080"/>
            <a:ext cx="8959850" cy="496290"/>
          </a:xfrm>
          <a:prstGeom prst="rect">
            <a:avLst/>
          </a:prstGeom>
          <a:solidFill>
            <a:srgbClr val="FFFFEB"/>
          </a:solidFill>
          <a:ln w="9525">
            <a:noFill/>
            <a:miter lim="800000"/>
            <a:headEnd/>
            <a:tailEnd/>
          </a:ln>
        </p:spPr>
        <p:txBody>
          <a:bodyPr wrap="square">
            <a:spAutoFit/>
          </a:bodyPr>
          <a:lstStyle/>
          <a:p>
            <a:pPr marL="1033463" indent="-804863">
              <a:spcBef>
                <a:spcPct val="50000"/>
              </a:spcBef>
            </a:pPr>
            <a:r>
              <a:rPr lang="en-US" sz="1050" i="1" dirty="0">
                <a:solidFill>
                  <a:schemeClr val="bg1">
                    <a:lumMod val="50000"/>
                  </a:schemeClr>
                </a:solidFill>
                <a:latin typeface="Arial" panose="020B0604020202020204" pitchFamily="34" charset="0"/>
                <a:cs typeface="Arial" panose="020B0604020202020204" pitchFamily="34" charset="0"/>
              </a:rPr>
              <a:t>Sources:</a:t>
            </a:r>
            <a:r>
              <a:rPr lang="en-US" sz="1050" dirty="0">
                <a:solidFill>
                  <a:schemeClr val="bg1">
                    <a:lumMod val="50000"/>
                  </a:schemeClr>
                </a:solidFill>
                <a:latin typeface="Arial" panose="020B0604020202020204" pitchFamily="34" charset="0"/>
                <a:cs typeface="Arial" panose="020B0604020202020204" pitchFamily="34" charset="0"/>
              </a:rPr>
              <a:t> 	Marc Walton, Clinical Review for PLA 96-0350, June 12, 1996</a:t>
            </a:r>
            <a:r>
              <a:rPr lang="en-US" sz="1050" dirty="0" smtClean="0">
                <a:solidFill>
                  <a:schemeClr val="bg1">
                    <a:lumMod val="50000"/>
                  </a:schemeClr>
                </a:solidFill>
                <a:latin typeface="Arial" panose="020B0604020202020204" pitchFamily="34" charset="0"/>
                <a:cs typeface="Arial" panose="020B0604020202020204" pitchFamily="34" charset="0"/>
              </a:rPr>
              <a:t>.</a:t>
            </a:r>
          </a:p>
          <a:p>
            <a:pPr marL="1033463" indent="-804863">
              <a:spcBef>
                <a:spcPct val="50000"/>
              </a:spcBef>
            </a:pPr>
            <a:r>
              <a:rPr lang="en-US" sz="1050" dirty="0">
                <a:solidFill>
                  <a:schemeClr val="bg1">
                    <a:lumMod val="50000"/>
                  </a:schemeClr>
                </a:solidFill>
                <a:latin typeface="Arial" panose="020B0604020202020204" pitchFamily="34" charset="0"/>
                <a:cs typeface="Arial" panose="020B0604020202020204" pitchFamily="34" charset="0"/>
              </a:rPr>
              <a:t>	</a:t>
            </a:r>
            <a:r>
              <a:rPr lang="en-US" sz="1050" dirty="0" smtClean="0">
                <a:solidFill>
                  <a:schemeClr val="bg1">
                    <a:lumMod val="50000"/>
                  </a:schemeClr>
                </a:solidFill>
                <a:latin typeface="Arial" panose="020B0604020202020204" pitchFamily="34" charset="0"/>
                <a:cs typeface="Arial" panose="020B0604020202020204" pitchFamily="34" charset="0"/>
              </a:rPr>
              <a:t>Vance </a:t>
            </a:r>
            <a:r>
              <a:rPr lang="en-US" sz="1050" dirty="0">
                <a:solidFill>
                  <a:schemeClr val="bg1">
                    <a:lumMod val="50000"/>
                  </a:schemeClr>
                </a:solidFill>
                <a:latin typeface="Arial" panose="020B0604020202020204" pitchFamily="34" charset="0"/>
                <a:cs typeface="Arial" panose="020B0604020202020204" pitchFamily="34" charset="0"/>
              </a:rPr>
              <a:t>Berger, Selection Bias and Covariate Imbalances in Randomized Clinical Trials, John Wiley &amp; Sons, Ltd. 2005. Page 74-75.</a:t>
            </a:r>
            <a:r>
              <a:rPr lang="en-US" sz="1050" dirty="0" smtClean="0">
                <a:solidFill>
                  <a:schemeClr val="bg1">
                    <a:lumMod val="50000"/>
                  </a:schemeClr>
                </a:solidFill>
                <a:latin typeface="Arial" panose="020B0604020202020204" pitchFamily="34" charset="0"/>
                <a:cs typeface="Arial" panose="020B0604020202020204" pitchFamily="34" charset="0"/>
              </a:rPr>
              <a:t> </a:t>
            </a:r>
            <a:endParaRPr lang="en-US" sz="1050" dirty="0">
              <a:solidFill>
                <a:schemeClr val="bg1">
                  <a:lumMod val="50000"/>
                </a:schemeClr>
              </a:solidFill>
              <a:latin typeface="Arial" panose="020B0604020202020204" pitchFamily="34" charset="0"/>
              <a:cs typeface="Arial" panose="020B0604020202020204" pitchFamily="34" charset="0"/>
            </a:endParaRPr>
          </a:p>
        </p:txBody>
      </p:sp>
      <p:pic>
        <p:nvPicPr>
          <p:cNvPr id="65" name="Picture 3" descr="C:\Users\zhaow.DB2E\AppData\Local\Microsoft\Windows\Temporary Internet Files\Content.IE5\XMYW9CBZ\MC9004321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2397840"/>
            <a:ext cx="303213" cy="418589"/>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p:cNvSpPr txBox="1"/>
          <p:nvPr/>
        </p:nvSpPr>
        <p:spPr>
          <a:xfrm>
            <a:off x="1676400" y="1377172"/>
            <a:ext cx="1905000" cy="369332"/>
          </a:xfrm>
          <a:prstGeom prst="rect">
            <a:avLst/>
          </a:prstGeom>
          <a:noFill/>
        </p:spPr>
        <p:txBody>
          <a:bodyPr wrap="square" rtlCol="0">
            <a:spAutoFit/>
          </a:bodyPr>
          <a:lstStyle/>
          <a:p>
            <a:pPr algn="ctr"/>
            <a:r>
              <a:rPr lang="en-US" dirty="0" err="1" smtClean="0">
                <a:latin typeface="Arial" panose="020B0604020202020204" pitchFamily="34" charset="0"/>
                <a:cs typeface="Arial" panose="020B0604020202020204" pitchFamily="34" charset="0"/>
              </a:rPr>
              <a:t>tPA</a:t>
            </a:r>
            <a:r>
              <a:rPr lang="en-US" dirty="0" smtClean="0">
                <a:latin typeface="Arial" panose="020B0604020202020204" pitchFamily="34" charset="0"/>
                <a:cs typeface="Arial" panose="020B0604020202020204" pitchFamily="34" charset="0"/>
              </a:rPr>
              <a:t> arm</a:t>
            </a:r>
            <a:endParaRPr lang="en-US" dirty="0">
              <a:latin typeface="Arial" panose="020B0604020202020204" pitchFamily="34" charset="0"/>
              <a:cs typeface="Arial" panose="020B0604020202020204" pitchFamily="34" charset="0"/>
            </a:endParaRPr>
          </a:p>
        </p:txBody>
      </p:sp>
      <p:sp>
        <p:nvSpPr>
          <p:cNvPr id="69" name="TextBox 68"/>
          <p:cNvSpPr txBox="1"/>
          <p:nvPr/>
        </p:nvSpPr>
        <p:spPr>
          <a:xfrm>
            <a:off x="5562600" y="1377172"/>
            <a:ext cx="1905000" cy="369332"/>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Placebo ar</a:t>
            </a:r>
            <a:r>
              <a:rPr lang="en-US" dirty="0">
                <a:latin typeface="Arial" panose="020B0604020202020204" pitchFamily="34" charset="0"/>
                <a:cs typeface="Arial" panose="020B0604020202020204" pitchFamily="34" charset="0"/>
              </a:rPr>
              <a:t>m</a:t>
            </a:r>
          </a:p>
        </p:txBody>
      </p:sp>
      <p:pic>
        <p:nvPicPr>
          <p:cNvPr id="70" name="Picture 3" descr="C:\Users\zhaow.DB2E\AppData\Local\Microsoft\Windows\Temporary Internet Files\Content.IE5\XMYW9CBZ\MC9004321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9987" y="2390240"/>
            <a:ext cx="303213" cy="418589"/>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3" descr="C:\Users\zhaow.DB2E\AppData\Local\Microsoft\Windows\Temporary Internet Files\Content.IE5\XMYW9CBZ\MC9004321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2390240"/>
            <a:ext cx="303213" cy="418589"/>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3" descr="C:\Users\zhaow.DB2E\AppData\Local\Microsoft\Windows\Temporary Internet Files\Content.IE5\XMYW9CBZ\MC9004321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1987" y="2382640"/>
            <a:ext cx="303213" cy="418589"/>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3" descr="C:\Users\zhaow.DB2E\AppData\Local\Microsoft\Windows\Temporary Internet Files\Content.IE5\XMYW9CBZ\MC9004321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2400811"/>
            <a:ext cx="303213" cy="418589"/>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3" descr="C:\Users\zhaow.DB2E\AppData\Local\Microsoft\Windows\Temporary Internet Files\Content.IE5\XMYW9CBZ\MC9004321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2855040"/>
            <a:ext cx="303213" cy="418589"/>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3" descr="C:\Users\zhaow.DB2E\AppData\Local\Microsoft\Windows\Temporary Internet Files\Content.IE5\XMYW9CBZ\MC9004321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8987" y="2847440"/>
            <a:ext cx="303213" cy="418589"/>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3" descr="C:\Users\zhaow.DB2E\AppData\Local\Microsoft\Windows\Temporary Internet Files\Content.IE5\XMYW9CBZ\MC9004321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2855040"/>
            <a:ext cx="303213" cy="418589"/>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3" descr="C:\Users\zhaow.DB2E\AppData\Local\Microsoft\Windows\Temporary Internet Files\Content.IE5\XMYW9CBZ\MC9004321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0987" y="2847440"/>
            <a:ext cx="303213" cy="418589"/>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3" descr="C:\Users\zhaow.DB2E\AppData\Local\Microsoft\Windows\Temporary Internet Files\Content.IE5\XMYW9CBZ\MC9004321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2855040"/>
            <a:ext cx="303213" cy="418589"/>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3" descr="C:\Users\zhaow.DB2E\AppData\Local\Microsoft\Windows\Temporary Internet Files\Content.IE5\XMYW9CBZ\MC9004321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2987" y="2847440"/>
            <a:ext cx="303213" cy="418589"/>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3" descr="C:\Users\zhaow.DB2E\AppData\Local\Microsoft\Windows\Temporary Internet Files\Content.IE5\XMYW9CBZ\MC9004321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3772411"/>
            <a:ext cx="303213" cy="418589"/>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3" descr="C:\Users\zhaow.DB2E\AppData\Local\Microsoft\Windows\Temporary Internet Files\Content.IE5\XMYW9CBZ\MC9004321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9987" y="3764811"/>
            <a:ext cx="303213" cy="418589"/>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3" descr="C:\Users\zhaow.DB2E\AppData\Local\Microsoft\Windows\Temporary Internet Files\Content.IE5\XMYW9CBZ\MC9004321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3315211"/>
            <a:ext cx="303213" cy="418589"/>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3" descr="C:\Users\zhaow.DB2E\AppData\Local\Microsoft\Windows\Temporary Internet Files\Content.IE5\XMYW9CBZ\MC9004321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8987" y="3307611"/>
            <a:ext cx="303213" cy="418589"/>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3" descr="C:\Users\zhaow.DB2E\AppData\Local\Microsoft\Windows\Temporary Internet Files\Content.IE5\XMYW9CBZ\MC9004321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3315211"/>
            <a:ext cx="303213" cy="418589"/>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3" descr="C:\Users\zhaow.DB2E\AppData\Local\Microsoft\Windows\Temporary Internet Files\Content.IE5\XMYW9CBZ\MC9004321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0987" y="3307611"/>
            <a:ext cx="303213" cy="418589"/>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3" descr="C:\Users\zhaow.DB2E\AppData\Local\Microsoft\Windows\Temporary Internet Files\Content.IE5\XMYW9CBZ\MC9004321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3315211"/>
            <a:ext cx="303213" cy="418589"/>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3" descr="C:\Users\zhaow.DB2E\AppData\Local\Microsoft\Windows\Temporary Internet Files\Content.IE5\XMYW9CBZ\MC9004321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2987" y="3307611"/>
            <a:ext cx="303213" cy="418589"/>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3" descr="C:\Users\zhaow.DB2E\AppData\Local\Microsoft\Windows\Temporary Internet Files\Content.IE5\XMYW9CBZ\MC9004321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3764811"/>
            <a:ext cx="303213" cy="418589"/>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3" descr="C:\Users\zhaow.DB2E\AppData\Local\Microsoft\Windows\Temporary Internet Files\Content.IE5\XMYW9CBZ\MC9004321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1987" y="3757211"/>
            <a:ext cx="303213" cy="418589"/>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3" descr="C:\Users\zhaow.DB2E\AppData\Local\Microsoft\Windows\Temporary Internet Files\Content.IE5\XMYW9CBZ\MC9004321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2858011"/>
            <a:ext cx="303213" cy="418589"/>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3" descr="C:\Users\zhaow.DB2E\AppData\Local\Microsoft\Windows\Temporary Internet Files\Content.IE5\XMYW9CBZ\MC9004321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3772411"/>
            <a:ext cx="303213" cy="418589"/>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3" descr="C:\Users\zhaow.DB2E\AppData\Local\Microsoft\Windows\Temporary Internet Files\Content.IE5\XMYW9CBZ\MC9004321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3315211"/>
            <a:ext cx="303213" cy="418589"/>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3" descr="C:\Users\zhaow.DB2E\AppData\Local\Microsoft\Windows\Temporary Internet Files\Content.IE5\XMYW9CBZ\MC9004321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8587" y="4248929"/>
            <a:ext cx="303213" cy="418589"/>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3" descr="C:\Users\zhaow.DB2E\AppData\Local\Microsoft\Windows\Temporary Internet Files\Content.IE5\XMYW9CBZ\MC9004321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4267200"/>
            <a:ext cx="303213" cy="418589"/>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3" descr="C:\Users\zhaow.DB2E\AppData\Local\Microsoft\Windows\Temporary Internet Files\Content.IE5\XMYW9CBZ\MC9004321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2397840"/>
            <a:ext cx="303213" cy="418589"/>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3" descr="C:\Users\zhaow.DB2E\AppData\Local\Microsoft\Windows\Temporary Internet Files\Content.IE5\XMYW9CBZ\MC9004321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2387" y="2390240"/>
            <a:ext cx="303213" cy="418589"/>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3" descr="C:\Users\zhaow.DB2E\AppData\Local\Microsoft\Windows\Temporary Internet Files\Content.IE5\XMYW9CBZ\MC9004321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2390240"/>
            <a:ext cx="303213" cy="418589"/>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3" descr="C:\Users\zhaow.DB2E\AppData\Local\Microsoft\Windows\Temporary Internet Files\Content.IE5\XMYW9CBZ\MC9004321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387" y="2382640"/>
            <a:ext cx="303213" cy="418589"/>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3" descr="C:\Users\zhaow.DB2E\AppData\Local\Microsoft\Windows\Temporary Internet Files\Content.IE5\XMYW9CBZ\MC9004321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2400811"/>
            <a:ext cx="303213" cy="418589"/>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3" descr="C:\Users\zhaow.DB2E\AppData\Local\Microsoft\Windows\Temporary Internet Files\Content.IE5\XMYW9CBZ\MC9004321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2901251"/>
            <a:ext cx="303213" cy="418589"/>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3" descr="C:\Users\zhaow.DB2E\AppData\Local\Microsoft\Windows\Temporary Internet Files\Content.IE5\XMYW9CBZ\MC9004321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1387" y="2893651"/>
            <a:ext cx="303213" cy="418589"/>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3" descr="C:\Users\zhaow.DB2E\AppData\Local\Microsoft\Windows\Temporary Internet Files\Content.IE5\XMYW9CBZ\MC9004321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2901251"/>
            <a:ext cx="303213" cy="418589"/>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3" descr="C:\Users\zhaow.DB2E\AppData\Local\Microsoft\Windows\Temporary Internet Files\Content.IE5\XMYW9CBZ\MC9004321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3387" y="2893651"/>
            <a:ext cx="303213" cy="418589"/>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3" descr="C:\Users\zhaow.DB2E\AppData\Local\Microsoft\Windows\Temporary Internet Files\Content.IE5\XMYW9CBZ\MC9004321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2901251"/>
            <a:ext cx="303213" cy="418589"/>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3" descr="C:\Users\zhaow.DB2E\AppData\Local\Microsoft\Windows\Temporary Internet Files\Content.IE5\XMYW9CBZ\MC9004321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5387" y="2893651"/>
            <a:ext cx="303213" cy="418589"/>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3" descr="C:\Users\zhaow.DB2E\AppData\Local\Microsoft\Windows\Temporary Internet Files\Content.IE5\XMYW9CBZ\MC9004321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3818622"/>
            <a:ext cx="303213" cy="418589"/>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3" descr="C:\Users\zhaow.DB2E\AppData\Local\Microsoft\Windows\Temporary Internet Files\Content.IE5\XMYW9CBZ\MC9004321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2387" y="3811022"/>
            <a:ext cx="303213" cy="418589"/>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3" descr="C:\Users\zhaow.DB2E\AppData\Local\Microsoft\Windows\Temporary Internet Files\Content.IE5\XMYW9CBZ\MC9004321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3361422"/>
            <a:ext cx="303213" cy="418589"/>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3" descr="C:\Users\zhaow.DB2E\AppData\Local\Microsoft\Windows\Temporary Internet Files\Content.IE5\XMYW9CBZ\MC9004321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1387" y="3353822"/>
            <a:ext cx="303213" cy="418589"/>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3" descr="C:\Users\zhaow.DB2E\AppData\Local\Microsoft\Windows\Temporary Internet Files\Content.IE5\XMYW9CBZ\MC9004321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3361422"/>
            <a:ext cx="303213" cy="418589"/>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3" descr="C:\Users\zhaow.DB2E\AppData\Local\Microsoft\Windows\Temporary Internet Files\Content.IE5\XMYW9CBZ\MC9004321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3387" y="3353822"/>
            <a:ext cx="303213" cy="418589"/>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3" descr="C:\Users\zhaow.DB2E\AppData\Local\Microsoft\Windows\Temporary Internet Files\Content.IE5\XMYW9CBZ\MC9004321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3361422"/>
            <a:ext cx="303213" cy="418589"/>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3" descr="C:\Users\zhaow.DB2E\AppData\Local\Microsoft\Windows\Temporary Internet Files\Content.IE5\XMYW9CBZ\MC9004321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5387" y="3353822"/>
            <a:ext cx="303213" cy="418589"/>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3" descr="C:\Users\zhaow.DB2E\AppData\Local\Microsoft\Windows\Temporary Internet Files\Content.IE5\XMYW9CBZ\MC9004321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3811022"/>
            <a:ext cx="303213" cy="418589"/>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3" descr="C:\Users\zhaow.DB2E\AppData\Local\Microsoft\Windows\Temporary Internet Files\Content.IE5\XMYW9CBZ\MC9004321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387" y="3803422"/>
            <a:ext cx="303213" cy="418589"/>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3" descr="C:\Users\zhaow.DB2E\AppData\Local\Microsoft\Windows\Temporary Internet Files\Content.IE5\XMYW9CBZ\MC9004321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2904222"/>
            <a:ext cx="303213" cy="418589"/>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3" descr="C:\Users\zhaow.DB2E\AppData\Local\Microsoft\Windows\Temporary Internet Files\Content.IE5\XMYW9CBZ\MC9004321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3818622"/>
            <a:ext cx="303213" cy="418589"/>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3" descr="C:\Users\zhaow.DB2E\AppData\Local\Microsoft\Windows\Temporary Internet Files\Content.IE5\XMYW9CBZ\MC9004321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361422"/>
            <a:ext cx="303213" cy="418589"/>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3" descr="C:\Users\zhaow.DB2E\AppData\Local\Microsoft\Windows\Temporary Internet Files\Content.IE5\XMYW9CBZ\MC9004321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0987" y="4295140"/>
            <a:ext cx="303213" cy="418589"/>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3" descr="C:\Users\zhaow.DB2E\AppData\Local\Microsoft\Windows\Temporary Internet Files\Content.IE5\XMYW9CBZ\MC9004321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4313411"/>
            <a:ext cx="303213" cy="41858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1" name="Rectangle 120"/>
              <p:cNvSpPr/>
              <p:nvPr/>
            </p:nvSpPr>
            <p:spPr>
              <a:xfrm>
                <a:off x="2591570" y="5669280"/>
                <a:ext cx="3962400" cy="461665"/>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2400" b="0" i="0" smtClean="0">
                          <a:solidFill>
                            <a:srgbClr val="FF0000"/>
                          </a:solidFill>
                          <a:latin typeface="Arial" panose="020B0604020202020204" pitchFamily="34" charset="0"/>
                          <a:cs typeface="Arial" panose="020B0604020202020204" pitchFamily="34" charset="0"/>
                        </a:rPr>
                        <m:t>Selection</m:t>
                      </m:r>
                      <m:r>
                        <m:rPr>
                          <m:nor/>
                        </m:rPr>
                        <a:rPr lang="en-US" sz="2400" b="0" i="0" smtClean="0">
                          <a:solidFill>
                            <a:srgbClr val="FF0000"/>
                          </a:solidFill>
                          <a:latin typeface="Arial" panose="020B0604020202020204" pitchFamily="34" charset="0"/>
                          <a:cs typeface="Arial" panose="020B0604020202020204" pitchFamily="34" charset="0"/>
                        </a:rPr>
                        <m:t> </m:t>
                      </m:r>
                      <m:r>
                        <m:rPr>
                          <m:nor/>
                        </m:rPr>
                        <a:rPr lang="en-US" sz="2400" b="0" i="0" smtClean="0">
                          <a:solidFill>
                            <a:srgbClr val="FF0000"/>
                          </a:solidFill>
                          <a:latin typeface="Arial" panose="020B0604020202020204" pitchFamily="34" charset="0"/>
                          <a:cs typeface="Arial" panose="020B0604020202020204" pitchFamily="34" charset="0"/>
                        </a:rPr>
                        <m:t>bias</m:t>
                      </m:r>
                      <m:r>
                        <m:rPr>
                          <m:nor/>
                        </m:rPr>
                        <a:rPr lang="en-US" sz="2400" b="0" i="0" smtClean="0">
                          <a:solidFill>
                            <a:srgbClr val="FF0000"/>
                          </a:solidFill>
                          <a:latin typeface="Arial" panose="020B0604020202020204" pitchFamily="34" charset="0"/>
                          <a:cs typeface="Arial" panose="020B0604020202020204" pitchFamily="34" charset="0"/>
                        </a:rPr>
                        <m:t>?</m:t>
                      </m:r>
                    </m:oMath>
                  </m:oMathPara>
                </a14:m>
                <a:endParaRPr lang="en-US" sz="2400" dirty="0">
                  <a:solidFill>
                    <a:srgbClr val="FF0000"/>
                  </a:solidFill>
                  <a:latin typeface="Arial" panose="020B0604020202020204" pitchFamily="34" charset="0"/>
                  <a:cs typeface="Arial" panose="020B0604020202020204" pitchFamily="34" charset="0"/>
                </a:endParaRPr>
              </a:p>
            </p:txBody>
          </p:sp>
        </mc:Choice>
        <mc:Fallback xmlns="">
          <p:sp>
            <p:nvSpPr>
              <p:cNvPr id="121" name="Rectangle 120"/>
              <p:cNvSpPr>
                <a:spLocks noRot="1" noChangeAspect="1" noMove="1" noResize="1" noEditPoints="1" noAdjustHandles="1" noChangeArrowheads="1" noChangeShapeType="1" noTextEdit="1"/>
              </p:cNvSpPr>
              <p:nvPr/>
            </p:nvSpPr>
            <p:spPr>
              <a:xfrm>
                <a:off x="2591570" y="5669280"/>
                <a:ext cx="3962400" cy="461665"/>
              </a:xfrm>
              <a:prstGeom prst="rect">
                <a:avLst/>
              </a:prstGeom>
              <a:blipFill rotWithShape="0">
                <a:blip r:embed="rId3"/>
                <a:stretch>
                  <a:fillRect b="-1316"/>
                </a:stretch>
              </a:blipFill>
              <a:ln>
                <a:noFill/>
              </a:ln>
            </p:spPr>
            <p:txBody>
              <a:bodyPr/>
              <a:lstStyle/>
              <a:p>
                <a:r>
                  <a:rPr lang="en-US">
                    <a:noFill/>
                  </a:rPr>
                  <a:t> </a:t>
                </a:r>
              </a:p>
            </p:txBody>
          </p:sp>
        </mc:Fallback>
      </mc:AlternateContent>
      <p:cxnSp>
        <p:nvCxnSpPr>
          <p:cNvPr id="123" name="Straight Connector 122"/>
          <p:cNvCxnSpPr/>
          <p:nvPr/>
        </p:nvCxnSpPr>
        <p:spPr>
          <a:xfrm>
            <a:off x="78615" y="702245"/>
            <a:ext cx="90525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309046" y="48287"/>
            <a:ext cx="8717934" cy="584775"/>
          </a:xfrm>
          <a:prstGeom prst="rect">
            <a:avLst/>
          </a:prstGeom>
          <a:noFill/>
        </p:spPr>
        <p:txBody>
          <a:bodyPr wrap="square" rtlCol="0" anchor="ctr">
            <a:spAutoFit/>
          </a:bodyPr>
          <a:lstStyle/>
          <a:p>
            <a:r>
              <a:rPr lang="en-US" sz="3200" dirty="0" smtClean="0">
                <a:solidFill>
                  <a:srgbClr val="002060"/>
                </a:solidFill>
                <a:latin typeface="Arial" panose="020B0604020202020204" pitchFamily="34" charset="0"/>
                <a:cs typeface="Arial" panose="020B0604020202020204" pitchFamily="34" charset="0"/>
              </a:rPr>
              <a:t>Example 4: Suspicious selection bias</a:t>
            </a:r>
            <a:endParaRPr lang="en-US" sz="3200"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6" name="Rectangle 125"/>
              <p:cNvSpPr/>
              <p:nvPr/>
            </p:nvSpPr>
            <p:spPr>
              <a:xfrm>
                <a:off x="1414372" y="5303520"/>
                <a:ext cx="2471828" cy="36933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r"/>
                <a14:m>
                  <m:oMath xmlns:m="http://schemas.openxmlformats.org/officeDocument/2006/math">
                    <m:r>
                      <m:rPr>
                        <m:nor/>
                      </m:rPr>
                      <a:rPr lang="en-US" b="0" i="0" smtClean="0">
                        <a:solidFill>
                          <a:schemeClr val="bg2">
                            <a:lumMod val="10000"/>
                          </a:schemeClr>
                        </a:solidFill>
                        <a:latin typeface="Arial" panose="020B0604020202020204" pitchFamily="34" charset="0"/>
                        <a:cs typeface="Arial" panose="020B0604020202020204" pitchFamily="34" charset="0"/>
                      </a:rPr>
                      <m:t>1 </m:t>
                    </m:r>
                    <m:r>
                      <m:rPr>
                        <m:nor/>
                      </m:rPr>
                      <a:rPr lang="en-US" b="0" i="0" smtClean="0">
                        <a:solidFill>
                          <a:schemeClr val="bg2">
                            <a:lumMod val="10000"/>
                          </a:schemeClr>
                        </a:solidFill>
                        <a:latin typeface="Arial" panose="020B0604020202020204" pitchFamily="34" charset="0"/>
                        <a:cs typeface="Arial" panose="020B0604020202020204" pitchFamily="34" charset="0"/>
                      </a:rPr>
                      <m:t>placebo</m:t>
                    </m:r>
                  </m:oMath>
                </a14:m>
                <a:r>
                  <a:rPr lang="en-US" dirty="0" smtClean="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  </a:t>
                </a:r>
                <a:r>
                  <a:rPr lang="en-US" dirty="0" err="1" smtClean="0">
                    <a:solidFill>
                      <a:schemeClr val="bg2">
                        <a:lumMod val="10000"/>
                      </a:schemeClr>
                    </a:solidFill>
                    <a:latin typeface="Arial" panose="020B0604020202020204" pitchFamily="34" charset="0"/>
                    <a:cs typeface="Arial" panose="020B0604020202020204" pitchFamily="34" charset="0"/>
                  </a:rPr>
                  <a:t>tPA</a:t>
                </a:r>
                <a:endParaRPr lang="en-US" dirty="0">
                  <a:solidFill>
                    <a:schemeClr val="bg2">
                      <a:lumMod val="10000"/>
                    </a:schemeClr>
                  </a:solidFill>
                  <a:latin typeface="Arial" panose="020B0604020202020204" pitchFamily="34" charset="0"/>
                  <a:cs typeface="Arial" panose="020B0604020202020204" pitchFamily="34" charset="0"/>
                </a:endParaRPr>
              </a:p>
            </p:txBody>
          </p:sp>
        </mc:Choice>
        <mc:Fallback xmlns="">
          <p:sp>
            <p:nvSpPr>
              <p:cNvPr id="126" name="Rectangle 125"/>
              <p:cNvSpPr>
                <a:spLocks noRot="1" noChangeAspect="1" noMove="1" noResize="1" noEditPoints="1" noAdjustHandles="1" noChangeArrowheads="1" noChangeShapeType="1" noTextEdit="1"/>
              </p:cNvSpPr>
              <p:nvPr/>
            </p:nvSpPr>
            <p:spPr>
              <a:xfrm>
                <a:off x="1414372" y="5303520"/>
                <a:ext cx="2471828" cy="369332"/>
              </a:xfrm>
              <a:prstGeom prst="rect">
                <a:avLst/>
              </a:prstGeom>
              <a:blipFill rotWithShape="0">
                <a:blip r:embed="rId4"/>
                <a:stretch>
                  <a:fillRect t="-8197" r="-1970" b="-2459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Rectangle 126"/>
              <p:cNvSpPr/>
              <p:nvPr/>
            </p:nvSpPr>
            <p:spPr>
              <a:xfrm>
                <a:off x="808309" y="4910023"/>
                <a:ext cx="7719405" cy="36933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a:solidFill>
                            <a:schemeClr val="bg2">
                              <a:lumMod val="10000"/>
                            </a:schemeClr>
                          </a:solidFill>
                          <a:latin typeface="Arial" panose="020B0604020202020204" pitchFamily="34" charset="0"/>
                          <a:cs typeface="Arial" panose="020B0604020202020204" pitchFamily="34" charset="0"/>
                        </a:rPr>
                        <m:t>31 </m:t>
                      </m:r>
                      <m:r>
                        <m:rPr>
                          <m:nor/>
                        </m:rPr>
                        <a:rPr lang="en-US">
                          <a:solidFill>
                            <a:schemeClr val="bg2">
                              <a:lumMod val="10000"/>
                            </a:schemeClr>
                          </a:solidFill>
                          <a:latin typeface="Arial" panose="020B0604020202020204" pitchFamily="34" charset="0"/>
                          <a:cs typeface="Arial" panose="020B0604020202020204" pitchFamily="34" charset="0"/>
                        </a:rPr>
                        <m:t>patients</m:t>
                      </m:r>
                      <m:r>
                        <m:rPr>
                          <m:nor/>
                        </m:rPr>
                        <a:rPr lang="en-US">
                          <a:solidFill>
                            <a:schemeClr val="bg2">
                              <a:lumMod val="10000"/>
                            </a:schemeClr>
                          </a:solidFill>
                          <a:latin typeface="Arial" panose="020B0604020202020204" pitchFamily="34" charset="0"/>
                          <a:cs typeface="Arial" panose="020B0604020202020204" pitchFamily="34" charset="0"/>
                        </a:rPr>
                        <m:t> </m:t>
                      </m:r>
                      <m:r>
                        <m:rPr>
                          <m:nor/>
                        </m:rPr>
                        <a:rPr lang="en-US">
                          <a:solidFill>
                            <a:schemeClr val="bg2">
                              <a:lumMod val="10000"/>
                            </a:schemeClr>
                          </a:solidFill>
                          <a:latin typeface="Arial" panose="020B0604020202020204" pitchFamily="34" charset="0"/>
                          <a:cs typeface="Arial" panose="020B0604020202020204" pitchFamily="34" charset="0"/>
                        </a:rPr>
                        <m:t>had</m:t>
                      </m:r>
                      <m:r>
                        <m:rPr>
                          <m:nor/>
                        </m:rPr>
                        <a:rPr lang="en-US">
                          <a:solidFill>
                            <a:schemeClr val="bg2">
                              <a:lumMod val="10000"/>
                            </a:schemeClr>
                          </a:solidFill>
                          <a:latin typeface="Arial" panose="020B0604020202020204" pitchFamily="34" charset="0"/>
                          <a:cs typeface="Arial" panose="020B0604020202020204" pitchFamily="34" charset="0"/>
                        </a:rPr>
                        <m:t> </m:t>
                      </m:r>
                      <m:r>
                        <m:rPr>
                          <m:nor/>
                        </m:rPr>
                        <a:rPr lang="en-US">
                          <a:solidFill>
                            <a:schemeClr val="bg2">
                              <a:lumMod val="10000"/>
                            </a:schemeClr>
                          </a:solidFill>
                          <a:latin typeface="Arial" panose="020B0604020202020204" pitchFamily="34" charset="0"/>
                          <a:cs typeface="Arial" panose="020B0604020202020204" pitchFamily="34" charset="0"/>
                        </a:rPr>
                        <m:t>randomization</m:t>
                      </m:r>
                      <m:r>
                        <m:rPr>
                          <m:nor/>
                        </m:rPr>
                        <a:rPr lang="en-US">
                          <a:solidFill>
                            <a:schemeClr val="bg2">
                              <a:lumMod val="10000"/>
                            </a:schemeClr>
                          </a:solidFill>
                          <a:latin typeface="Arial" panose="020B0604020202020204" pitchFamily="34" charset="0"/>
                          <a:cs typeface="Arial" panose="020B0604020202020204" pitchFamily="34" charset="0"/>
                        </a:rPr>
                        <m:t> </m:t>
                      </m:r>
                      <m:r>
                        <m:rPr>
                          <m:nor/>
                        </m:rPr>
                        <a:rPr lang="en-US">
                          <a:solidFill>
                            <a:schemeClr val="bg2">
                              <a:lumMod val="10000"/>
                            </a:schemeClr>
                          </a:solidFill>
                          <a:latin typeface="Arial" panose="020B0604020202020204" pitchFamily="34" charset="0"/>
                          <a:cs typeface="Arial" panose="020B0604020202020204" pitchFamily="34" charset="0"/>
                        </a:rPr>
                        <m:t>glitches</m:t>
                      </m:r>
                      <m:r>
                        <m:rPr>
                          <m:nor/>
                        </m:rPr>
                        <a:rPr lang="en-US">
                          <a:solidFill>
                            <a:schemeClr val="bg2">
                              <a:lumMod val="10000"/>
                            </a:schemeClr>
                          </a:solidFill>
                          <a:latin typeface="Arial" panose="020B0604020202020204" pitchFamily="34" charset="0"/>
                          <a:cs typeface="Arial" panose="020B0604020202020204" pitchFamily="34" charset="0"/>
                        </a:rPr>
                        <m:t>, 26 </m:t>
                      </m:r>
                      <m:r>
                        <m:rPr>
                          <m:nor/>
                        </m:rPr>
                        <a:rPr lang="en-US">
                          <a:solidFill>
                            <a:schemeClr val="bg2">
                              <a:lumMod val="10000"/>
                            </a:schemeClr>
                          </a:solidFill>
                          <a:latin typeface="Arial" panose="020B0604020202020204" pitchFamily="34" charset="0"/>
                          <a:cs typeface="Arial" panose="020B0604020202020204" pitchFamily="34" charset="0"/>
                        </a:rPr>
                        <m:t>tPA</m:t>
                      </m:r>
                      <m:r>
                        <m:rPr>
                          <m:nor/>
                        </m:rPr>
                        <a:rPr lang="en-US">
                          <a:solidFill>
                            <a:schemeClr val="bg2">
                              <a:lumMod val="10000"/>
                            </a:schemeClr>
                          </a:solidFill>
                          <a:latin typeface="Arial" panose="020B0604020202020204" pitchFamily="34" charset="0"/>
                          <a:cs typeface="Arial" panose="020B0604020202020204" pitchFamily="34" charset="0"/>
                        </a:rPr>
                        <m:t>, 5 </m:t>
                      </m:r>
                      <m:r>
                        <m:rPr>
                          <m:nor/>
                        </m:rPr>
                        <a:rPr lang="en-US">
                          <a:solidFill>
                            <a:schemeClr val="bg2">
                              <a:lumMod val="10000"/>
                            </a:schemeClr>
                          </a:solidFill>
                          <a:latin typeface="Arial" panose="020B0604020202020204" pitchFamily="34" charset="0"/>
                          <a:cs typeface="Arial" panose="020B0604020202020204" pitchFamily="34" charset="0"/>
                        </a:rPr>
                        <m:t>placebo</m:t>
                      </m:r>
                      <m:r>
                        <m:rPr>
                          <m:nor/>
                        </m:rPr>
                        <a:rPr lang="en-US">
                          <a:solidFill>
                            <a:schemeClr val="bg2">
                              <a:lumMod val="10000"/>
                            </a:schemeClr>
                          </a:solidFill>
                          <a:latin typeface="Arial" panose="020B0604020202020204" pitchFamily="34" charset="0"/>
                          <a:cs typeface="Arial" panose="020B0604020202020204" pitchFamily="34" charset="0"/>
                        </a:rPr>
                        <m:t>. </m:t>
                      </m:r>
                      <m:r>
                        <m:rPr>
                          <m:nor/>
                        </m:rPr>
                        <a:rPr lang="en-US" b="0" i="0" smtClean="0">
                          <a:solidFill>
                            <a:schemeClr val="bg2">
                              <a:lumMod val="10000"/>
                            </a:schemeClr>
                          </a:solidFill>
                          <a:latin typeface="Arial" panose="020B0604020202020204" pitchFamily="34" charset="0"/>
                          <a:cs typeface="Arial" panose="020B0604020202020204" pitchFamily="34" charset="0"/>
                        </a:rPr>
                        <m:t>p</m:t>
                      </m:r>
                      <m:r>
                        <m:rPr>
                          <m:nor/>
                        </m:rPr>
                        <a:rPr lang="en-US" b="0" i="0" smtClean="0">
                          <a:solidFill>
                            <a:schemeClr val="bg2">
                              <a:lumMod val="10000"/>
                            </a:schemeClr>
                          </a:solidFill>
                          <a:latin typeface="Arial" panose="020B0604020202020204" pitchFamily="34" charset="0"/>
                          <a:cs typeface="Arial" panose="020B0604020202020204" pitchFamily="34" charset="0"/>
                        </a:rPr>
                        <m:t> = 0.000096</m:t>
                      </m:r>
                    </m:oMath>
                  </m:oMathPara>
                </a14:m>
                <a:endParaRPr dirty="0"/>
              </a:p>
            </p:txBody>
          </p:sp>
        </mc:Choice>
        <mc:Fallback xmlns="">
          <p:sp>
            <p:nvSpPr>
              <p:cNvPr id="127" name="Rectangle 126"/>
              <p:cNvSpPr>
                <a:spLocks noRot="1" noChangeAspect="1" noMove="1" noResize="1" noEditPoints="1" noAdjustHandles="1" noChangeArrowheads="1" noChangeShapeType="1" noTextEdit="1"/>
              </p:cNvSpPr>
              <p:nvPr/>
            </p:nvSpPr>
            <p:spPr>
              <a:xfrm>
                <a:off x="808309" y="4910023"/>
                <a:ext cx="7719405" cy="369332"/>
              </a:xfrm>
              <a:prstGeom prst="rect">
                <a:avLst/>
              </a:prstGeom>
              <a:blipFill rotWithShape="0">
                <a:blip r:embed="rId5"/>
                <a:stretch>
                  <a:fillRect b="-16393"/>
                </a:stretch>
              </a:blipFill>
              <a:ln>
                <a:noFill/>
              </a:ln>
            </p:spPr>
            <p:txBody>
              <a:bodyPr/>
              <a:lstStyle/>
              <a:p>
                <a:r>
                  <a:rPr lang="en-US">
                    <a:noFill/>
                  </a:rPr>
                  <a:t> </a:t>
                </a:r>
              </a:p>
            </p:txBody>
          </p:sp>
        </mc:Fallback>
      </mc:AlternateContent>
      <p:sp>
        <p:nvSpPr>
          <p:cNvPr id="130" name="Rectangle 129"/>
          <p:cNvSpPr/>
          <p:nvPr/>
        </p:nvSpPr>
        <p:spPr>
          <a:xfrm>
            <a:off x="4075113" y="5309093"/>
            <a:ext cx="4222172" cy="36933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dirty="0" smtClean="0">
                <a:solidFill>
                  <a:schemeClr val="bg2">
                    <a:lumMod val="10000"/>
                  </a:schemeClr>
                </a:solidFill>
                <a:latin typeface="Arial" panose="020B0604020202020204" pitchFamily="34" charset="0"/>
                <a:cs typeface="Arial" panose="020B0604020202020204" pitchFamily="34" charset="0"/>
              </a:rPr>
              <a:t>21 </a:t>
            </a:r>
            <a:r>
              <a:rPr lang="en-US" dirty="0" err="1" smtClean="0">
                <a:solidFill>
                  <a:schemeClr val="bg2">
                    <a:lumMod val="10000"/>
                  </a:schemeClr>
                </a:solidFill>
                <a:latin typeface="Arial" panose="020B0604020202020204" pitchFamily="34" charset="0"/>
                <a:cs typeface="Arial" panose="020B0604020202020204" pitchFamily="34" charset="0"/>
              </a:rPr>
              <a:t>tPA</a:t>
            </a:r>
            <a:r>
              <a:rPr lang="en-US" dirty="0" smtClean="0">
                <a:solidFill>
                  <a:schemeClr val="bg2">
                    <a:lumMod val="10000"/>
                  </a:schemeClr>
                </a:solidFill>
                <a:latin typeface="Arial" panose="020B0604020202020204" pitchFamily="34" charset="0"/>
                <a:cs typeface="Arial" panose="020B0604020202020204" pitchFamily="34" charset="0"/>
              </a:rPr>
              <a:t> </a:t>
            </a:r>
            <a:r>
              <a:rPr lang="en-US" dirty="0" smtClean="0">
                <a:solidFill>
                  <a:schemeClr val="bg2">
                    <a:lumMod val="10000"/>
                  </a:schemeClr>
                </a:solidFill>
                <a:latin typeface="Arial" panose="020B0604020202020204" pitchFamily="34" charset="0"/>
                <a:cs typeface="Arial" panose="020B0604020202020204" pitchFamily="34" charset="0"/>
                <a:sym typeface="Wingdings" panose="05000000000000000000" pitchFamily="2" charset="2"/>
              </a:rPr>
              <a:t> placebo        p = 0.0000055</a:t>
            </a:r>
            <a:r>
              <a:rPr lang="en-US" dirty="0" smtClean="0">
                <a:solidFill>
                  <a:schemeClr val="bg2">
                    <a:lumMod val="10000"/>
                  </a:schemeClr>
                </a:solidFill>
                <a:latin typeface="Arial" panose="020B0604020202020204" pitchFamily="34" charset="0"/>
                <a:cs typeface="Arial" panose="020B0604020202020204" pitchFamily="34" charset="0"/>
              </a:rPr>
              <a:t> </a:t>
            </a:r>
            <a:endParaRPr lang="en-US" dirty="0">
              <a:solidFill>
                <a:schemeClr val="bg2">
                  <a:lumMod val="10000"/>
                </a:schemeClr>
              </a:solidFill>
              <a:latin typeface="Arial" panose="020B0604020202020204" pitchFamily="34" charset="0"/>
              <a:cs typeface="Arial" panose="020B0604020202020204" pitchFamily="34" charset="0"/>
            </a:endParaRPr>
          </a:p>
        </p:txBody>
      </p:sp>
      <p:sp>
        <p:nvSpPr>
          <p:cNvPr id="3" name="Rectangle 2"/>
          <p:cNvSpPr/>
          <p:nvPr/>
        </p:nvSpPr>
        <p:spPr>
          <a:xfrm>
            <a:off x="2737608" y="791956"/>
            <a:ext cx="3778513" cy="400110"/>
          </a:xfrm>
          <a:prstGeom prst="rect">
            <a:avLst/>
          </a:prstGeom>
        </p:spPr>
        <p:txBody>
          <a:bodyPr>
            <a:spAutoFit/>
          </a:bodyPr>
          <a:lstStyle/>
          <a:p>
            <a:pPr algn="ctr"/>
            <a:r>
              <a:rPr lang="en-US" sz="2000" dirty="0" smtClean="0">
                <a:latin typeface="Arial" panose="020B0604020202020204" pitchFamily="34" charset="0"/>
                <a:cs typeface="Arial" panose="020B0604020202020204" pitchFamily="34" charset="0"/>
              </a:rPr>
              <a:t>The NINDS </a:t>
            </a:r>
            <a:r>
              <a:rPr lang="en-US" sz="2000" dirty="0" err="1" smtClean="0">
                <a:latin typeface="Arial" panose="020B0604020202020204" pitchFamily="34" charset="0"/>
                <a:cs typeface="Arial" panose="020B0604020202020204" pitchFamily="34" charset="0"/>
              </a:rPr>
              <a:t>rt</a:t>
            </a:r>
            <a:r>
              <a:rPr lang="en-US" sz="2000" dirty="0" smtClean="0">
                <a:latin typeface="Arial" panose="020B0604020202020204" pitchFamily="34" charset="0"/>
                <a:cs typeface="Arial" panose="020B0604020202020204" pitchFamily="34" charset="0"/>
              </a:rPr>
              <a:t>-PA </a:t>
            </a:r>
            <a:r>
              <a:rPr lang="en-US" sz="2000" dirty="0">
                <a:latin typeface="Arial" panose="020B0604020202020204" pitchFamily="34" charset="0"/>
                <a:cs typeface="Arial" panose="020B0604020202020204" pitchFamily="34" charset="0"/>
              </a:rPr>
              <a:t>Stroke Study </a:t>
            </a:r>
          </a:p>
        </p:txBody>
      </p:sp>
    </p:spTree>
    <p:extLst>
      <p:ext uri="{BB962C8B-B14F-4D97-AF65-F5344CB8AC3E}">
        <p14:creationId xmlns:p14="http://schemas.microsoft.com/office/powerpoint/2010/main" val="30753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778E-7 4.44444E-6 L -0.34983 -0.06945 " pathEditMode="relative" rAng="0" ptsTypes="AA">
                                      <p:cBhvr>
                                        <p:cTn id="6" dur="500" fill="hold"/>
                                        <p:tgtEl>
                                          <p:spTgt spid="99"/>
                                        </p:tgtEl>
                                        <p:attrNameLst>
                                          <p:attrName>ppt_x</p:attrName>
                                          <p:attrName>ppt_y</p:attrName>
                                        </p:attrNameLst>
                                      </p:cBhvr>
                                      <p:rCtr x="-17500" y="-3472"/>
                                    </p:animMotion>
                                  </p:childTnLst>
                                </p:cTn>
                              </p:par>
                              <p:par>
                                <p:cTn id="7" presetID="19" presetClass="emph" presetSubtype="0" fill="hold" nodeType="withEffect">
                                  <p:stCondLst>
                                    <p:cond delay="0"/>
                                  </p:stCondLst>
                                  <p:childTnLst>
                                    <p:animClr clrSpc="rgb" dir="cw">
                                      <p:cBhvr override="childStyle">
                                        <p:cTn id="8" dur="500" fill="hold"/>
                                        <p:tgtEl>
                                          <p:spTgt spid="99"/>
                                        </p:tgtEl>
                                        <p:attrNameLst>
                                          <p:attrName>style.color</p:attrName>
                                        </p:attrNameLst>
                                      </p:cBhvr>
                                      <p:to>
                                        <a:srgbClr val="FF0000"/>
                                      </p:to>
                                    </p:animClr>
                                    <p:animClr clrSpc="rgb" dir="cw">
                                      <p:cBhvr>
                                        <p:cTn id="9" dur="500" fill="hold"/>
                                        <p:tgtEl>
                                          <p:spTgt spid="99"/>
                                        </p:tgtEl>
                                        <p:attrNameLst>
                                          <p:attrName>fillcolor</p:attrName>
                                        </p:attrNameLst>
                                      </p:cBhvr>
                                      <p:to>
                                        <a:srgbClr val="FF0000"/>
                                      </p:to>
                                    </p:animClr>
                                    <p:set>
                                      <p:cBhvr>
                                        <p:cTn id="10" dur="500" fill="hold"/>
                                        <p:tgtEl>
                                          <p:spTgt spid="99"/>
                                        </p:tgtEl>
                                        <p:attrNameLst>
                                          <p:attrName>fill.type</p:attrName>
                                        </p:attrNameLst>
                                      </p:cBhvr>
                                      <p:to>
                                        <p:strVal val="solid"/>
                                      </p:to>
                                    </p:set>
                                    <p:set>
                                      <p:cBhvr>
                                        <p:cTn id="11" dur="500" fill="hold"/>
                                        <p:tgtEl>
                                          <p:spTgt spid="99"/>
                                        </p:tgtEl>
                                        <p:attrNameLst>
                                          <p:attrName>fill.on</p:attrName>
                                        </p:attrNameLst>
                                      </p:cBhvr>
                                      <p:to>
                                        <p:strVal val="true"/>
                                      </p:to>
                                    </p:set>
                                  </p:childTnLst>
                                </p:cTn>
                              </p:par>
                              <p:par>
                                <p:cTn id="12" presetID="1" presetClass="entr" presetSubtype="0" fill="hold" grpId="0" nodeType="withEffect">
                                  <p:stCondLst>
                                    <p:cond delay="0"/>
                                  </p:stCondLst>
                                  <p:childTnLst>
                                    <p:set>
                                      <p:cBhvr>
                                        <p:cTn id="13" dur="1" fill="hold">
                                          <p:stCondLst>
                                            <p:cond delay="0"/>
                                          </p:stCondLst>
                                        </p:cTn>
                                        <p:tgtEl>
                                          <p:spTgt spid="12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9" presetClass="emph" presetSubtype="0" fill="hold" nodeType="clickEffect">
                                  <p:stCondLst>
                                    <p:cond delay="0"/>
                                  </p:stCondLst>
                                  <p:childTnLst>
                                    <p:animClr clrSpc="rgb" dir="cw">
                                      <p:cBhvr override="childStyle">
                                        <p:cTn id="17" dur="500" fill="hold"/>
                                        <p:tgtEl>
                                          <p:spTgt spid="74"/>
                                        </p:tgtEl>
                                        <p:attrNameLst>
                                          <p:attrName>style.color</p:attrName>
                                        </p:attrNameLst>
                                      </p:cBhvr>
                                      <p:to>
                                        <a:srgbClr val="FF0000"/>
                                      </p:to>
                                    </p:animClr>
                                    <p:animClr clrSpc="rgb" dir="cw">
                                      <p:cBhvr>
                                        <p:cTn id="18" dur="500" fill="hold"/>
                                        <p:tgtEl>
                                          <p:spTgt spid="74"/>
                                        </p:tgtEl>
                                        <p:attrNameLst>
                                          <p:attrName>fillcolor</p:attrName>
                                        </p:attrNameLst>
                                      </p:cBhvr>
                                      <p:to>
                                        <a:srgbClr val="FF0000"/>
                                      </p:to>
                                    </p:animClr>
                                    <p:set>
                                      <p:cBhvr>
                                        <p:cTn id="19" dur="500" fill="hold"/>
                                        <p:tgtEl>
                                          <p:spTgt spid="74"/>
                                        </p:tgtEl>
                                        <p:attrNameLst>
                                          <p:attrName>fill.type</p:attrName>
                                        </p:attrNameLst>
                                      </p:cBhvr>
                                      <p:to>
                                        <p:strVal val="solid"/>
                                      </p:to>
                                    </p:set>
                                    <p:set>
                                      <p:cBhvr>
                                        <p:cTn id="20" dur="500" fill="hold"/>
                                        <p:tgtEl>
                                          <p:spTgt spid="74"/>
                                        </p:tgtEl>
                                        <p:attrNameLst>
                                          <p:attrName>fill.on</p:attrName>
                                        </p:attrNameLst>
                                      </p:cBhvr>
                                      <p:to>
                                        <p:strVal val="true"/>
                                      </p:to>
                                    </p:set>
                                  </p:childTnLst>
                                </p:cTn>
                              </p:par>
                              <p:par>
                                <p:cTn id="21" presetID="19" presetClass="emph" presetSubtype="0" fill="hold" nodeType="withEffect">
                                  <p:stCondLst>
                                    <p:cond delay="0"/>
                                  </p:stCondLst>
                                  <p:childTnLst>
                                    <p:animClr clrSpc="rgb" dir="cw">
                                      <p:cBhvr override="childStyle">
                                        <p:cTn id="22" dur="500" fill="hold"/>
                                        <p:tgtEl>
                                          <p:spTgt spid="75"/>
                                        </p:tgtEl>
                                        <p:attrNameLst>
                                          <p:attrName>style.color</p:attrName>
                                        </p:attrNameLst>
                                      </p:cBhvr>
                                      <p:to>
                                        <a:srgbClr val="FF0000"/>
                                      </p:to>
                                    </p:animClr>
                                    <p:animClr clrSpc="rgb" dir="cw">
                                      <p:cBhvr>
                                        <p:cTn id="23" dur="500" fill="hold"/>
                                        <p:tgtEl>
                                          <p:spTgt spid="75"/>
                                        </p:tgtEl>
                                        <p:attrNameLst>
                                          <p:attrName>fillcolor</p:attrName>
                                        </p:attrNameLst>
                                      </p:cBhvr>
                                      <p:to>
                                        <a:srgbClr val="FF0000"/>
                                      </p:to>
                                    </p:animClr>
                                    <p:set>
                                      <p:cBhvr>
                                        <p:cTn id="24" dur="500" fill="hold"/>
                                        <p:tgtEl>
                                          <p:spTgt spid="75"/>
                                        </p:tgtEl>
                                        <p:attrNameLst>
                                          <p:attrName>fill.type</p:attrName>
                                        </p:attrNameLst>
                                      </p:cBhvr>
                                      <p:to>
                                        <p:strVal val="solid"/>
                                      </p:to>
                                    </p:set>
                                    <p:set>
                                      <p:cBhvr>
                                        <p:cTn id="25" dur="500" fill="hold"/>
                                        <p:tgtEl>
                                          <p:spTgt spid="75"/>
                                        </p:tgtEl>
                                        <p:attrNameLst>
                                          <p:attrName>fill.on</p:attrName>
                                        </p:attrNameLst>
                                      </p:cBhvr>
                                      <p:to>
                                        <p:strVal val="true"/>
                                      </p:to>
                                    </p:set>
                                  </p:childTnLst>
                                </p:cTn>
                              </p:par>
                              <p:par>
                                <p:cTn id="26" presetID="19" presetClass="emph" presetSubtype="0" fill="hold" nodeType="withEffect">
                                  <p:stCondLst>
                                    <p:cond delay="0"/>
                                  </p:stCondLst>
                                  <p:childTnLst>
                                    <p:animClr clrSpc="rgb" dir="cw">
                                      <p:cBhvr override="childStyle">
                                        <p:cTn id="27" dur="500" fill="hold"/>
                                        <p:tgtEl>
                                          <p:spTgt spid="76"/>
                                        </p:tgtEl>
                                        <p:attrNameLst>
                                          <p:attrName>style.color</p:attrName>
                                        </p:attrNameLst>
                                      </p:cBhvr>
                                      <p:to>
                                        <a:srgbClr val="FF0000"/>
                                      </p:to>
                                    </p:animClr>
                                    <p:animClr clrSpc="rgb" dir="cw">
                                      <p:cBhvr>
                                        <p:cTn id="28" dur="500" fill="hold"/>
                                        <p:tgtEl>
                                          <p:spTgt spid="76"/>
                                        </p:tgtEl>
                                        <p:attrNameLst>
                                          <p:attrName>fillcolor</p:attrName>
                                        </p:attrNameLst>
                                      </p:cBhvr>
                                      <p:to>
                                        <a:srgbClr val="FF0000"/>
                                      </p:to>
                                    </p:animClr>
                                    <p:set>
                                      <p:cBhvr>
                                        <p:cTn id="29" dur="500" fill="hold"/>
                                        <p:tgtEl>
                                          <p:spTgt spid="76"/>
                                        </p:tgtEl>
                                        <p:attrNameLst>
                                          <p:attrName>fill.type</p:attrName>
                                        </p:attrNameLst>
                                      </p:cBhvr>
                                      <p:to>
                                        <p:strVal val="solid"/>
                                      </p:to>
                                    </p:set>
                                    <p:set>
                                      <p:cBhvr>
                                        <p:cTn id="30" dur="500" fill="hold"/>
                                        <p:tgtEl>
                                          <p:spTgt spid="76"/>
                                        </p:tgtEl>
                                        <p:attrNameLst>
                                          <p:attrName>fill.on</p:attrName>
                                        </p:attrNameLst>
                                      </p:cBhvr>
                                      <p:to>
                                        <p:strVal val="true"/>
                                      </p:to>
                                    </p:set>
                                  </p:childTnLst>
                                </p:cTn>
                              </p:par>
                              <p:par>
                                <p:cTn id="31" presetID="19" presetClass="emph" presetSubtype="0" fill="hold" nodeType="withEffect">
                                  <p:stCondLst>
                                    <p:cond delay="0"/>
                                  </p:stCondLst>
                                  <p:childTnLst>
                                    <p:animClr clrSpc="rgb" dir="cw">
                                      <p:cBhvr override="childStyle">
                                        <p:cTn id="32" dur="500" fill="hold"/>
                                        <p:tgtEl>
                                          <p:spTgt spid="77"/>
                                        </p:tgtEl>
                                        <p:attrNameLst>
                                          <p:attrName>style.color</p:attrName>
                                        </p:attrNameLst>
                                      </p:cBhvr>
                                      <p:to>
                                        <a:srgbClr val="FF0000"/>
                                      </p:to>
                                    </p:animClr>
                                    <p:animClr clrSpc="rgb" dir="cw">
                                      <p:cBhvr>
                                        <p:cTn id="33" dur="500" fill="hold"/>
                                        <p:tgtEl>
                                          <p:spTgt spid="77"/>
                                        </p:tgtEl>
                                        <p:attrNameLst>
                                          <p:attrName>fillcolor</p:attrName>
                                        </p:attrNameLst>
                                      </p:cBhvr>
                                      <p:to>
                                        <a:srgbClr val="FF0000"/>
                                      </p:to>
                                    </p:animClr>
                                    <p:set>
                                      <p:cBhvr>
                                        <p:cTn id="34" dur="500" fill="hold"/>
                                        <p:tgtEl>
                                          <p:spTgt spid="77"/>
                                        </p:tgtEl>
                                        <p:attrNameLst>
                                          <p:attrName>fill.type</p:attrName>
                                        </p:attrNameLst>
                                      </p:cBhvr>
                                      <p:to>
                                        <p:strVal val="solid"/>
                                      </p:to>
                                    </p:set>
                                    <p:set>
                                      <p:cBhvr>
                                        <p:cTn id="35" dur="500" fill="hold"/>
                                        <p:tgtEl>
                                          <p:spTgt spid="77"/>
                                        </p:tgtEl>
                                        <p:attrNameLst>
                                          <p:attrName>fill.on</p:attrName>
                                        </p:attrNameLst>
                                      </p:cBhvr>
                                      <p:to>
                                        <p:strVal val="true"/>
                                      </p:to>
                                    </p:set>
                                  </p:childTnLst>
                                </p:cTn>
                              </p:par>
                              <p:par>
                                <p:cTn id="36" presetID="19" presetClass="emph" presetSubtype="0" fill="hold" nodeType="withEffect">
                                  <p:stCondLst>
                                    <p:cond delay="0"/>
                                  </p:stCondLst>
                                  <p:childTnLst>
                                    <p:animClr clrSpc="rgb" dir="cw">
                                      <p:cBhvr override="childStyle">
                                        <p:cTn id="37" dur="500" fill="hold"/>
                                        <p:tgtEl>
                                          <p:spTgt spid="78"/>
                                        </p:tgtEl>
                                        <p:attrNameLst>
                                          <p:attrName>style.color</p:attrName>
                                        </p:attrNameLst>
                                      </p:cBhvr>
                                      <p:to>
                                        <a:srgbClr val="FF0000"/>
                                      </p:to>
                                    </p:animClr>
                                    <p:animClr clrSpc="rgb" dir="cw">
                                      <p:cBhvr>
                                        <p:cTn id="38" dur="500" fill="hold"/>
                                        <p:tgtEl>
                                          <p:spTgt spid="78"/>
                                        </p:tgtEl>
                                        <p:attrNameLst>
                                          <p:attrName>fillcolor</p:attrName>
                                        </p:attrNameLst>
                                      </p:cBhvr>
                                      <p:to>
                                        <a:srgbClr val="FF0000"/>
                                      </p:to>
                                    </p:animClr>
                                    <p:set>
                                      <p:cBhvr>
                                        <p:cTn id="39" dur="500" fill="hold"/>
                                        <p:tgtEl>
                                          <p:spTgt spid="78"/>
                                        </p:tgtEl>
                                        <p:attrNameLst>
                                          <p:attrName>fill.type</p:attrName>
                                        </p:attrNameLst>
                                      </p:cBhvr>
                                      <p:to>
                                        <p:strVal val="solid"/>
                                      </p:to>
                                    </p:set>
                                    <p:set>
                                      <p:cBhvr>
                                        <p:cTn id="40" dur="500" fill="hold"/>
                                        <p:tgtEl>
                                          <p:spTgt spid="78"/>
                                        </p:tgtEl>
                                        <p:attrNameLst>
                                          <p:attrName>fill.on</p:attrName>
                                        </p:attrNameLst>
                                      </p:cBhvr>
                                      <p:to>
                                        <p:strVal val="true"/>
                                      </p:to>
                                    </p:set>
                                  </p:childTnLst>
                                </p:cTn>
                              </p:par>
                              <p:par>
                                <p:cTn id="41" presetID="19" presetClass="emph" presetSubtype="0" fill="hold" nodeType="withEffect">
                                  <p:stCondLst>
                                    <p:cond delay="0"/>
                                  </p:stCondLst>
                                  <p:childTnLst>
                                    <p:animClr clrSpc="rgb" dir="cw">
                                      <p:cBhvr override="childStyle">
                                        <p:cTn id="42" dur="500" fill="hold"/>
                                        <p:tgtEl>
                                          <p:spTgt spid="79"/>
                                        </p:tgtEl>
                                        <p:attrNameLst>
                                          <p:attrName>style.color</p:attrName>
                                        </p:attrNameLst>
                                      </p:cBhvr>
                                      <p:to>
                                        <a:srgbClr val="FF0000"/>
                                      </p:to>
                                    </p:animClr>
                                    <p:animClr clrSpc="rgb" dir="cw">
                                      <p:cBhvr>
                                        <p:cTn id="43" dur="500" fill="hold"/>
                                        <p:tgtEl>
                                          <p:spTgt spid="79"/>
                                        </p:tgtEl>
                                        <p:attrNameLst>
                                          <p:attrName>fillcolor</p:attrName>
                                        </p:attrNameLst>
                                      </p:cBhvr>
                                      <p:to>
                                        <a:srgbClr val="FF0000"/>
                                      </p:to>
                                    </p:animClr>
                                    <p:set>
                                      <p:cBhvr>
                                        <p:cTn id="44" dur="500" fill="hold"/>
                                        <p:tgtEl>
                                          <p:spTgt spid="79"/>
                                        </p:tgtEl>
                                        <p:attrNameLst>
                                          <p:attrName>fill.type</p:attrName>
                                        </p:attrNameLst>
                                      </p:cBhvr>
                                      <p:to>
                                        <p:strVal val="solid"/>
                                      </p:to>
                                    </p:set>
                                    <p:set>
                                      <p:cBhvr>
                                        <p:cTn id="45" dur="500" fill="hold"/>
                                        <p:tgtEl>
                                          <p:spTgt spid="79"/>
                                        </p:tgtEl>
                                        <p:attrNameLst>
                                          <p:attrName>fill.on</p:attrName>
                                        </p:attrNameLst>
                                      </p:cBhvr>
                                      <p:to>
                                        <p:strVal val="true"/>
                                      </p:to>
                                    </p:set>
                                  </p:childTnLst>
                                </p:cTn>
                              </p:par>
                              <p:par>
                                <p:cTn id="46" presetID="19" presetClass="emph" presetSubtype="0" fill="hold" nodeType="withEffect">
                                  <p:stCondLst>
                                    <p:cond delay="0"/>
                                  </p:stCondLst>
                                  <p:childTnLst>
                                    <p:animClr clrSpc="rgb" dir="cw">
                                      <p:cBhvr override="childStyle">
                                        <p:cTn id="47" dur="500" fill="hold"/>
                                        <p:tgtEl>
                                          <p:spTgt spid="80"/>
                                        </p:tgtEl>
                                        <p:attrNameLst>
                                          <p:attrName>style.color</p:attrName>
                                        </p:attrNameLst>
                                      </p:cBhvr>
                                      <p:to>
                                        <a:srgbClr val="FF0000"/>
                                      </p:to>
                                    </p:animClr>
                                    <p:animClr clrSpc="rgb" dir="cw">
                                      <p:cBhvr>
                                        <p:cTn id="48" dur="500" fill="hold"/>
                                        <p:tgtEl>
                                          <p:spTgt spid="80"/>
                                        </p:tgtEl>
                                        <p:attrNameLst>
                                          <p:attrName>fillcolor</p:attrName>
                                        </p:attrNameLst>
                                      </p:cBhvr>
                                      <p:to>
                                        <a:srgbClr val="FF0000"/>
                                      </p:to>
                                    </p:animClr>
                                    <p:set>
                                      <p:cBhvr>
                                        <p:cTn id="49" dur="500" fill="hold"/>
                                        <p:tgtEl>
                                          <p:spTgt spid="80"/>
                                        </p:tgtEl>
                                        <p:attrNameLst>
                                          <p:attrName>fill.type</p:attrName>
                                        </p:attrNameLst>
                                      </p:cBhvr>
                                      <p:to>
                                        <p:strVal val="solid"/>
                                      </p:to>
                                    </p:set>
                                    <p:set>
                                      <p:cBhvr>
                                        <p:cTn id="50" dur="500" fill="hold"/>
                                        <p:tgtEl>
                                          <p:spTgt spid="80"/>
                                        </p:tgtEl>
                                        <p:attrNameLst>
                                          <p:attrName>fill.on</p:attrName>
                                        </p:attrNameLst>
                                      </p:cBhvr>
                                      <p:to>
                                        <p:strVal val="true"/>
                                      </p:to>
                                    </p:set>
                                  </p:childTnLst>
                                </p:cTn>
                              </p:par>
                              <p:par>
                                <p:cTn id="51" presetID="19" presetClass="emph" presetSubtype="0" fill="hold" nodeType="withEffect">
                                  <p:stCondLst>
                                    <p:cond delay="0"/>
                                  </p:stCondLst>
                                  <p:childTnLst>
                                    <p:animClr clrSpc="rgb" dir="cw">
                                      <p:cBhvr override="childStyle">
                                        <p:cTn id="52" dur="500" fill="hold"/>
                                        <p:tgtEl>
                                          <p:spTgt spid="81"/>
                                        </p:tgtEl>
                                        <p:attrNameLst>
                                          <p:attrName>style.color</p:attrName>
                                        </p:attrNameLst>
                                      </p:cBhvr>
                                      <p:to>
                                        <a:srgbClr val="FF0000"/>
                                      </p:to>
                                    </p:animClr>
                                    <p:animClr clrSpc="rgb" dir="cw">
                                      <p:cBhvr>
                                        <p:cTn id="53" dur="500" fill="hold"/>
                                        <p:tgtEl>
                                          <p:spTgt spid="81"/>
                                        </p:tgtEl>
                                        <p:attrNameLst>
                                          <p:attrName>fillcolor</p:attrName>
                                        </p:attrNameLst>
                                      </p:cBhvr>
                                      <p:to>
                                        <a:srgbClr val="FF0000"/>
                                      </p:to>
                                    </p:animClr>
                                    <p:set>
                                      <p:cBhvr>
                                        <p:cTn id="54" dur="500" fill="hold"/>
                                        <p:tgtEl>
                                          <p:spTgt spid="81"/>
                                        </p:tgtEl>
                                        <p:attrNameLst>
                                          <p:attrName>fill.type</p:attrName>
                                        </p:attrNameLst>
                                      </p:cBhvr>
                                      <p:to>
                                        <p:strVal val="solid"/>
                                      </p:to>
                                    </p:set>
                                    <p:set>
                                      <p:cBhvr>
                                        <p:cTn id="55" dur="500" fill="hold"/>
                                        <p:tgtEl>
                                          <p:spTgt spid="81"/>
                                        </p:tgtEl>
                                        <p:attrNameLst>
                                          <p:attrName>fill.on</p:attrName>
                                        </p:attrNameLst>
                                      </p:cBhvr>
                                      <p:to>
                                        <p:strVal val="true"/>
                                      </p:to>
                                    </p:set>
                                  </p:childTnLst>
                                </p:cTn>
                              </p:par>
                              <p:par>
                                <p:cTn id="56" presetID="19" presetClass="emph" presetSubtype="0" fill="hold" nodeType="withEffect">
                                  <p:stCondLst>
                                    <p:cond delay="0"/>
                                  </p:stCondLst>
                                  <p:childTnLst>
                                    <p:animClr clrSpc="rgb" dir="cw">
                                      <p:cBhvr override="childStyle">
                                        <p:cTn id="57" dur="500" fill="hold"/>
                                        <p:tgtEl>
                                          <p:spTgt spid="82"/>
                                        </p:tgtEl>
                                        <p:attrNameLst>
                                          <p:attrName>style.color</p:attrName>
                                        </p:attrNameLst>
                                      </p:cBhvr>
                                      <p:to>
                                        <a:srgbClr val="FF0000"/>
                                      </p:to>
                                    </p:animClr>
                                    <p:animClr clrSpc="rgb" dir="cw">
                                      <p:cBhvr>
                                        <p:cTn id="58" dur="500" fill="hold"/>
                                        <p:tgtEl>
                                          <p:spTgt spid="82"/>
                                        </p:tgtEl>
                                        <p:attrNameLst>
                                          <p:attrName>fillcolor</p:attrName>
                                        </p:attrNameLst>
                                      </p:cBhvr>
                                      <p:to>
                                        <a:srgbClr val="FF0000"/>
                                      </p:to>
                                    </p:animClr>
                                    <p:set>
                                      <p:cBhvr>
                                        <p:cTn id="59" dur="500" fill="hold"/>
                                        <p:tgtEl>
                                          <p:spTgt spid="82"/>
                                        </p:tgtEl>
                                        <p:attrNameLst>
                                          <p:attrName>fill.type</p:attrName>
                                        </p:attrNameLst>
                                      </p:cBhvr>
                                      <p:to>
                                        <p:strVal val="solid"/>
                                      </p:to>
                                    </p:set>
                                    <p:set>
                                      <p:cBhvr>
                                        <p:cTn id="60" dur="500" fill="hold"/>
                                        <p:tgtEl>
                                          <p:spTgt spid="82"/>
                                        </p:tgtEl>
                                        <p:attrNameLst>
                                          <p:attrName>fill.on</p:attrName>
                                        </p:attrNameLst>
                                      </p:cBhvr>
                                      <p:to>
                                        <p:strVal val="true"/>
                                      </p:to>
                                    </p:set>
                                  </p:childTnLst>
                                </p:cTn>
                              </p:par>
                              <p:par>
                                <p:cTn id="61" presetID="19" presetClass="emph" presetSubtype="0" fill="hold" nodeType="withEffect">
                                  <p:stCondLst>
                                    <p:cond delay="0"/>
                                  </p:stCondLst>
                                  <p:childTnLst>
                                    <p:animClr clrSpc="rgb" dir="cw">
                                      <p:cBhvr override="childStyle">
                                        <p:cTn id="62" dur="500" fill="hold"/>
                                        <p:tgtEl>
                                          <p:spTgt spid="83"/>
                                        </p:tgtEl>
                                        <p:attrNameLst>
                                          <p:attrName>style.color</p:attrName>
                                        </p:attrNameLst>
                                      </p:cBhvr>
                                      <p:to>
                                        <a:srgbClr val="FF0000"/>
                                      </p:to>
                                    </p:animClr>
                                    <p:animClr clrSpc="rgb" dir="cw">
                                      <p:cBhvr>
                                        <p:cTn id="63" dur="500" fill="hold"/>
                                        <p:tgtEl>
                                          <p:spTgt spid="83"/>
                                        </p:tgtEl>
                                        <p:attrNameLst>
                                          <p:attrName>fillcolor</p:attrName>
                                        </p:attrNameLst>
                                      </p:cBhvr>
                                      <p:to>
                                        <a:srgbClr val="FF0000"/>
                                      </p:to>
                                    </p:animClr>
                                    <p:set>
                                      <p:cBhvr>
                                        <p:cTn id="64" dur="500" fill="hold"/>
                                        <p:tgtEl>
                                          <p:spTgt spid="83"/>
                                        </p:tgtEl>
                                        <p:attrNameLst>
                                          <p:attrName>fill.type</p:attrName>
                                        </p:attrNameLst>
                                      </p:cBhvr>
                                      <p:to>
                                        <p:strVal val="solid"/>
                                      </p:to>
                                    </p:set>
                                    <p:set>
                                      <p:cBhvr>
                                        <p:cTn id="65" dur="500" fill="hold"/>
                                        <p:tgtEl>
                                          <p:spTgt spid="83"/>
                                        </p:tgtEl>
                                        <p:attrNameLst>
                                          <p:attrName>fill.on</p:attrName>
                                        </p:attrNameLst>
                                      </p:cBhvr>
                                      <p:to>
                                        <p:strVal val="true"/>
                                      </p:to>
                                    </p:set>
                                  </p:childTnLst>
                                </p:cTn>
                              </p:par>
                              <p:par>
                                <p:cTn id="66" presetID="19" presetClass="emph" presetSubtype="0" fill="hold" nodeType="withEffect">
                                  <p:stCondLst>
                                    <p:cond delay="0"/>
                                  </p:stCondLst>
                                  <p:childTnLst>
                                    <p:animClr clrSpc="rgb" dir="cw">
                                      <p:cBhvr override="childStyle">
                                        <p:cTn id="67" dur="500" fill="hold"/>
                                        <p:tgtEl>
                                          <p:spTgt spid="84"/>
                                        </p:tgtEl>
                                        <p:attrNameLst>
                                          <p:attrName>style.color</p:attrName>
                                        </p:attrNameLst>
                                      </p:cBhvr>
                                      <p:to>
                                        <a:srgbClr val="FF0000"/>
                                      </p:to>
                                    </p:animClr>
                                    <p:animClr clrSpc="rgb" dir="cw">
                                      <p:cBhvr>
                                        <p:cTn id="68" dur="500" fill="hold"/>
                                        <p:tgtEl>
                                          <p:spTgt spid="84"/>
                                        </p:tgtEl>
                                        <p:attrNameLst>
                                          <p:attrName>fillcolor</p:attrName>
                                        </p:attrNameLst>
                                      </p:cBhvr>
                                      <p:to>
                                        <a:srgbClr val="FF0000"/>
                                      </p:to>
                                    </p:animClr>
                                    <p:set>
                                      <p:cBhvr>
                                        <p:cTn id="69" dur="500" fill="hold"/>
                                        <p:tgtEl>
                                          <p:spTgt spid="84"/>
                                        </p:tgtEl>
                                        <p:attrNameLst>
                                          <p:attrName>fill.type</p:attrName>
                                        </p:attrNameLst>
                                      </p:cBhvr>
                                      <p:to>
                                        <p:strVal val="solid"/>
                                      </p:to>
                                    </p:set>
                                    <p:set>
                                      <p:cBhvr>
                                        <p:cTn id="70" dur="500" fill="hold"/>
                                        <p:tgtEl>
                                          <p:spTgt spid="84"/>
                                        </p:tgtEl>
                                        <p:attrNameLst>
                                          <p:attrName>fill.on</p:attrName>
                                        </p:attrNameLst>
                                      </p:cBhvr>
                                      <p:to>
                                        <p:strVal val="true"/>
                                      </p:to>
                                    </p:set>
                                  </p:childTnLst>
                                </p:cTn>
                              </p:par>
                              <p:par>
                                <p:cTn id="71" presetID="19" presetClass="emph" presetSubtype="0" fill="hold" nodeType="withEffect">
                                  <p:stCondLst>
                                    <p:cond delay="0"/>
                                  </p:stCondLst>
                                  <p:childTnLst>
                                    <p:animClr clrSpc="rgb" dir="cw">
                                      <p:cBhvr override="childStyle">
                                        <p:cTn id="72" dur="500" fill="hold"/>
                                        <p:tgtEl>
                                          <p:spTgt spid="85"/>
                                        </p:tgtEl>
                                        <p:attrNameLst>
                                          <p:attrName>style.color</p:attrName>
                                        </p:attrNameLst>
                                      </p:cBhvr>
                                      <p:to>
                                        <a:srgbClr val="FF0000"/>
                                      </p:to>
                                    </p:animClr>
                                    <p:animClr clrSpc="rgb" dir="cw">
                                      <p:cBhvr>
                                        <p:cTn id="73" dur="500" fill="hold"/>
                                        <p:tgtEl>
                                          <p:spTgt spid="85"/>
                                        </p:tgtEl>
                                        <p:attrNameLst>
                                          <p:attrName>fillcolor</p:attrName>
                                        </p:attrNameLst>
                                      </p:cBhvr>
                                      <p:to>
                                        <a:srgbClr val="FF0000"/>
                                      </p:to>
                                    </p:animClr>
                                    <p:set>
                                      <p:cBhvr>
                                        <p:cTn id="74" dur="500" fill="hold"/>
                                        <p:tgtEl>
                                          <p:spTgt spid="85"/>
                                        </p:tgtEl>
                                        <p:attrNameLst>
                                          <p:attrName>fill.type</p:attrName>
                                        </p:attrNameLst>
                                      </p:cBhvr>
                                      <p:to>
                                        <p:strVal val="solid"/>
                                      </p:to>
                                    </p:set>
                                    <p:set>
                                      <p:cBhvr>
                                        <p:cTn id="75" dur="500" fill="hold"/>
                                        <p:tgtEl>
                                          <p:spTgt spid="85"/>
                                        </p:tgtEl>
                                        <p:attrNameLst>
                                          <p:attrName>fill.on</p:attrName>
                                        </p:attrNameLst>
                                      </p:cBhvr>
                                      <p:to>
                                        <p:strVal val="true"/>
                                      </p:to>
                                    </p:set>
                                  </p:childTnLst>
                                </p:cTn>
                              </p:par>
                              <p:par>
                                <p:cTn id="76" presetID="19" presetClass="emph" presetSubtype="0" fill="hold" nodeType="withEffect">
                                  <p:stCondLst>
                                    <p:cond delay="0"/>
                                  </p:stCondLst>
                                  <p:childTnLst>
                                    <p:animClr clrSpc="rgb" dir="cw">
                                      <p:cBhvr override="childStyle">
                                        <p:cTn id="77" dur="500" fill="hold"/>
                                        <p:tgtEl>
                                          <p:spTgt spid="86"/>
                                        </p:tgtEl>
                                        <p:attrNameLst>
                                          <p:attrName>style.color</p:attrName>
                                        </p:attrNameLst>
                                      </p:cBhvr>
                                      <p:to>
                                        <a:srgbClr val="FF0000"/>
                                      </p:to>
                                    </p:animClr>
                                    <p:animClr clrSpc="rgb" dir="cw">
                                      <p:cBhvr>
                                        <p:cTn id="78" dur="500" fill="hold"/>
                                        <p:tgtEl>
                                          <p:spTgt spid="86"/>
                                        </p:tgtEl>
                                        <p:attrNameLst>
                                          <p:attrName>fillcolor</p:attrName>
                                        </p:attrNameLst>
                                      </p:cBhvr>
                                      <p:to>
                                        <a:srgbClr val="FF0000"/>
                                      </p:to>
                                    </p:animClr>
                                    <p:set>
                                      <p:cBhvr>
                                        <p:cTn id="79" dur="500" fill="hold"/>
                                        <p:tgtEl>
                                          <p:spTgt spid="86"/>
                                        </p:tgtEl>
                                        <p:attrNameLst>
                                          <p:attrName>fill.type</p:attrName>
                                        </p:attrNameLst>
                                      </p:cBhvr>
                                      <p:to>
                                        <p:strVal val="solid"/>
                                      </p:to>
                                    </p:set>
                                    <p:set>
                                      <p:cBhvr>
                                        <p:cTn id="80" dur="500" fill="hold"/>
                                        <p:tgtEl>
                                          <p:spTgt spid="86"/>
                                        </p:tgtEl>
                                        <p:attrNameLst>
                                          <p:attrName>fill.on</p:attrName>
                                        </p:attrNameLst>
                                      </p:cBhvr>
                                      <p:to>
                                        <p:strVal val="true"/>
                                      </p:to>
                                    </p:set>
                                  </p:childTnLst>
                                </p:cTn>
                              </p:par>
                              <p:par>
                                <p:cTn id="81" presetID="19" presetClass="emph" presetSubtype="0" fill="hold" nodeType="withEffect">
                                  <p:stCondLst>
                                    <p:cond delay="0"/>
                                  </p:stCondLst>
                                  <p:childTnLst>
                                    <p:animClr clrSpc="rgb" dir="cw">
                                      <p:cBhvr override="childStyle">
                                        <p:cTn id="82" dur="500" fill="hold"/>
                                        <p:tgtEl>
                                          <p:spTgt spid="87"/>
                                        </p:tgtEl>
                                        <p:attrNameLst>
                                          <p:attrName>style.color</p:attrName>
                                        </p:attrNameLst>
                                      </p:cBhvr>
                                      <p:to>
                                        <a:srgbClr val="FF0000"/>
                                      </p:to>
                                    </p:animClr>
                                    <p:animClr clrSpc="rgb" dir="cw">
                                      <p:cBhvr>
                                        <p:cTn id="83" dur="500" fill="hold"/>
                                        <p:tgtEl>
                                          <p:spTgt spid="87"/>
                                        </p:tgtEl>
                                        <p:attrNameLst>
                                          <p:attrName>fillcolor</p:attrName>
                                        </p:attrNameLst>
                                      </p:cBhvr>
                                      <p:to>
                                        <a:srgbClr val="FF0000"/>
                                      </p:to>
                                    </p:animClr>
                                    <p:set>
                                      <p:cBhvr>
                                        <p:cTn id="84" dur="500" fill="hold"/>
                                        <p:tgtEl>
                                          <p:spTgt spid="87"/>
                                        </p:tgtEl>
                                        <p:attrNameLst>
                                          <p:attrName>fill.type</p:attrName>
                                        </p:attrNameLst>
                                      </p:cBhvr>
                                      <p:to>
                                        <p:strVal val="solid"/>
                                      </p:to>
                                    </p:set>
                                    <p:set>
                                      <p:cBhvr>
                                        <p:cTn id="85" dur="500" fill="hold"/>
                                        <p:tgtEl>
                                          <p:spTgt spid="87"/>
                                        </p:tgtEl>
                                        <p:attrNameLst>
                                          <p:attrName>fill.on</p:attrName>
                                        </p:attrNameLst>
                                      </p:cBhvr>
                                      <p:to>
                                        <p:strVal val="true"/>
                                      </p:to>
                                    </p:set>
                                  </p:childTnLst>
                                </p:cTn>
                              </p:par>
                              <p:par>
                                <p:cTn id="86" presetID="19" presetClass="emph" presetSubtype="0" fill="hold" nodeType="withEffect">
                                  <p:stCondLst>
                                    <p:cond delay="0"/>
                                  </p:stCondLst>
                                  <p:childTnLst>
                                    <p:animClr clrSpc="rgb" dir="cw">
                                      <p:cBhvr override="childStyle">
                                        <p:cTn id="87" dur="500" fill="hold"/>
                                        <p:tgtEl>
                                          <p:spTgt spid="88"/>
                                        </p:tgtEl>
                                        <p:attrNameLst>
                                          <p:attrName>style.color</p:attrName>
                                        </p:attrNameLst>
                                      </p:cBhvr>
                                      <p:to>
                                        <a:srgbClr val="FF0000"/>
                                      </p:to>
                                    </p:animClr>
                                    <p:animClr clrSpc="rgb" dir="cw">
                                      <p:cBhvr>
                                        <p:cTn id="88" dur="500" fill="hold"/>
                                        <p:tgtEl>
                                          <p:spTgt spid="88"/>
                                        </p:tgtEl>
                                        <p:attrNameLst>
                                          <p:attrName>fillcolor</p:attrName>
                                        </p:attrNameLst>
                                      </p:cBhvr>
                                      <p:to>
                                        <a:srgbClr val="FF0000"/>
                                      </p:to>
                                    </p:animClr>
                                    <p:set>
                                      <p:cBhvr>
                                        <p:cTn id="89" dur="500" fill="hold"/>
                                        <p:tgtEl>
                                          <p:spTgt spid="88"/>
                                        </p:tgtEl>
                                        <p:attrNameLst>
                                          <p:attrName>fill.type</p:attrName>
                                        </p:attrNameLst>
                                      </p:cBhvr>
                                      <p:to>
                                        <p:strVal val="solid"/>
                                      </p:to>
                                    </p:set>
                                    <p:set>
                                      <p:cBhvr>
                                        <p:cTn id="90" dur="500" fill="hold"/>
                                        <p:tgtEl>
                                          <p:spTgt spid="88"/>
                                        </p:tgtEl>
                                        <p:attrNameLst>
                                          <p:attrName>fill.on</p:attrName>
                                        </p:attrNameLst>
                                      </p:cBhvr>
                                      <p:to>
                                        <p:strVal val="true"/>
                                      </p:to>
                                    </p:set>
                                  </p:childTnLst>
                                </p:cTn>
                              </p:par>
                              <p:par>
                                <p:cTn id="91" presetID="19" presetClass="emph" presetSubtype="0" fill="hold" nodeType="withEffect">
                                  <p:stCondLst>
                                    <p:cond delay="0"/>
                                  </p:stCondLst>
                                  <p:childTnLst>
                                    <p:animClr clrSpc="rgb" dir="cw">
                                      <p:cBhvr override="childStyle">
                                        <p:cTn id="92" dur="500" fill="hold"/>
                                        <p:tgtEl>
                                          <p:spTgt spid="89"/>
                                        </p:tgtEl>
                                        <p:attrNameLst>
                                          <p:attrName>style.color</p:attrName>
                                        </p:attrNameLst>
                                      </p:cBhvr>
                                      <p:to>
                                        <a:srgbClr val="FF0000"/>
                                      </p:to>
                                    </p:animClr>
                                    <p:animClr clrSpc="rgb" dir="cw">
                                      <p:cBhvr>
                                        <p:cTn id="93" dur="500" fill="hold"/>
                                        <p:tgtEl>
                                          <p:spTgt spid="89"/>
                                        </p:tgtEl>
                                        <p:attrNameLst>
                                          <p:attrName>fillcolor</p:attrName>
                                        </p:attrNameLst>
                                      </p:cBhvr>
                                      <p:to>
                                        <a:srgbClr val="FF0000"/>
                                      </p:to>
                                    </p:animClr>
                                    <p:set>
                                      <p:cBhvr>
                                        <p:cTn id="94" dur="500" fill="hold"/>
                                        <p:tgtEl>
                                          <p:spTgt spid="89"/>
                                        </p:tgtEl>
                                        <p:attrNameLst>
                                          <p:attrName>fill.type</p:attrName>
                                        </p:attrNameLst>
                                      </p:cBhvr>
                                      <p:to>
                                        <p:strVal val="solid"/>
                                      </p:to>
                                    </p:set>
                                    <p:set>
                                      <p:cBhvr>
                                        <p:cTn id="95" dur="500" fill="hold"/>
                                        <p:tgtEl>
                                          <p:spTgt spid="89"/>
                                        </p:tgtEl>
                                        <p:attrNameLst>
                                          <p:attrName>fill.on</p:attrName>
                                        </p:attrNameLst>
                                      </p:cBhvr>
                                      <p:to>
                                        <p:strVal val="true"/>
                                      </p:to>
                                    </p:set>
                                  </p:childTnLst>
                                </p:cTn>
                              </p:par>
                              <p:par>
                                <p:cTn id="96" presetID="19" presetClass="emph" presetSubtype="0" fill="hold" nodeType="withEffect">
                                  <p:stCondLst>
                                    <p:cond delay="0"/>
                                  </p:stCondLst>
                                  <p:childTnLst>
                                    <p:animClr clrSpc="rgb" dir="cw">
                                      <p:cBhvr override="childStyle">
                                        <p:cTn id="97" dur="500" fill="hold"/>
                                        <p:tgtEl>
                                          <p:spTgt spid="90"/>
                                        </p:tgtEl>
                                        <p:attrNameLst>
                                          <p:attrName>style.color</p:attrName>
                                        </p:attrNameLst>
                                      </p:cBhvr>
                                      <p:to>
                                        <a:srgbClr val="FF0000"/>
                                      </p:to>
                                    </p:animClr>
                                    <p:animClr clrSpc="rgb" dir="cw">
                                      <p:cBhvr>
                                        <p:cTn id="98" dur="500" fill="hold"/>
                                        <p:tgtEl>
                                          <p:spTgt spid="90"/>
                                        </p:tgtEl>
                                        <p:attrNameLst>
                                          <p:attrName>fillcolor</p:attrName>
                                        </p:attrNameLst>
                                      </p:cBhvr>
                                      <p:to>
                                        <a:srgbClr val="FF0000"/>
                                      </p:to>
                                    </p:animClr>
                                    <p:set>
                                      <p:cBhvr>
                                        <p:cTn id="99" dur="500" fill="hold"/>
                                        <p:tgtEl>
                                          <p:spTgt spid="90"/>
                                        </p:tgtEl>
                                        <p:attrNameLst>
                                          <p:attrName>fill.type</p:attrName>
                                        </p:attrNameLst>
                                      </p:cBhvr>
                                      <p:to>
                                        <p:strVal val="solid"/>
                                      </p:to>
                                    </p:set>
                                    <p:set>
                                      <p:cBhvr>
                                        <p:cTn id="100" dur="500" fill="hold"/>
                                        <p:tgtEl>
                                          <p:spTgt spid="90"/>
                                        </p:tgtEl>
                                        <p:attrNameLst>
                                          <p:attrName>fill.on</p:attrName>
                                        </p:attrNameLst>
                                      </p:cBhvr>
                                      <p:to>
                                        <p:strVal val="true"/>
                                      </p:to>
                                    </p:set>
                                  </p:childTnLst>
                                </p:cTn>
                              </p:par>
                              <p:par>
                                <p:cTn id="101" presetID="19" presetClass="emph" presetSubtype="0" fill="hold" nodeType="withEffect">
                                  <p:stCondLst>
                                    <p:cond delay="0"/>
                                  </p:stCondLst>
                                  <p:childTnLst>
                                    <p:animClr clrSpc="rgb" dir="cw">
                                      <p:cBhvr override="childStyle">
                                        <p:cTn id="102" dur="500" fill="hold"/>
                                        <p:tgtEl>
                                          <p:spTgt spid="91"/>
                                        </p:tgtEl>
                                        <p:attrNameLst>
                                          <p:attrName>style.color</p:attrName>
                                        </p:attrNameLst>
                                      </p:cBhvr>
                                      <p:to>
                                        <a:srgbClr val="FF0000"/>
                                      </p:to>
                                    </p:animClr>
                                    <p:animClr clrSpc="rgb" dir="cw">
                                      <p:cBhvr>
                                        <p:cTn id="103" dur="500" fill="hold"/>
                                        <p:tgtEl>
                                          <p:spTgt spid="91"/>
                                        </p:tgtEl>
                                        <p:attrNameLst>
                                          <p:attrName>fillcolor</p:attrName>
                                        </p:attrNameLst>
                                      </p:cBhvr>
                                      <p:to>
                                        <a:srgbClr val="FF0000"/>
                                      </p:to>
                                    </p:animClr>
                                    <p:set>
                                      <p:cBhvr>
                                        <p:cTn id="104" dur="500" fill="hold"/>
                                        <p:tgtEl>
                                          <p:spTgt spid="91"/>
                                        </p:tgtEl>
                                        <p:attrNameLst>
                                          <p:attrName>fill.type</p:attrName>
                                        </p:attrNameLst>
                                      </p:cBhvr>
                                      <p:to>
                                        <p:strVal val="solid"/>
                                      </p:to>
                                    </p:set>
                                    <p:set>
                                      <p:cBhvr>
                                        <p:cTn id="105" dur="500" fill="hold"/>
                                        <p:tgtEl>
                                          <p:spTgt spid="91"/>
                                        </p:tgtEl>
                                        <p:attrNameLst>
                                          <p:attrName>fill.on</p:attrName>
                                        </p:attrNameLst>
                                      </p:cBhvr>
                                      <p:to>
                                        <p:strVal val="true"/>
                                      </p:to>
                                    </p:set>
                                  </p:childTnLst>
                                </p:cTn>
                              </p:par>
                              <p:par>
                                <p:cTn id="106" presetID="19" presetClass="emph" presetSubtype="0" fill="hold" nodeType="withEffect">
                                  <p:stCondLst>
                                    <p:cond delay="0"/>
                                  </p:stCondLst>
                                  <p:childTnLst>
                                    <p:animClr clrSpc="rgb" dir="cw">
                                      <p:cBhvr override="childStyle">
                                        <p:cTn id="107" dur="500" fill="hold"/>
                                        <p:tgtEl>
                                          <p:spTgt spid="92"/>
                                        </p:tgtEl>
                                        <p:attrNameLst>
                                          <p:attrName>style.color</p:attrName>
                                        </p:attrNameLst>
                                      </p:cBhvr>
                                      <p:to>
                                        <a:srgbClr val="FF0000"/>
                                      </p:to>
                                    </p:animClr>
                                    <p:animClr clrSpc="rgb" dir="cw">
                                      <p:cBhvr>
                                        <p:cTn id="108" dur="500" fill="hold"/>
                                        <p:tgtEl>
                                          <p:spTgt spid="92"/>
                                        </p:tgtEl>
                                        <p:attrNameLst>
                                          <p:attrName>fillcolor</p:attrName>
                                        </p:attrNameLst>
                                      </p:cBhvr>
                                      <p:to>
                                        <a:srgbClr val="FF0000"/>
                                      </p:to>
                                    </p:animClr>
                                    <p:set>
                                      <p:cBhvr>
                                        <p:cTn id="109" dur="500" fill="hold"/>
                                        <p:tgtEl>
                                          <p:spTgt spid="92"/>
                                        </p:tgtEl>
                                        <p:attrNameLst>
                                          <p:attrName>fill.type</p:attrName>
                                        </p:attrNameLst>
                                      </p:cBhvr>
                                      <p:to>
                                        <p:strVal val="solid"/>
                                      </p:to>
                                    </p:set>
                                    <p:set>
                                      <p:cBhvr>
                                        <p:cTn id="110" dur="500" fill="hold"/>
                                        <p:tgtEl>
                                          <p:spTgt spid="92"/>
                                        </p:tgtEl>
                                        <p:attrNameLst>
                                          <p:attrName>fill.on</p:attrName>
                                        </p:attrNameLst>
                                      </p:cBhvr>
                                      <p:to>
                                        <p:strVal val="true"/>
                                      </p:to>
                                    </p:set>
                                  </p:childTnLst>
                                </p:cTn>
                              </p:par>
                              <p:par>
                                <p:cTn id="111" presetID="19" presetClass="emph" presetSubtype="0" fill="hold" nodeType="withEffect">
                                  <p:stCondLst>
                                    <p:cond delay="0"/>
                                  </p:stCondLst>
                                  <p:childTnLst>
                                    <p:animClr clrSpc="rgb" dir="cw">
                                      <p:cBhvr override="childStyle">
                                        <p:cTn id="112" dur="500" fill="hold"/>
                                        <p:tgtEl>
                                          <p:spTgt spid="93"/>
                                        </p:tgtEl>
                                        <p:attrNameLst>
                                          <p:attrName>style.color</p:attrName>
                                        </p:attrNameLst>
                                      </p:cBhvr>
                                      <p:to>
                                        <a:srgbClr val="FF0000"/>
                                      </p:to>
                                    </p:animClr>
                                    <p:animClr clrSpc="rgb" dir="cw">
                                      <p:cBhvr>
                                        <p:cTn id="113" dur="500" fill="hold"/>
                                        <p:tgtEl>
                                          <p:spTgt spid="93"/>
                                        </p:tgtEl>
                                        <p:attrNameLst>
                                          <p:attrName>fillcolor</p:attrName>
                                        </p:attrNameLst>
                                      </p:cBhvr>
                                      <p:to>
                                        <a:srgbClr val="FF0000"/>
                                      </p:to>
                                    </p:animClr>
                                    <p:set>
                                      <p:cBhvr>
                                        <p:cTn id="114" dur="500" fill="hold"/>
                                        <p:tgtEl>
                                          <p:spTgt spid="93"/>
                                        </p:tgtEl>
                                        <p:attrNameLst>
                                          <p:attrName>fill.type</p:attrName>
                                        </p:attrNameLst>
                                      </p:cBhvr>
                                      <p:to>
                                        <p:strVal val="solid"/>
                                      </p:to>
                                    </p:set>
                                    <p:set>
                                      <p:cBhvr>
                                        <p:cTn id="115" dur="500" fill="hold"/>
                                        <p:tgtEl>
                                          <p:spTgt spid="93"/>
                                        </p:tgtEl>
                                        <p:attrNameLst>
                                          <p:attrName>fill.on</p:attrName>
                                        </p:attrNameLst>
                                      </p:cBhvr>
                                      <p:to>
                                        <p:strVal val="true"/>
                                      </p:to>
                                    </p:set>
                                  </p:childTnLst>
                                </p:cTn>
                              </p:par>
                              <p:par>
                                <p:cTn id="116" presetID="19" presetClass="emph" presetSubtype="0" fill="hold" nodeType="withEffect">
                                  <p:stCondLst>
                                    <p:cond delay="0"/>
                                  </p:stCondLst>
                                  <p:childTnLst>
                                    <p:animClr clrSpc="rgb" dir="cw">
                                      <p:cBhvr override="childStyle">
                                        <p:cTn id="117" dur="500" fill="hold"/>
                                        <p:tgtEl>
                                          <p:spTgt spid="94"/>
                                        </p:tgtEl>
                                        <p:attrNameLst>
                                          <p:attrName>style.color</p:attrName>
                                        </p:attrNameLst>
                                      </p:cBhvr>
                                      <p:to>
                                        <a:srgbClr val="FF0000"/>
                                      </p:to>
                                    </p:animClr>
                                    <p:animClr clrSpc="rgb" dir="cw">
                                      <p:cBhvr>
                                        <p:cTn id="118" dur="500" fill="hold"/>
                                        <p:tgtEl>
                                          <p:spTgt spid="94"/>
                                        </p:tgtEl>
                                        <p:attrNameLst>
                                          <p:attrName>fillcolor</p:attrName>
                                        </p:attrNameLst>
                                      </p:cBhvr>
                                      <p:to>
                                        <a:srgbClr val="FF0000"/>
                                      </p:to>
                                    </p:animClr>
                                    <p:set>
                                      <p:cBhvr>
                                        <p:cTn id="119" dur="500" fill="hold"/>
                                        <p:tgtEl>
                                          <p:spTgt spid="94"/>
                                        </p:tgtEl>
                                        <p:attrNameLst>
                                          <p:attrName>fill.type</p:attrName>
                                        </p:attrNameLst>
                                      </p:cBhvr>
                                      <p:to>
                                        <p:strVal val="solid"/>
                                      </p:to>
                                    </p:set>
                                    <p:set>
                                      <p:cBhvr>
                                        <p:cTn id="120" dur="500" fill="hold"/>
                                        <p:tgtEl>
                                          <p:spTgt spid="94"/>
                                        </p:tgtEl>
                                        <p:attrNameLst>
                                          <p:attrName>fill.on</p:attrName>
                                        </p:attrNameLst>
                                      </p:cBhvr>
                                      <p:to>
                                        <p:strVal val="true"/>
                                      </p:to>
                                    </p:set>
                                  </p:childTnLst>
                                </p:cTn>
                              </p:par>
                            </p:childTnLst>
                          </p:cTn>
                        </p:par>
                        <p:par>
                          <p:cTn id="121" fill="hold">
                            <p:stCondLst>
                              <p:cond delay="500"/>
                            </p:stCondLst>
                            <p:childTnLst>
                              <p:par>
                                <p:cTn id="122" presetID="10" presetClass="exit" presetSubtype="0" fill="hold" nodeType="afterEffect">
                                  <p:stCondLst>
                                    <p:cond delay="0"/>
                                  </p:stCondLst>
                                  <p:childTnLst>
                                    <p:animEffect transition="out" filter="fade">
                                      <p:cBhvr>
                                        <p:cTn id="123" dur="500"/>
                                        <p:tgtEl>
                                          <p:spTgt spid="74"/>
                                        </p:tgtEl>
                                      </p:cBhvr>
                                    </p:animEffect>
                                    <p:set>
                                      <p:cBhvr>
                                        <p:cTn id="124" dur="1" fill="hold">
                                          <p:stCondLst>
                                            <p:cond delay="499"/>
                                          </p:stCondLst>
                                        </p:cTn>
                                        <p:tgtEl>
                                          <p:spTgt spid="74"/>
                                        </p:tgtEl>
                                        <p:attrNameLst>
                                          <p:attrName>style.visibility</p:attrName>
                                        </p:attrNameLst>
                                      </p:cBhvr>
                                      <p:to>
                                        <p:strVal val="hidden"/>
                                      </p:to>
                                    </p:set>
                                  </p:childTnLst>
                                </p:cTn>
                              </p:par>
                              <p:par>
                                <p:cTn id="125" presetID="10" presetClass="exit" presetSubtype="0" fill="hold" nodeType="withEffect">
                                  <p:stCondLst>
                                    <p:cond delay="0"/>
                                  </p:stCondLst>
                                  <p:childTnLst>
                                    <p:animEffect transition="out" filter="fade">
                                      <p:cBhvr>
                                        <p:cTn id="126" dur="500"/>
                                        <p:tgtEl>
                                          <p:spTgt spid="75"/>
                                        </p:tgtEl>
                                      </p:cBhvr>
                                    </p:animEffect>
                                    <p:set>
                                      <p:cBhvr>
                                        <p:cTn id="127" dur="1" fill="hold">
                                          <p:stCondLst>
                                            <p:cond delay="499"/>
                                          </p:stCondLst>
                                        </p:cTn>
                                        <p:tgtEl>
                                          <p:spTgt spid="75"/>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
                                        <p:tgtEl>
                                          <p:spTgt spid="76"/>
                                        </p:tgtEl>
                                      </p:cBhvr>
                                    </p:animEffect>
                                    <p:set>
                                      <p:cBhvr>
                                        <p:cTn id="130" dur="1" fill="hold">
                                          <p:stCondLst>
                                            <p:cond delay="499"/>
                                          </p:stCondLst>
                                        </p:cTn>
                                        <p:tgtEl>
                                          <p:spTgt spid="76"/>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500"/>
                                        <p:tgtEl>
                                          <p:spTgt spid="77"/>
                                        </p:tgtEl>
                                      </p:cBhvr>
                                    </p:animEffect>
                                    <p:set>
                                      <p:cBhvr>
                                        <p:cTn id="133" dur="1" fill="hold">
                                          <p:stCondLst>
                                            <p:cond delay="499"/>
                                          </p:stCondLst>
                                        </p:cTn>
                                        <p:tgtEl>
                                          <p:spTgt spid="77"/>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500"/>
                                        <p:tgtEl>
                                          <p:spTgt spid="78"/>
                                        </p:tgtEl>
                                      </p:cBhvr>
                                    </p:animEffect>
                                    <p:set>
                                      <p:cBhvr>
                                        <p:cTn id="136" dur="1" fill="hold">
                                          <p:stCondLst>
                                            <p:cond delay="499"/>
                                          </p:stCondLst>
                                        </p:cTn>
                                        <p:tgtEl>
                                          <p:spTgt spid="78"/>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500"/>
                                        <p:tgtEl>
                                          <p:spTgt spid="79"/>
                                        </p:tgtEl>
                                      </p:cBhvr>
                                    </p:animEffect>
                                    <p:set>
                                      <p:cBhvr>
                                        <p:cTn id="139" dur="1" fill="hold">
                                          <p:stCondLst>
                                            <p:cond delay="499"/>
                                          </p:stCondLst>
                                        </p:cTn>
                                        <p:tgtEl>
                                          <p:spTgt spid="79"/>
                                        </p:tgtEl>
                                        <p:attrNameLst>
                                          <p:attrName>style.visibility</p:attrName>
                                        </p:attrNameLst>
                                      </p:cBhvr>
                                      <p:to>
                                        <p:strVal val="hidden"/>
                                      </p:to>
                                    </p:set>
                                  </p:childTnLst>
                                </p:cTn>
                              </p:par>
                              <p:par>
                                <p:cTn id="140" presetID="10" presetClass="exit" presetSubtype="0" fill="hold" nodeType="withEffect">
                                  <p:stCondLst>
                                    <p:cond delay="0"/>
                                  </p:stCondLst>
                                  <p:childTnLst>
                                    <p:animEffect transition="out" filter="fade">
                                      <p:cBhvr>
                                        <p:cTn id="141" dur="500"/>
                                        <p:tgtEl>
                                          <p:spTgt spid="80"/>
                                        </p:tgtEl>
                                      </p:cBhvr>
                                    </p:animEffect>
                                    <p:set>
                                      <p:cBhvr>
                                        <p:cTn id="142" dur="1" fill="hold">
                                          <p:stCondLst>
                                            <p:cond delay="499"/>
                                          </p:stCondLst>
                                        </p:cTn>
                                        <p:tgtEl>
                                          <p:spTgt spid="80"/>
                                        </p:tgtEl>
                                        <p:attrNameLst>
                                          <p:attrName>style.visibility</p:attrName>
                                        </p:attrNameLst>
                                      </p:cBhvr>
                                      <p:to>
                                        <p:strVal val="hidden"/>
                                      </p:to>
                                    </p:set>
                                  </p:childTnLst>
                                </p:cTn>
                              </p:par>
                              <p:par>
                                <p:cTn id="143" presetID="10" presetClass="exit" presetSubtype="0" fill="hold" nodeType="withEffect">
                                  <p:stCondLst>
                                    <p:cond delay="0"/>
                                  </p:stCondLst>
                                  <p:childTnLst>
                                    <p:animEffect transition="out" filter="fade">
                                      <p:cBhvr>
                                        <p:cTn id="144" dur="500"/>
                                        <p:tgtEl>
                                          <p:spTgt spid="81"/>
                                        </p:tgtEl>
                                      </p:cBhvr>
                                    </p:animEffect>
                                    <p:set>
                                      <p:cBhvr>
                                        <p:cTn id="145" dur="1" fill="hold">
                                          <p:stCondLst>
                                            <p:cond delay="499"/>
                                          </p:stCondLst>
                                        </p:cTn>
                                        <p:tgtEl>
                                          <p:spTgt spid="81"/>
                                        </p:tgtEl>
                                        <p:attrNameLst>
                                          <p:attrName>style.visibility</p:attrName>
                                        </p:attrNameLst>
                                      </p:cBhvr>
                                      <p:to>
                                        <p:strVal val="hidden"/>
                                      </p:to>
                                    </p:set>
                                  </p:childTnLst>
                                </p:cTn>
                              </p:par>
                              <p:par>
                                <p:cTn id="146" presetID="10" presetClass="exit" presetSubtype="0" fill="hold" nodeType="withEffect">
                                  <p:stCondLst>
                                    <p:cond delay="0"/>
                                  </p:stCondLst>
                                  <p:childTnLst>
                                    <p:animEffect transition="out" filter="fade">
                                      <p:cBhvr>
                                        <p:cTn id="147" dur="500"/>
                                        <p:tgtEl>
                                          <p:spTgt spid="82"/>
                                        </p:tgtEl>
                                      </p:cBhvr>
                                    </p:animEffect>
                                    <p:set>
                                      <p:cBhvr>
                                        <p:cTn id="148" dur="1" fill="hold">
                                          <p:stCondLst>
                                            <p:cond delay="499"/>
                                          </p:stCondLst>
                                        </p:cTn>
                                        <p:tgtEl>
                                          <p:spTgt spid="82"/>
                                        </p:tgtEl>
                                        <p:attrNameLst>
                                          <p:attrName>style.visibility</p:attrName>
                                        </p:attrNameLst>
                                      </p:cBhvr>
                                      <p:to>
                                        <p:strVal val="hidden"/>
                                      </p:to>
                                    </p:set>
                                  </p:childTnLst>
                                </p:cTn>
                              </p:par>
                              <p:par>
                                <p:cTn id="149" presetID="10" presetClass="exit" presetSubtype="0" fill="hold" nodeType="withEffect">
                                  <p:stCondLst>
                                    <p:cond delay="0"/>
                                  </p:stCondLst>
                                  <p:childTnLst>
                                    <p:animEffect transition="out" filter="fade">
                                      <p:cBhvr>
                                        <p:cTn id="150" dur="500"/>
                                        <p:tgtEl>
                                          <p:spTgt spid="83"/>
                                        </p:tgtEl>
                                      </p:cBhvr>
                                    </p:animEffect>
                                    <p:set>
                                      <p:cBhvr>
                                        <p:cTn id="151" dur="1" fill="hold">
                                          <p:stCondLst>
                                            <p:cond delay="499"/>
                                          </p:stCondLst>
                                        </p:cTn>
                                        <p:tgtEl>
                                          <p:spTgt spid="83"/>
                                        </p:tgtEl>
                                        <p:attrNameLst>
                                          <p:attrName>style.visibility</p:attrName>
                                        </p:attrNameLst>
                                      </p:cBhvr>
                                      <p:to>
                                        <p:strVal val="hidden"/>
                                      </p:to>
                                    </p:set>
                                  </p:childTnLst>
                                </p:cTn>
                              </p:par>
                              <p:par>
                                <p:cTn id="152" presetID="10" presetClass="exit" presetSubtype="0" fill="hold" nodeType="withEffect">
                                  <p:stCondLst>
                                    <p:cond delay="0"/>
                                  </p:stCondLst>
                                  <p:childTnLst>
                                    <p:animEffect transition="out" filter="fade">
                                      <p:cBhvr>
                                        <p:cTn id="153" dur="500"/>
                                        <p:tgtEl>
                                          <p:spTgt spid="84"/>
                                        </p:tgtEl>
                                      </p:cBhvr>
                                    </p:animEffect>
                                    <p:set>
                                      <p:cBhvr>
                                        <p:cTn id="154" dur="1" fill="hold">
                                          <p:stCondLst>
                                            <p:cond delay="499"/>
                                          </p:stCondLst>
                                        </p:cTn>
                                        <p:tgtEl>
                                          <p:spTgt spid="84"/>
                                        </p:tgtEl>
                                        <p:attrNameLst>
                                          <p:attrName>style.visibility</p:attrName>
                                        </p:attrNameLst>
                                      </p:cBhvr>
                                      <p:to>
                                        <p:strVal val="hidden"/>
                                      </p:to>
                                    </p:set>
                                  </p:childTnLst>
                                </p:cTn>
                              </p:par>
                              <p:par>
                                <p:cTn id="155" presetID="10" presetClass="exit" presetSubtype="0" fill="hold" nodeType="withEffect">
                                  <p:stCondLst>
                                    <p:cond delay="0"/>
                                  </p:stCondLst>
                                  <p:childTnLst>
                                    <p:animEffect transition="out" filter="fade">
                                      <p:cBhvr>
                                        <p:cTn id="156" dur="500"/>
                                        <p:tgtEl>
                                          <p:spTgt spid="85"/>
                                        </p:tgtEl>
                                      </p:cBhvr>
                                    </p:animEffect>
                                    <p:set>
                                      <p:cBhvr>
                                        <p:cTn id="157" dur="1" fill="hold">
                                          <p:stCondLst>
                                            <p:cond delay="499"/>
                                          </p:stCondLst>
                                        </p:cTn>
                                        <p:tgtEl>
                                          <p:spTgt spid="85"/>
                                        </p:tgtEl>
                                        <p:attrNameLst>
                                          <p:attrName>style.visibility</p:attrName>
                                        </p:attrNameLst>
                                      </p:cBhvr>
                                      <p:to>
                                        <p:strVal val="hidden"/>
                                      </p:to>
                                    </p:set>
                                  </p:childTnLst>
                                </p:cTn>
                              </p:par>
                              <p:par>
                                <p:cTn id="158" presetID="10" presetClass="exit" presetSubtype="0" fill="hold" nodeType="withEffect">
                                  <p:stCondLst>
                                    <p:cond delay="0"/>
                                  </p:stCondLst>
                                  <p:childTnLst>
                                    <p:animEffect transition="out" filter="fade">
                                      <p:cBhvr>
                                        <p:cTn id="159" dur="500"/>
                                        <p:tgtEl>
                                          <p:spTgt spid="86"/>
                                        </p:tgtEl>
                                      </p:cBhvr>
                                    </p:animEffect>
                                    <p:set>
                                      <p:cBhvr>
                                        <p:cTn id="160" dur="1" fill="hold">
                                          <p:stCondLst>
                                            <p:cond delay="499"/>
                                          </p:stCondLst>
                                        </p:cTn>
                                        <p:tgtEl>
                                          <p:spTgt spid="86"/>
                                        </p:tgtEl>
                                        <p:attrNameLst>
                                          <p:attrName>style.visibility</p:attrName>
                                        </p:attrNameLst>
                                      </p:cBhvr>
                                      <p:to>
                                        <p:strVal val="hidden"/>
                                      </p:to>
                                    </p:set>
                                  </p:childTnLst>
                                </p:cTn>
                              </p:par>
                              <p:par>
                                <p:cTn id="161" presetID="10" presetClass="exit" presetSubtype="0" fill="hold" nodeType="withEffect">
                                  <p:stCondLst>
                                    <p:cond delay="0"/>
                                  </p:stCondLst>
                                  <p:childTnLst>
                                    <p:animEffect transition="out" filter="fade">
                                      <p:cBhvr>
                                        <p:cTn id="162" dur="500"/>
                                        <p:tgtEl>
                                          <p:spTgt spid="87"/>
                                        </p:tgtEl>
                                      </p:cBhvr>
                                    </p:animEffect>
                                    <p:set>
                                      <p:cBhvr>
                                        <p:cTn id="163" dur="1" fill="hold">
                                          <p:stCondLst>
                                            <p:cond delay="499"/>
                                          </p:stCondLst>
                                        </p:cTn>
                                        <p:tgtEl>
                                          <p:spTgt spid="87"/>
                                        </p:tgtEl>
                                        <p:attrNameLst>
                                          <p:attrName>style.visibility</p:attrName>
                                        </p:attrNameLst>
                                      </p:cBhvr>
                                      <p:to>
                                        <p:strVal val="hidden"/>
                                      </p:to>
                                    </p:set>
                                  </p:childTnLst>
                                </p:cTn>
                              </p:par>
                              <p:par>
                                <p:cTn id="164" presetID="10" presetClass="exit" presetSubtype="0" fill="hold" nodeType="withEffect">
                                  <p:stCondLst>
                                    <p:cond delay="0"/>
                                  </p:stCondLst>
                                  <p:childTnLst>
                                    <p:animEffect transition="out" filter="fade">
                                      <p:cBhvr>
                                        <p:cTn id="165" dur="500"/>
                                        <p:tgtEl>
                                          <p:spTgt spid="88"/>
                                        </p:tgtEl>
                                      </p:cBhvr>
                                    </p:animEffect>
                                    <p:set>
                                      <p:cBhvr>
                                        <p:cTn id="166" dur="1" fill="hold">
                                          <p:stCondLst>
                                            <p:cond delay="499"/>
                                          </p:stCondLst>
                                        </p:cTn>
                                        <p:tgtEl>
                                          <p:spTgt spid="88"/>
                                        </p:tgtEl>
                                        <p:attrNameLst>
                                          <p:attrName>style.visibility</p:attrName>
                                        </p:attrNameLst>
                                      </p:cBhvr>
                                      <p:to>
                                        <p:strVal val="hidden"/>
                                      </p:to>
                                    </p:set>
                                  </p:childTnLst>
                                </p:cTn>
                              </p:par>
                              <p:par>
                                <p:cTn id="167" presetID="10" presetClass="exit" presetSubtype="0" fill="hold" nodeType="withEffect">
                                  <p:stCondLst>
                                    <p:cond delay="0"/>
                                  </p:stCondLst>
                                  <p:childTnLst>
                                    <p:animEffect transition="out" filter="fade">
                                      <p:cBhvr>
                                        <p:cTn id="168" dur="500"/>
                                        <p:tgtEl>
                                          <p:spTgt spid="89"/>
                                        </p:tgtEl>
                                      </p:cBhvr>
                                    </p:animEffect>
                                    <p:set>
                                      <p:cBhvr>
                                        <p:cTn id="169" dur="1" fill="hold">
                                          <p:stCondLst>
                                            <p:cond delay="499"/>
                                          </p:stCondLst>
                                        </p:cTn>
                                        <p:tgtEl>
                                          <p:spTgt spid="89"/>
                                        </p:tgtEl>
                                        <p:attrNameLst>
                                          <p:attrName>style.visibility</p:attrName>
                                        </p:attrNameLst>
                                      </p:cBhvr>
                                      <p:to>
                                        <p:strVal val="hidden"/>
                                      </p:to>
                                    </p:set>
                                  </p:childTnLst>
                                </p:cTn>
                              </p:par>
                              <p:par>
                                <p:cTn id="170" presetID="10" presetClass="exit" presetSubtype="0" fill="hold" nodeType="withEffect">
                                  <p:stCondLst>
                                    <p:cond delay="0"/>
                                  </p:stCondLst>
                                  <p:childTnLst>
                                    <p:animEffect transition="out" filter="fade">
                                      <p:cBhvr>
                                        <p:cTn id="171" dur="500"/>
                                        <p:tgtEl>
                                          <p:spTgt spid="90"/>
                                        </p:tgtEl>
                                      </p:cBhvr>
                                    </p:animEffect>
                                    <p:set>
                                      <p:cBhvr>
                                        <p:cTn id="172" dur="1" fill="hold">
                                          <p:stCondLst>
                                            <p:cond delay="499"/>
                                          </p:stCondLst>
                                        </p:cTn>
                                        <p:tgtEl>
                                          <p:spTgt spid="90"/>
                                        </p:tgtEl>
                                        <p:attrNameLst>
                                          <p:attrName>style.visibility</p:attrName>
                                        </p:attrNameLst>
                                      </p:cBhvr>
                                      <p:to>
                                        <p:strVal val="hidden"/>
                                      </p:to>
                                    </p:set>
                                  </p:childTnLst>
                                </p:cTn>
                              </p:par>
                              <p:par>
                                <p:cTn id="173" presetID="10" presetClass="exit" presetSubtype="0" fill="hold" nodeType="withEffect">
                                  <p:stCondLst>
                                    <p:cond delay="0"/>
                                  </p:stCondLst>
                                  <p:childTnLst>
                                    <p:animEffect transition="out" filter="fade">
                                      <p:cBhvr>
                                        <p:cTn id="174" dur="500"/>
                                        <p:tgtEl>
                                          <p:spTgt spid="91"/>
                                        </p:tgtEl>
                                      </p:cBhvr>
                                    </p:animEffect>
                                    <p:set>
                                      <p:cBhvr>
                                        <p:cTn id="175" dur="1" fill="hold">
                                          <p:stCondLst>
                                            <p:cond delay="499"/>
                                          </p:stCondLst>
                                        </p:cTn>
                                        <p:tgtEl>
                                          <p:spTgt spid="91"/>
                                        </p:tgtEl>
                                        <p:attrNameLst>
                                          <p:attrName>style.visibility</p:attrName>
                                        </p:attrNameLst>
                                      </p:cBhvr>
                                      <p:to>
                                        <p:strVal val="hidden"/>
                                      </p:to>
                                    </p:set>
                                  </p:childTnLst>
                                </p:cTn>
                              </p:par>
                              <p:par>
                                <p:cTn id="176" presetID="10" presetClass="exit" presetSubtype="0" fill="hold" nodeType="withEffect">
                                  <p:stCondLst>
                                    <p:cond delay="0"/>
                                  </p:stCondLst>
                                  <p:childTnLst>
                                    <p:animEffect transition="out" filter="fade">
                                      <p:cBhvr>
                                        <p:cTn id="177" dur="500"/>
                                        <p:tgtEl>
                                          <p:spTgt spid="92"/>
                                        </p:tgtEl>
                                      </p:cBhvr>
                                    </p:animEffect>
                                    <p:set>
                                      <p:cBhvr>
                                        <p:cTn id="178" dur="1" fill="hold">
                                          <p:stCondLst>
                                            <p:cond delay="499"/>
                                          </p:stCondLst>
                                        </p:cTn>
                                        <p:tgtEl>
                                          <p:spTgt spid="92"/>
                                        </p:tgtEl>
                                        <p:attrNameLst>
                                          <p:attrName>style.visibility</p:attrName>
                                        </p:attrNameLst>
                                      </p:cBhvr>
                                      <p:to>
                                        <p:strVal val="hidden"/>
                                      </p:to>
                                    </p:set>
                                  </p:childTnLst>
                                </p:cTn>
                              </p:par>
                              <p:par>
                                <p:cTn id="179" presetID="10" presetClass="exit" presetSubtype="0" fill="hold" nodeType="withEffect">
                                  <p:stCondLst>
                                    <p:cond delay="0"/>
                                  </p:stCondLst>
                                  <p:childTnLst>
                                    <p:animEffect transition="out" filter="fade">
                                      <p:cBhvr>
                                        <p:cTn id="180" dur="500"/>
                                        <p:tgtEl>
                                          <p:spTgt spid="93"/>
                                        </p:tgtEl>
                                      </p:cBhvr>
                                    </p:animEffect>
                                    <p:set>
                                      <p:cBhvr>
                                        <p:cTn id="181" dur="1" fill="hold">
                                          <p:stCondLst>
                                            <p:cond delay="499"/>
                                          </p:stCondLst>
                                        </p:cTn>
                                        <p:tgtEl>
                                          <p:spTgt spid="93"/>
                                        </p:tgtEl>
                                        <p:attrNameLst>
                                          <p:attrName>style.visibility</p:attrName>
                                        </p:attrNameLst>
                                      </p:cBhvr>
                                      <p:to>
                                        <p:strVal val="hidden"/>
                                      </p:to>
                                    </p:set>
                                  </p:childTnLst>
                                </p:cTn>
                              </p:par>
                              <p:par>
                                <p:cTn id="182" presetID="10" presetClass="exit" presetSubtype="0" fill="hold" nodeType="withEffect">
                                  <p:stCondLst>
                                    <p:cond delay="0"/>
                                  </p:stCondLst>
                                  <p:childTnLst>
                                    <p:animEffect transition="out" filter="fade">
                                      <p:cBhvr>
                                        <p:cTn id="183" dur="500"/>
                                        <p:tgtEl>
                                          <p:spTgt spid="94"/>
                                        </p:tgtEl>
                                      </p:cBhvr>
                                    </p:animEffect>
                                    <p:set>
                                      <p:cBhvr>
                                        <p:cTn id="184" dur="1" fill="hold">
                                          <p:stCondLst>
                                            <p:cond delay="499"/>
                                          </p:stCondLst>
                                        </p:cTn>
                                        <p:tgtEl>
                                          <p:spTgt spid="94"/>
                                        </p:tgtEl>
                                        <p:attrNameLst>
                                          <p:attrName>style.visibility</p:attrName>
                                        </p:attrNameLst>
                                      </p:cBhvr>
                                      <p:to>
                                        <p:strVal val="hidden"/>
                                      </p:to>
                                    </p:set>
                                  </p:childTnLst>
                                </p:cTn>
                              </p:par>
                            </p:childTnLst>
                          </p:cTn>
                        </p:par>
                        <p:par>
                          <p:cTn id="185" fill="hold">
                            <p:stCondLst>
                              <p:cond delay="1000"/>
                            </p:stCondLst>
                            <p:childTnLst>
                              <p:par>
                                <p:cTn id="186" presetID="1" presetClass="entr" presetSubtype="0" fill="hold" nodeType="afterEffect">
                                  <p:stCondLst>
                                    <p:cond delay="0"/>
                                  </p:stCondLst>
                                  <p:childTnLst>
                                    <p:set>
                                      <p:cBhvr>
                                        <p:cTn id="187" dur="1" fill="hold">
                                          <p:stCondLst>
                                            <p:cond delay="0"/>
                                          </p:stCondLst>
                                        </p:cTn>
                                        <p:tgtEl>
                                          <p:spTgt spid="100"/>
                                        </p:tgtEl>
                                        <p:attrNameLst>
                                          <p:attrName>style.visibility</p:attrName>
                                        </p:attrNameLst>
                                      </p:cBhvr>
                                      <p:to>
                                        <p:strVal val="visible"/>
                                      </p:to>
                                    </p:set>
                                  </p:childTnLst>
                                </p:cTn>
                              </p:par>
                              <p:par>
                                <p:cTn id="188" presetID="1" presetClass="entr" presetSubtype="0" fill="hold" nodeType="withEffect">
                                  <p:stCondLst>
                                    <p:cond delay="0"/>
                                  </p:stCondLst>
                                  <p:childTnLst>
                                    <p:set>
                                      <p:cBhvr>
                                        <p:cTn id="189" dur="1" fill="hold">
                                          <p:stCondLst>
                                            <p:cond delay="0"/>
                                          </p:stCondLst>
                                        </p:cTn>
                                        <p:tgtEl>
                                          <p:spTgt spid="101"/>
                                        </p:tgtEl>
                                        <p:attrNameLst>
                                          <p:attrName>style.visibility</p:attrName>
                                        </p:attrNameLst>
                                      </p:cBhvr>
                                      <p:to>
                                        <p:strVal val="visible"/>
                                      </p:to>
                                    </p:set>
                                  </p:childTnLst>
                                </p:cTn>
                              </p:par>
                              <p:par>
                                <p:cTn id="190" presetID="1" presetClass="entr" presetSubtype="0" fill="hold" nodeType="withEffect">
                                  <p:stCondLst>
                                    <p:cond delay="0"/>
                                  </p:stCondLst>
                                  <p:childTnLst>
                                    <p:set>
                                      <p:cBhvr>
                                        <p:cTn id="191" dur="1" fill="hold">
                                          <p:stCondLst>
                                            <p:cond delay="0"/>
                                          </p:stCondLst>
                                        </p:cTn>
                                        <p:tgtEl>
                                          <p:spTgt spid="102"/>
                                        </p:tgtEl>
                                        <p:attrNameLst>
                                          <p:attrName>style.visibility</p:attrName>
                                        </p:attrNameLst>
                                      </p:cBhvr>
                                      <p:to>
                                        <p:strVal val="visible"/>
                                      </p:to>
                                    </p:set>
                                  </p:childTnLst>
                                </p:cTn>
                              </p:par>
                              <p:par>
                                <p:cTn id="192" presetID="1" presetClass="entr" presetSubtype="0" fill="hold" nodeType="withEffect">
                                  <p:stCondLst>
                                    <p:cond delay="0"/>
                                  </p:stCondLst>
                                  <p:childTnLst>
                                    <p:set>
                                      <p:cBhvr>
                                        <p:cTn id="193" dur="1" fill="hold">
                                          <p:stCondLst>
                                            <p:cond delay="0"/>
                                          </p:stCondLst>
                                        </p:cTn>
                                        <p:tgtEl>
                                          <p:spTgt spid="103"/>
                                        </p:tgtEl>
                                        <p:attrNameLst>
                                          <p:attrName>style.visibility</p:attrName>
                                        </p:attrNameLst>
                                      </p:cBhvr>
                                      <p:to>
                                        <p:strVal val="visible"/>
                                      </p:to>
                                    </p:set>
                                  </p:childTnLst>
                                </p:cTn>
                              </p:par>
                              <p:par>
                                <p:cTn id="194" presetID="1" presetClass="entr" presetSubtype="0" fill="hold" nodeType="withEffect">
                                  <p:stCondLst>
                                    <p:cond delay="0"/>
                                  </p:stCondLst>
                                  <p:childTnLst>
                                    <p:set>
                                      <p:cBhvr>
                                        <p:cTn id="195" dur="1" fill="hold">
                                          <p:stCondLst>
                                            <p:cond delay="0"/>
                                          </p:stCondLst>
                                        </p:cTn>
                                        <p:tgtEl>
                                          <p:spTgt spid="104"/>
                                        </p:tgtEl>
                                        <p:attrNameLst>
                                          <p:attrName>style.visibility</p:attrName>
                                        </p:attrNameLst>
                                      </p:cBhvr>
                                      <p:to>
                                        <p:strVal val="visible"/>
                                      </p:to>
                                    </p:set>
                                  </p:childTnLst>
                                </p:cTn>
                              </p:par>
                              <p:par>
                                <p:cTn id="196" presetID="1" presetClass="entr" presetSubtype="0" fill="hold" nodeType="withEffect">
                                  <p:stCondLst>
                                    <p:cond delay="0"/>
                                  </p:stCondLst>
                                  <p:childTnLst>
                                    <p:set>
                                      <p:cBhvr>
                                        <p:cTn id="197" dur="1" fill="hold">
                                          <p:stCondLst>
                                            <p:cond delay="0"/>
                                          </p:stCondLst>
                                        </p:cTn>
                                        <p:tgtEl>
                                          <p:spTgt spid="105"/>
                                        </p:tgtEl>
                                        <p:attrNameLst>
                                          <p:attrName>style.visibility</p:attrName>
                                        </p:attrNameLst>
                                      </p:cBhvr>
                                      <p:to>
                                        <p:strVal val="visible"/>
                                      </p:to>
                                    </p:set>
                                  </p:childTnLst>
                                </p:cTn>
                              </p:par>
                              <p:par>
                                <p:cTn id="198" presetID="1" presetClass="entr" presetSubtype="0" fill="hold" nodeType="withEffect">
                                  <p:stCondLst>
                                    <p:cond delay="0"/>
                                  </p:stCondLst>
                                  <p:childTnLst>
                                    <p:set>
                                      <p:cBhvr>
                                        <p:cTn id="199" dur="1" fill="hold">
                                          <p:stCondLst>
                                            <p:cond delay="0"/>
                                          </p:stCondLst>
                                        </p:cTn>
                                        <p:tgtEl>
                                          <p:spTgt spid="106"/>
                                        </p:tgtEl>
                                        <p:attrNameLst>
                                          <p:attrName>style.visibility</p:attrName>
                                        </p:attrNameLst>
                                      </p:cBhvr>
                                      <p:to>
                                        <p:strVal val="visible"/>
                                      </p:to>
                                    </p:set>
                                  </p:childTnLst>
                                </p:cTn>
                              </p:par>
                              <p:par>
                                <p:cTn id="200" presetID="1" presetClass="entr" presetSubtype="0" fill="hold" nodeType="withEffect">
                                  <p:stCondLst>
                                    <p:cond delay="0"/>
                                  </p:stCondLst>
                                  <p:childTnLst>
                                    <p:set>
                                      <p:cBhvr>
                                        <p:cTn id="201" dur="1" fill="hold">
                                          <p:stCondLst>
                                            <p:cond delay="0"/>
                                          </p:stCondLst>
                                        </p:cTn>
                                        <p:tgtEl>
                                          <p:spTgt spid="107"/>
                                        </p:tgtEl>
                                        <p:attrNameLst>
                                          <p:attrName>style.visibility</p:attrName>
                                        </p:attrNameLst>
                                      </p:cBhvr>
                                      <p:to>
                                        <p:strVal val="visible"/>
                                      </p:to>
                                    </p:set>
                                  </p:childTnLst>
                                </p:cTn>
                              </p:par>
                              <p:par>
                                <p:cTn id="202" presetID="1" presetClass="entr" presetSubtype="0" fill="hold" nodeType="withEffect">
                                  <p:stCondLst>
                                    <p:cond delay="0"/>
                                  </p:stCondLst>
                                  <p:childTnLst>
                                    <p:set>
                                      <p:cBhvr>
                                        <p:cTn id="203" dur="1" fill="hold">
                                          <p:stCondLst>
                                            <p:cond delay="0"/>
                                          </p:stCondLst>
                                        </p:cTn>
                                        <p:tgtEl>
                                          <p:spTgt spid="108"/>
                                        </p:tgtEl>
                                        <p:attrNameLst>
                                          <p:attrName>style.visibility</p:attrName>
                                        </p:attrNameLst>
                                      </p:cBhvr>
                                      <p:to>
                                        <p:strVal val="visible"/>
                                      </p:to>
                                    </p:set>
                                  </p:childTnLst>
                                </p:cTn>
                              </p:par>
                              <p:par>
                                <p:cTn id="204" presetID="1" presetClass="entr" presetSubtype="0" fill="hold" nodeType="withEffect">
                                  <p:stCondLst>
                                    <p:cond delay="0"/>
                                  </p:stCondLst>
                                  <p:childTnLst>
                                    <p:set>
                                      <p:cBhvr>
                                        <p:cTn id="205" dur="1" fill="hold">
                                          <p:stCondLst>
                                            <p:cond delay="0"/>
                                          </p:stCondLst>
                                        </p:cTn>
                                        <p:tgtEl>
                                          <p:spTgt spid="109"/>
                                        </p:tgtEl>
                                        <p:attrNameLst>
                                          <p:attrName>style.visibility</p:attrName>
                                        </p:attrNameLst>
                                      </p:cBhvr>
                                      <p:to>
                                        <p:strVal val="visible"/>
                                      </p:to>
                                    </p:set>
                                  </p:childTnLst>
                                </p:cTn>
                              </p:par>
                              <p:par>
                                <p:cTn id="206" presetID="1" presetClass="entr" presetSubtype="0" fill="hold" nodeType="withEffect">
                                  <p:stCondLst>
                                    <p:cond delay="0"/>
                                  </p:stCondLst>
                                  <p:childTnLst>
                                    <p:set>
                                      <p:cBhvr>
                                        <p:cTn id="207" dur="1" fill="hold">
                                          <p:stCondLst>
                                            <p:cond delay="0"/>
                                          </p:stCondLst>
                                        </p:cTn>
                                        <p:tgtEl>
                                          <p:spTgt spid="110"/>
                                        </p:tgtEl>
                                        <p:attrNameLst>
                                          <p:attrName>style.visibility</p:attrName>
                                        </p:attrNameLst>
                                      </p:cBhvr>
                                      <p:to>
                                        <p:strVal val="visible"/>
                                      </p:to>
                                    </p:set>
                                  </p:childTnLst>
                                </p:cTn>
                              </p:par>
                              <p:par>
                                <p:cTn id="208" presetID="1" presetClass="entr" presetSubtype="0" fill="hold" nodeType="withEffect">
                                  <p:stCondLst>
                                    <p:cond delay="0"/>
                                  </p:stCondLst>
                                  <p:childTnLst>
                                    <p:set>
                                      <p:cBhvr>
                                        <p:cTn id="209" dur="1" fill="hold">
                                          <p:stCondLst>
                                            <p:cond delay="0"/>
                                          </p:stCondLst>
                                        </p:cTn>
                                        <p:tgtEl>
                                          <p:spTgt spid="111"/>
                                        </p:tgtEl>
                                        <p:attrNameLst>
                                          <p:attrName>style.visibility</p:attrName>
                                        </p:attrNameLst>
                                      </p:cBhvr>
                                      <p:to>
                                        <p:strVal val="visible"/>
                                      </p:to>
                                    </p:set>
                                  </p:childTnLst>
                                </p:cTn>
                              </p:par>
                              <p:par>
                                <p:cTn id="210" presetID="1" presetClass="entr" presetSubtype="0" fill="hold" nodeType="withEffect">
                                  <p:stCondLst>
                                    <p:cond delay="0"/>
                                  </p:stCondLst>
                                  <p:childTnLst>
                                    <p:set>
                                      <p:cBhvr>
                                        <p:cTn id="211" dur="1" fill="hold">
                                          <p:stCondLst>
                                            <p:cond delay="0"/>
                                          </p:stCondLst>
                                        </p:cTn>
                                        <p:tgtEl>
                                          <p:spTgt spid="112"/>
                                        </p:tgtEl>
                                        <p:attrNameLst>
                                          <p:attrName>style.visibility</p:attrName>
                                        </p:attrNameLst>
                                      </p:cBhvr>
                                      <p:to>
                                        <p:strVal val="visible"/>
                                      </p:to>
                                    </p:set>
                                  </p:childTnLst>
                                </p:cTn>
                              </p:par>
                              <p:par>
                                <p:cTn id="212" presetID="1" presetClass="entr" presetSubtype="0" fill="hold" nodeType="withEffect">
                                  <p:stCondLst>
                                    <p:cond delay="0"/>
                                  </p:stCondLst>
                                  <p:childTnLst>
                                    <p:set>
                                      <p:cBhvr>
                                        <p:cTn id="213" dur="1" fill="hold">
                                          <p:stCondLst>
                                            <p:cond delay="0"/>
                                          </p:stCondLst>
                                        </p:cTn>
                                        <p:tgtEl>
                                          <p:spTgt spid="113"/>
                                        </p:tgtEl>
                                        <p:attrNameLst>
                                          <p:attrName>style.visibility</p:attrName>
                                        </p:attrNameLst>
                                      </p:cBhvr>
                                      <p:to>
                                        <p:strVal val="visible"/>
                                      </p:to>
                                    </p:set>
                                  </p:childTnLst>
                                </p:cTn>
                              </p:par>
                              <p:par>
                                <p:cTn id="214" presetID="1" presetClass="entr" presetSubtype="0" fill="hold" nodeType="withEffect">
                                  <p:stCondLst>
                                    <p:cond delay="0"/>
                                  </p:stCondLst>
                                  <p:childTnLst>
                                    <p:set>
                                      <p:cBhvr>
                                        <p:cTn id="215" dur="1" fill="hold">
                                          <p:stCondLst>
                                            <p:cond delay="0"/>
                                          </p:stCondLst>
                                        </p:cTn>
                                        <p:tgtEl>
                                          <p:spTgt spid="114"/>
                                        </p:tgtEl>
                                        <p:attrNameLst>
                                          <p:attrName>style.visibility</p:attrName>
                                        </p:attrNameLst>
                                      </p:cBhvr>
                                      <p:to>
                                        <p:strVal val="visible"/>
                                      </p:to>
                                    </p:set>
                                  </p:childTnLst>
                                </p:cTn>
                              </p:par>
                              <p:par>
                                <p:cTn id="216" presetID="1" presetClass="entr" presetSubtype="0" fill="hold" nodeType="withEffect">
                                  <p:stCondLst>
                                    <p:cond delay="0"/>
                                  </p:stCondLst>
                                  <p:childTnLst>
                                    <p:set>
                                      <p:cBhvr>
                                        <p:cTn id="217" dur="1" fill="hold">
                                          <p:stCondLst>
                                            <p:cond delay="0"/>
                                          </p:stCondLst>
                                        </p:cTn>
                                        <p:tgtEl>
                                          <p:spTgt spid="115"/>
                                        </p:tgtEl>
                                        <p:attrNameLst>
                                          <p:attrName>style.visibility</p:attrName>
                                        </p:attrNameLst>
                                      </p:cBhvr>
                                      <p:to>
                                        <p:strVal val="visible"/>
                                      </p:to>
                                    </p:set>
                                  </p:childTnLst>
                                </p:cTn>
                              </p:par>
                              <p:par>
                                <p:cTn id="218" presetID="1" presetClass="entr" presetSubtype="0" fill="hold" nodeType="withEffect">
                                  <p:stCondLst>
                                    <p:cond delay="0"/>
                                  </p:stCondLst>
                                  <p:childTnLst>
                                    <p:set>
                                      <p:cBhvr>
                                        <p:cTn id="219" dur="1" fill="hold">
                                          <p:stCondLst>
                                            <p:cond delay="0"/>
                                          </p:stCondLst>
                                        </p:cTn>
                                        <p:tgtEl>
                                          <p:spTgt spid="116"/>
                                        </p:tgtEl>
                                        <p:attrNameLst>
                                          <p:attrName>style.visibility</p:attrName>
                                        </p:attrNameLst>
                                      </p:cBhvr>
                                      <p:to>
                                        <p:strVal val="visible"/>
                                      </p:to>
                                    </p:set>
                                  </p:childTnLst>
                                </p:cTn>
                              </p:par>
                              <p:par>
                                <p:cTn id="220" presetID="1" presetClass="entr" presetSubtype="0" fill="hold" nodeType="withEffect">
                                  <p:stCondLst>
                                    <p:cond delay="0"/>
                                  </p:stCondLst>
                                  <p:childTnLst>
                                    <p:set>
                                      <p:cBhvr>
                                        <p:cTn id="221" dur="1" fill="hold">
                                          <p:stCondLst>
                                            <p:cond delay="0"/>
                                          </p:stCondLst>
                                        </p:cTn>
                                        <p:tgtEl>
                                          <p:spTgt spid="117"/>
                                        </p:tgtEl>
                                        <p:attrNameLst>
                                          <p:attrName>style.visibility</p:attrName>
                                        </p:attrNameLst>
                                      </p:cBhvr>
                                      <p:to>
                                        <p:strVal val="visible"/>
                                      </p:to>
                                    </p:set>
                                  </p:childTnLst>
                                </p:cTn>
                              </p:par>
                              <p:par>
                                <p:cTn id="222" presetID="1" presetClass="entr" presetSubtype="0" fill="hold" nodeType="withEffect">
                                  <p:stCondLst>
                                    <p:cond delay="0"/>
                                  </p:stCondLst>
                                  <p:childTnLst>
                                    <p:set>
                                      <p:cBhvr>
                                        <p:cTn id="223" dur="1" fill="hold">
                                          <p:stCondLst>
                                            <p:cond delay="0"/>
                                          </p:stCondLst>
                                        </p:cTn>
                                        <p:tgtEl>
                                          <p:spTgt spid="118"/>
                                        </p:tgtEl>
                                        <p:attrNameLst>
                                          <p:attrName>style.visibility</p:attrName>
                                        </p:attrNameLst>
                                      </p:cBhvr>
                                      <p:to>
                                        <p:strVal val="visible"/>
                                      </p:to>
                                    </p:set>
                                  </p:childTnLst>
                                </p:cTn>
                              </p:par>
                              <p:par>
                                <p:cTn id="224" presetID="1" presetClass="entr" presetSubtype="0" fill="hold" nodeType="withEffect">
                                  <p:stCondLst>
                                    <p:cond delay="0"/>
                                  </p:stCondLst>
                                  <p:childTnLst>
                                    <p:set>
                                      <p:cBhvr>
                                        <p:cTn id="225" dur="1" fill="hold">
                                          <p:stCondLst>
                                            <p:cond delay="0"/>
                                          </p:stCondLst>
                                        </p:cTn>
                                        <p:tgtEl>
                                          <p:spTgt spid="119"/>
                                        </p:tgtEl>
                                        <p:attrNameLst>
                                          <p:attrName>style.visibility</p:attrName>
                                        </p:attrNameLst>
                                      </p:cBhvr>
                                      <p:to>
                                        <p:strVal val="visible"/>
                                      </p:to>
                                    </p:set>
                                  </p:childTnLst>
                                </p:cTn>
                              </p:par>
                              <p:par>
                                <p:cTn id="226" presetID="1" presetClass="entr" presetSubtype="0" fill="hold" nodeType="withEffect">
                                  <p:stCondLst>
                                    <p:cond delay="0"/>
                                  </p:stCondLst>
                                  <p:childTnLst>
                                    <p:set>
                                      <p:cBhvr>
                                        <p:cTn id="227" dur="1" fill="hold">
                                          <p:stCondLst>
                                            <p:cond delay="0"/>
                                          </p:stCondLst>
                                        </p:cTn>
                                        <p:tgtEl>
                                          <p:spTgt spid="120"/>
                                        </p:tgtEl>
                                        <p:attrNameLst>
                                          <p:attrName>style.visibility</p:attrName>
                                        </p:attrNameLst>
                                      </p:cBhvr>
                                      <p:to>
                                        <p:strVal val="visible"/>
                                      </p:to>
                                    </p:set>
                                  </p:childTnLst>
                                </p:cTn>
                              </p:par>
                            </p:childTnLst>
                          </p:cTn>
                        </p:par>
                        <p:par>
                          <p:cTn id="228" fill="hold">
                            <p:stCondLst>
                              <p:cond delay="1000"/>
                            </p:stCondLst>
                            <p:childTnLst>
                              <p:par>
                                <p:cTn id="229" presetID="19" presetClass="emph" presetSubtype="0" fill="hold" nodeType="afterEffect">
                                  <p:stCondLst>
                                    <p:cond delay="0"/>
                                  </p:stCondLst>
                                  <p:childTnLst>
                                    <p:animClr clrSpc="rgb" dir="cw">
                                      <p:cBhvr override="childStyle">
                                        <p:cTn id="230" dur="500" fill="hold"/>
                                        <p:tgtEl>
                                          <p:spTgt spid="100"/>
                                        </p:tgtEl>
                                        <p:attrNameLst>
                                          <p:attrName>style.color</p:attrName>
                                        </p:attrNameLst>
                                      </p:cBhvr>
                                      <p:to>
                                        <a:srgbClr val="FF0000"/>
                                      </p:to>
                                    </p:animClr>
                                    <p:animClr clrSpc="rgb" dir="cw">
                                      <p:cBhvr>
                                        <p:cTn id="231" dur="500" fill="hold"/>
                                        <p:tgtEl>
                                          <p:spTgt spid="100"/>
                                        </p:tgtEl>
                                        <p:attrNameLst>
                                          <p:attrName>fillcolor</p:attrName>
                                        </p:attrNameLst>
                                      </p:cBhvr>
                                      <p:to>
                                        <a:srgbClr val="FF0000"/>
                                      </p:to>
                                    </p:animClr>
                                    <p:set>
                                      <p:cBhvr>
                                        <p:cTn id="232" dur="500" fill="hold"/>
                                        <p:tgtEl>
                                          <p:spTgt spid="100"/>
                                        </p:tgtEl>
                                        <p:attrNameLst>
                                          <p:attrName>fill.type</p:attrName>
                                        </p:attrNameLst>
                                      </p:cBhvr>
                                      <p:to>
                                        <p:strVal val="solid"/>
                                      </p:to>
                                    </p:set>
                                    <p:set>
                                      <p:cBhvr>
                                        <p:cTn id="233" dur="500" fill="hold"/>
                                        <p:tgtEl>
                                          <p:spTgt spid="100"/>
                                        </p:tgtEl>
                                        <p:attrNameLst>
                                          <p:attrName>fill.on</p:attrName>
                                        </p:attrNameLst>
                                      </p:cBhvr>
                                      <p:to>
                                        <p:strVal val="true"/>
                                      </p:to>
                                    </p:set>
                                  </p:childTnLst>
                                </p:cTn>
                              </p:par>
                              <p:par>
                                <p:cTn id="234" presetID="19" presetClass="emph" presetSubtype="0" fill="hold" nodeType="withEffect">
                                  <p:stCondLst>
                                    <p:cond delay="0"/>
                                  </p:stCondLst>
                                  <p:childTnLst>
                                    <p:animClr clrSpc="rgb" dir="cw">
                                      <p:cBhvr override="childStyle">
                                        <p:cTn id="235" dur="500" fill="hold"/>
                                        <p:tgtEl>
                                          <p:spTgt spid="101"/>
                                        </p:tgtEl>
                                        <p:attrNameLst>
                                          <p:attrName>style.color</p:attrName>
                                        </p:attrNameLst>
                                      </p:cBhvr>
                                      <p:to>
                                        <a:srgbClr val="FF0000"/>
                                      </p:to>
                                    </p:animClr>
                                    <p:animClr clrSpc="rgb" dir="cw">
                                      <p:cBhvr>
                                        <p:cTn id="236" dur="500" fill="hold"/>
                                        <p:tgtEl>
                                          <p:spTgt spid="101"/>
                                        </p:tgtEl>
                                        <p:attrNameLst>
                                          <p:attrName>fillcolor</p:attrName>
                                        </p:attrNameLst>
                                      </p:cBhvr>
                                      <p:to>
                                        <a:srgbClr val="FF0000"/>
                                      </p:to>
                                    </p:animClr>
                                    <p:set>
                                      <p:cBhvr>
                                        <p:cTn id="237" dur="500" fill="hold"/>
                                        <p:tgtEl>
                                          <p:spTgt spid="101"/>
                                        </p:tgtEl>
                                        <p:attrNameLst>
                                          <p:attrName>fill.type</p:attrName>
                                        </p:attrNameLst>
                                      </p:cBhvr>
                                      <p:to>
                                        <p:strVal val="solid"/>
                                      </p:to>
                                    </p:set>
                                    <p:set>
                                      <p:cBhvr>
                                        <p:cTn id="238" dur="500" fill="hold"/>
                                        <p:tgtEl>
                                          <p:spTgt spid="101"/>
                                        </p:tgtEl>
                                        <p:attrNameLst>
                                          <p:attrName>fill.on</p:attrName>
                                        </p:attrNameLst>
                                      </p:cBhvr>
                                      <p:to>
                                        <p:strVal val="true"/>
                                      </p:to>
                                    </p:set>
                                  </p:childTnLst>
                                </p:cTn>
                              </p:par>
                              <p:par>
                                <p:cTn id="239" presetID="19" presetClass="emph" presetSubtype="0" fill="hold" nodeType="withEffect">
                                  <p:stCondLst>
                                    <p:cond delay="0"/>
                                  </p:stCondLst>
                                  <p:childTnLst>
                                    <p:animClr clrSpc="rgb" dir="cw">
                                      <p:cBhvr override="childStyle">
                                        <p:cTn id="240" dur="500" fill="hold"/>
                                        <p:tgtEl>
                                          <p:spTgt spid="102"/>
                                        </p:tgtEl>
                                        <p:attrNameLst>
                                          <p:attrName>style.color</p:attrName>
                                        </p:attrNameLst>
                                      </p:cBhvr>
                                      <p:to>
                                        <a:srgbClr val="FF0000"/>
                                      </p:to>
                                    </p:animClr>
                                    <p:animClr clrSpc="rgb" dir="cw">
                                      <p:cBhvr>
                                        <p:cTn id="241" dur="500" fill="hold"/>
                                        <p:tgtEl>
                                          <p:spTgt spid="102"/>
                                        </p:tgtEl>
                                        <p:attrNameLst>
                                          <p:attrName>fillcolor</p:attrName>
                                        </p:attrNameLst>
                                      </p:cBhvr>
                                      <p:to>
                                        <a:srgbClr val="FF0000"/>
                                      </p:to>
                                    </p:animClr>
                                    <p:set>
                                      <p:cBhvr>
                                        <p:cTn id="242" dur="500" fill="hold"/>
                                        <p:tgtEl>
                                          <p:spTgt spid="102"/>
                                        </p:tgtEl>
                                        <p:attrNameLst>
                                          <p:attrName>fill.type</p:attrName>
                                        </p:attrNameLst>
                                      </p:cBhvr>
                                      <p:to>
                                        <p:strVal val="solid"/>
                                      </p:to>
                                    </p:set>
                                    <p:set>
                                      <p:cBhvr>
                                        <p:cTn id="243" dur="500" fill="hold"/>
                                        <p:tgtEl>
                                          <p:spTgt spid="102"/>
                                        </p:tgtEl>
                                        <p:attrNameLst>
                                          <p:attrName>fill.on</p:attrName>
                                        </p:attrNameLst>
                                      </p:cBhvr>
                                      <p:to>
                                        <p:strVal val="true"/>
                                      </p:to>
                                    </p:set>
                                  </p:childTnLst>
                                </p:cTn>
                              </p:par>
                              <p:par>
                                <p:cTn id="244" presetID="19" presetClass="emph" presetSubtype="0" fill="hold" nodeType="withEffect">
                                  <p:stCondLst>
                                    <p:cond delay="0"/>
                                  </p:stCondLst>
                                  <p:childTnLst>
                                    <p:animClr clrSpc="rgb" dir="cw">
                                      <p:cBhvr override="childStyle">
                                        <p:cTn id="245" dur="500" fill="hold"/>
                                        <p:tgtEl>
                                          <p:spTgt spid="103"/>
                                        </p:tgtEl>
                                        <p:attrNameLst>
                                          <p:attrName>style.color</p:attrName>
                                        </p:attrNameLst>
                                      </p:cBhvr>
                                      <p:to>
                                        <a:srgbClr val="FF0000"/>
                                      </p:to>
                                    </p:animClr>
                                    <p:animClr clrSpc="rgb" dir="cw">
                                      <p:cBhvr>
                                        <p:cTn id="246" dur="500" fill="hold"/>
                                        <p:tgtEl>
                                          <p:spTgt spid="103"/>
                                        </p:tgtEl>
                                        <p:attrNameLst>
                                          <p:attrName>fillcolor</p:attrName>
                                        </p:attrNameLst>
                                      </p:cBhvr>
                                      <p:to>
                                        <a:srgbClr val="FF0000"/>
                                      </p:to>
                                    </p:animClr>
                                    <p:set>
                                      <p:cBhvr>
                                        <p:cTn id="247" dur="500" fill="hold"/>
                                        <p:tgtEl>
                                          <p:spTgt spid="103"/>
                                        </p:tgtEl>
                                        <p:attrNameLst>
                                          <p:attrName>fill.type</p:attrName>
                                        </p:attrNameLst>
                                      </p:cBhvr>
                                      <p:to>
                                        <p:strVal val="solid"/>
                                      </p:to>
                                    </p:set>
                                    <p:set>
                                      <p:cBhvr>
                                        <p:cTn id="248" dur="500" fill="hold"/>
                                        <p:tgtEl>
                                          <p:spTgt spid="103"/>
                                        </p:tgtEl>
                                        <p:attrNameLst>
                                          <p:attrName>fill.on</p:attrName>
                                        </p:attrNameLst>
                                      </p:cBhvr>
                                      <p:to>
                                        <p:strVal val="true"/>
                                      </p:to>
                                    </p:set>
                                  </p:childTnLst>
                                </p:cTn>
                              </p:par>
                              <p:par>
                                <p:cTn id="249" presetID="19" presetClass="emph" presetSubtype="0" fill="hold" nodeType="withEffect">
                                  <p:stCondLst>
                                    <p:cond delay="0"/>
                                  </p:stCondLst>
                                  <p:childTnLst>
                                    <p:animClr clrSpc="rgb" dir="cw">
                                      <p:cBhvr override="childStyle">
                                        <p:cTn id="250" dur="500" fill="hold"/>
                                        <p:tgtEl>
                                          <p:spTgt spid="104"/>
                                        </p:tgtEl>
                                        <p:attrNameLst>
                                          <p:attrName>style.color</p:attrName>
                                        </p:attrNameLst>
                                      </p:cBhvr>
                                      <p:to>
                                        <a:srgbClr val="FF0000"/>
                                      </p:to>
                                    </p:animClr>
                                    <p:animClr clrSpc="rgb" dir="cw">
                                      <p:cBhvr>
                                        <p:cTn id="251" dur="500" fill="hold"/>
                                        <p:tgtEl>
                                          <p:spTgt spid="104"/>
                                        </p:tgtEl>
                                        <p:attrNameLst>
                                          <p:attrName>fillcolor</p:attrName>
                                        </p:attrNameLst>
                                      </p:cBhvr>
                                      <p:to>
                                        <a:srgbClr val="FF0000"/>
                                      </p:to>
                                    </p:animClr>
                                    <p:set>
                                      <p:cBhvr>
                                        <p:cTn id="252" dur="500" fill="hold"/>
                                        <p:tgtEl>
                                          <p:spTgt spid="104"/>
                                        </p:tgtEl>
                                        <p:attrNameLst>
                                          <p:attrName>fill.type</p:attrName>
                                        </p:attrNameLst>
                                      </p:cBhvr>
                                      <p:to>
                                        <p:strVal val="solid"/>
                                      </p:to>
                                    </p:set>
                                    <p:set>
                                      <p:cBhvr>
                                        <p:cTn id="253" dur="500" fill="hold"/>
                                        <p:tgtEl>
                                          <p:spTgt spid="104"/>
                                        </p:tgtEl>
                                        <p:attrNameLst>
                                          <p:attrName>fill.on</p:attrName>
                                        </p:attrNameLst>
                                      </p:cBhvr>
                                      <p:to>
                                        <p:strVal val="true"/>
                                      </p:to>
                                    </p:set>
                                  </p:childTnLst>
                                </p:cTn>
                              </p:par>
                              <p:par>
                                <p:cTn id="254" presetID="19" presetClass="emph" presetSubtype="0" fill="hold" nodeType="withEffect">
                                  <p:stCondLst>
                                    <p:cond delay="0"/>
                                  </p:stCondLst>
                                  <p:childTnLst>
                                    <p:animClr clrSpc="rgb" dir="cw">
                                      <p:cBhvr override="childStyle">
                                        <p:cTn id="255" dur="500" fill="hold"/>
                                        <p:tgtEl>
                                          <p:spTgt spid="105"/>
                                        </p:tgtEl>
                                        <p:attrNameLst>
                                          <p:attrName>style.color</p:attrName>
                                        </p:attrNameLst>
                                      </p:cBhvr>
                                      <p:to>
                                        <a:srgbClr val="FF0000"/>
                                      </p:to>
                                    </p:animClr>
                                    <p:animClr clrSpc="rgb" dir="cw">
                                      <p:cBhvr>
                                        <p:cTn id="256" dur="500" fill="hold"/>
                                        <p:tgtEl>
                                          <p:spTgt spid="105"/>
                                        </p:tgtEl>
                                        <p:attrNameLst>
                                          <p:attrName>fillcolor</p:attrName>
                                        </p:attrNameLst>
                                      </p:cBhvr>
                                      <p:to>
                                        <a:srgbClr val="FF0000"/>
                                      </p:to>
                                    </p:animClr>
                                    <p:set>
                                      <p:cBhvr>
                                        <p:cTn id="257" dur="500" fill="hold"/>
                                        <p:tgtEl>
                                          <p:spTgt spid="105"/>
                                        </p:tgtEl>
                                        <p:attrNameLst>
                                          <p:attrName>fill.type</p:attrName>
                                        </p:attrNameLst>
                                      </p:cBhvr>
                                      <p:to>
                                        <p:strVal val="solid"/>
                                      </p:to>
                                    </p:set>
                                    <p:set>
                                      <p:cBhvr>
                                        <p:cTn id="258" dur="500" fill="hold"/>
                                        <p:tgtEl>
                                          <p:spTgt spid="105"/>
                                        </p:tgtEl>
                                        <p:attrNameLst>
                                          <p:attrName>fill.on</p:attrName>
                                        </p:attrNameLst>
                                      </p:cBhvr>
                                      <p:to>
                                        <p:strVal val="true"/>
                                      </p:to>
                                    </p:set>
                                  </p:childTnLst>
                                </p:cTn>
                              </p:par>
                              <p:par>
                                <p:cTn id="259" presetID="19" presetClass="emph" presetSubtype="0" fill="hold" nodeType="withEffect">
                                  <p:stCondLst>
                                    <p:cond delay="0"/>
                                  </p:stCondLst>
                                  <p:childTnLst>
                                    <p:animClr clrSpc="rgb" dir="cw">
                                      <p:cBhvr override="childStyle">
                                        <p:cTn id="260" dur="500" fill="hold"/>
                                        <p:tgtEl>
                                          <p:spTgt spid="106"/>
                                        </p:tgtEl>
                                        <p:attrNameLst>
                                          <p:attrName>style.color</p:attrName>
                                        </p:attrNameLst>
                                      </p:cBhvr>
                                      <p:to>
                                        <a:srgbClr val="FF0000"/>
                                      </p:to>
                                    </p:animClr>
                                    <p:animClr clrSpc="rgb" dir="cw">
                                      <p:cBhvr>
                                        <p:cTn id="261" dur="500" fill="hold"/>
                                        <p:tgtEl>
                                          <p:spTgt spid="106"/>
                                        </p:tgtEl>
                                        <p:attrNameLst>
                                          <p:attrName>fillcolor</p:attrName>
                                        </p:attrNameLst>
                                      </p:cBhvr>
                                      <p:to>
                                        <a:srgbClr val="FF0000"/>
                                      </p:to>
                                    </p:animClr>
                                    <p:set>
                                      <p:cBhvr>
                                        <p:cTn id="262" dur="500" fill="hold"/>
                                        <p:tgtEl>
                                          <p:spTgt spid="106"/>
                                        </p:tgtEl>
                                        <p:attrNameLst>
                                          <p:attrName>fill.type</p:attrName>
                                        </p:attrNameLst>
                                      </p:cBhvr>
                                      <p:to>
                                        <p:strVal val="solid"/>
                                      </p:to>
                                    </p:set>
                                    <p:set>
                                      <p:cBhvr>
                                        <p:cTn id="263" dur="500" fill="hold"/>
                                        <p:tgtEl>
                                          <p:spTgt spid="106"/>
                                        </p:tgtEl>
                                        <p:attrNameLst>
                                          <p:attrName>fill.on</p:attrName>
                                        </p:attrNameLst>
                                      </p:cBhvr>
                                      <p:to>
                                        <p:strVal val="true"/>
                                      </p:to>
                                    </p:set>
                                  </p:childTnLst>
                                </p:cTn>
                              </p:par>
                              <p:par>
                                <p:cTn id="264" presetID="19" presetClass="emph" presetSubtype="0" fill="hold" nodeType="withEffect">
                                  <p:stCondLst>
                                    <p:cond delay="0"/>
                                  </p:stCondLst>
                                  <p:childTnLst>
                                    <p:animClr clrSpc="rgb" dir="cw">
                                      <p:cBhvr override="childStyle">
                                        <p:cTn id="265" dur="500" fill="hold"/>
                                        <p:tgtEl>
                                          <p:spTgt spid="107"/>
                                        </p:tgtEl>
                                        <p:attrNameLst>
                                          <p:attrName>style.color</p:attrName>
                                        </p:attrNameLst>
                                      </p:cBhvr>
                                      <p:to>
                                        <a:srgbClr val="FF0000"/>
                                      </p:to>
                                    </p:animClr>
                                    <p:animClr clrSpc="rgb" dir="cw">
                                      <p:cBhvr>
                                        <p:cTn id="266" dur="500" fill="hold"/>
                                        <p:tgtEl>
                                          <p:spTgt spid="107"/>
                                        </p:tgtEl>
                                        <p:attrNameLst>
                                          <p:attrName>fillcolor</p:attrName>
                                        </p:attrNameLst>
                                      </p:cBhvr>
                                      <p:to>
                                        <a:srgbClr val="FF0000"/>
                                      </p:to>
                                    </p:animClr>
                                    <p:set>
                                      <p:cBhvr>
                                        <p:cTn id="267" dur="500" fill="hold"/>
                                        <p:tgtEl>
                                          <p:spTgt spid="107"/>
                                        </p:tgtEl>
                                        <p:attrNameLst>
                                          <p:attrName>fill.type</p:attrName>
                                        </p:attrNameLst>
                                      </p:cBhvr>
                                      <p:to>
                                        <p:strVal val="solid"/>
                                      </p:to>
                                    </p:set>
                                    <p:set>
                                      <p:cBhvr>
                                        <p:cTn id="268" dur="500" fill="hold"/>
                                        <p:tgtEl>
                                          <p:spTgt spid="107"/>
                                        </p:tgtEl>
                                        <p:attrNameLst>
                                          <p:attrName>fill.on</p:attrName>
                                        </p:attrNameLst>
                                      </p:cBhvr>
                                      <p:to>
                                        <p:strVal val="true"/>
                                      </p:to>
                                    </p:set>
                                  </p:childTnLst>
                                </p:cTn>
                              </p:par>
                              <p:par>
                                <p:cTn id="269" presetID="19" presetClass="emph" presetSubtype="0" fill="hold" nodeType="withEffect">
                                  <p:stCondLst>
                                    <p:cond delay="0"/>
                                  </p:stCondLst>
                                  <p:childTnLst>
                                    <p:animClr clrSpc="rgb" dir="cw">
                                      <p:cBhvr override="childStyle">
                                        <p:cTn id="270" dur="500" fill="hold"/>
                                        <p:tgtEl>
                                          <p:spTgt spid="108"/>
                                        </p:tgtEl>
                                        <p:attrNameLst>
                                          <p:attrName>style.color</p:attrName>
                                        </p:attrNameLst>
                                      </p:cBhvr>
                                      <p:to>
                                        <a:srgbClr val="FF0000"/>
                                      </p:to>
                                    </p:animClr>
                                    <p:animClr clrSpc="rgb" dir="cw">
                                      <p:cBhvr>
                                        <p:cTn id="271" dur="500" fill="hold"/>
                                        <p:tgtEl>
                                          <p:spTgt spid="108"/>
                                        </p:tgtEl>
                                        <p:attrNameLst>
                                          <p:attrName>fillcolor</p:attrName>
                                        </p:attrNameLst>
                                      </p:cBhvr>
                                      <p:to>
                                        <a:srgbClr val="FF0000"/>
                                      </p:to>
                                    </p:animClr>
                                    <p:set>
                                      <p:cBhvr>
                                        <p:cTn id="272" dur="500" fill="hold"/>
                                        <p:tgtEl>
                                          <p:spTgt spid="108"/>
                                        </p:tgtEl>
                                        <p:attrNameLst>
                                          <p:attrName>fill.type</p:attrName>
                                        </p:attrNameLst>
                                      </p:cBhvr>
                                      <p:to>
                                        <p:strVal val="solid"/>
                                      </p:to>
                                    </p:set>
                                    <p:set>
                                      <p:cBhvr>
                                        <p:cTn id="273" dur="500" fill="hold"/>
                                        <p:tgtEl>
                                          <p:spTgt spid="108"/>
                                        </p:tgtEl>
                                        <p:attrNameLst>
                                          <p:attrName>fill.on</p:attrName>
                                        </p:attrNameLst>
                                      </p:cBhvr>
                                      <p:to>
                                        <p:strVal val="true"/>
                                      </p:to>
                                    </p:set>
                                  </p:childTnLst>
                                </p:cTn>
                              </p:par>
                              <p:par>
                                <p:cTn id="274" presetID="19" presetClass="emph" presetSubtype="0" fill="hold" nodeType="withEffect">
                                  <p:stCondLst>
                                    <p:cond delay="0"/>
                                  </p:stCondLst>
                                  <p:childTnLst>
                                    <p:animClr clrSpc="rgb" dir="cw">
                                      <p:cBhvr override="childStyle">
                                        <p:cTn id="275" dur="500" fill="hold"/>
                                        <p:tgtEl>
                                          <p:spTgt spid="109"/>
                                        </p:tgtEl>
                                        <p:attrNameLst>
                                          <p:attrName>style.color</p:attrName>
                                        </p:attrNameLst>
                                      </p:cBhvr>
                                      <p:to>
                                        <a:srgbClr val="FF0000"/>
                                      </p:to>
                                    </p:animClr>
                                    <p:animClr clrSpc="rgb" dir="cw">
                                      <p:cBhvr>
                                        <p:cTn id="276" dur="500" fill="hold"/>
                                        <p:tgtEl>
                                          <p:spTgt spid="109"/>
                                        </p:tgtEl>
                                        <p:attrNameLst>
                                          <p:attrName>fillcolor</p:attrName>
                                        </p:attrNameLst>
                                      </p:cBhvr>
                                      <p:to>
                                        <a:srgbClr val="FF0000"/>
                                      </p:to>
                                    </p:animClr>
                                    <p:set>
                                      <p:cBhvr>
                                        <p:cTn id="277" dur="500" fill="hold"/>
                                        <p:tgtEl>
                                          <p:spTgt spid="109"/>
                                        </p:tgtEl>
                                        <p:attrNameLst>
                                          <p:attrName>fill.type</p:attrName>
                                        </p:attrNameLst>
                                      </p:cBhvr>
                                      <p:to>
                                        <p:strVal val="solid"/>
                                      </p:to>
                                    </p:set>
                                    <p:set>
                                      <p:cBhvr>
                                        <p:cTn id="278" dur="500" fill="hold"/>
                                        <p:tgtEl>
                                          <p:spTgt spid="109"/>
                                        </p:tgtEl>
                                        <p:attrNameLst>
                                          <p:attrName>fill.on</p:attrName>
                                        </p:attrNameLst>
                                      </p:cBhvr>
                                      <p:to>
                                        <p:strVal val="true"/>
                                      </p:to>
                                    </p:set>
                                  </p:childTnLst>
                                </p:cTn>
                              </p:par>
                              <p:par>
                                <p:cTn id="279" presetID="19" presetClass="emph" presetSubtype="0" fill="hold" nodeType="withEffect">
                                  <p:stCondLst>
                                    <p:cond delay="0"/>
                                  </p:stCondLst>
                                  <p:childTnLst>
                                    <p:animClr clrSpc="rgb" dir="cw">
                                      <p:cBhvr override="childStyle">
                                        <p:cTn id="280" dur="500" fill="hold"/>
                                        <p:tgtEl>
                                          <p:spTgt spid="110"/>
                                        </p:tgtEl>
                                        <p:attrNameLst>
                                          <p:attrName>style.color</p:attrName>
                                        </p:attrNameLst>
                                      </p:cBhvr>
                                      <p:to>
                                        <a:srgbClr val="FF0000"/>
                                      </p:to>
                                    </p:animClr>
                                    <p:animClr clrSpc="rgb" dir="cw">
                                      <p:cBhvr>
                                        <p:cTn id="281" dur="500" fill="hold"/>
                                        <p:tgtEl>
                                          <p:spTgt spid="110"/>
                                        </p:tgtEl>
                                        <p:attrNameLst>
                                          <p:attrName>fillcolor</p:attrName>
                                        </p:attrNameLst>
                                      </p:cBhvr>
                                      <p:to>
                                        <a:srgbClr val="FF0000"/>
                                      </p:to>
                                    </p:animClr>
                                    <p:set>
                                      <p:cBhvr>
                                        <p:cTn id="282" dur="500" fill="hold"/>
                                        <p:tgtEl>
                                          <p:spTgt spid="110"/>
                                        </p:tgtEl>
                                        <p:attrNameLst>
                                          <p:attrName>fill.type</p:attrName>
                                        </p:attrNameLst>
                                      </p:cBhvr>
                                      <p:to>
                                        <p:strVal val="solid"/>
                                      </p:to>
                                    </p:set>
                                    <p:set>
                                      <p:cBhvr>
                                        <p:cTn id="283" dur="500" fill="hold"/>
                                        <p:tgtEl>
                                          <p:spTgt spid="110"/>
                                        </p:tgtEl>
                                        <p:attrNameLst>
                                          <p:attrName>fill.on</p:attrName>
                                        </p:attrNameLst>
                                      </p:cBhvr>
                                      <p:to>
                                        <p:strVal val="true"/>
                                      </p:to>
                                    </p:set>
                                  </p:childTnLst>
                                </p:cTn>
                              </p:par>
                              <p:par>
                                <p:cTn id="284" presetID="19" presetClass="emph" presetSubtype="0" fill="hold" nodeType="withEffect">
                                  <p:stCondLst>
                                    <p:cond delay="0"/>
                                  </p:stCondLst>
                                  <p:childTnLst>
                                    <p:animClr clrSpc="rgb" dir="cw">
                                      <p:cBhvr override="childStyle">
                                        <p:cTn id="285" dur="500" fill="hold"/>
                                        <p:tgtEl>
                                          <p:spTgt spid="111"/>
                                        </p:tgtEl>
                                        <p:attrNameLst>
                                          <p:attrName>style.color</p:attrName>
                                        </p:attrNameLst>
                                      </p:cBhvr>
                                      <p:to>
                                        <a:srgbClr val="FF0000"/>
                                      </p:to>
                                    </p:animClr>
                                    <p:animClr clrSpc="rgb" dir="cw">
                                      <p:cBhvr>
                                        <p:cTn id="286" dur="500" fill="hold"/>
                                        <p:tgtEl>
                                          <p:spTgt spid="111"/>
                                        </p:tgtEl>
                                        <p:attrNameLst>
                                          <p:attrName>fillcolor</p:attrName>
                                        </p:attrNameLst>
                                      </p:cBhvr>
                                      <p:to>
                                        <a:srgbClr val="FF0000"/>
                                      </p:to>
                                    </p:animClr>
                                    <p:set>
                                      <p:cBhvr>
                                        <p:cTn id="287" dur="500" fill="hold"/>
                                        <p:tgtEl>
                                          <p:spTgt spid="111"/>
                                        </p:tgtEl>
                                        <p:attrNameLst>
                                          <p:attrName>fill.type</p:attrName>
                                        </p:attrNameLst>
                                      </p:cBhvr>
                                      <p:to>
                                        <p:strVal val="solid"/>
                                      </p:to>
                                    </p:set>
                                    <p:set>
                                      <p:cBhvr>
                                        <p:cTn id="288" dur="500" fill="hold"/>
                                        <p:tgtEl>
                                          <p:spTgt spid="111"/>
                                        </p:tgtEl>
                                        <p:attrNameLst>
                                          <p:attrName>fill.on</p:attrName>
                                        </p:attrNameLst>
                                      </p:cBhvr>
                                      <p:to>
                                        <p:strVal val="true"/>
                                      </p:to>
                                    </p:set>
                                  </p:childTnLst>
                                </p:cTn>
                              </p:par>
                              <p:par>
                                <p:cTn id="289" presetID="19" presetClass="emph" presetSubtype="0" fill="hold" nodeType="withEffect">
                                  <p:stCondLst>
                                    <p:cond delay="0"/>
                                  </p:stCondLst>
                                  <p:childTnLst>
                                    <p:animClr clrSpc="rgb" dir="cw">
                                      <p:cBhvr override="childStyle">
                                        <p:cTn id="290" dur="500" fill="hold"/>
                                        <p:tgtEl>
                                          <p:spTgt spid="112"/>
                                        </p:tgtEl>
                                        <p:attrNameLst>
                                          <p:attrName>style.color</p:attrName>
                                        </p:attrNameLst>
                                      </p:cBhvr>
                                      <p:to>
                                        <a:srgbClr val="FF0000"/>
                                      </p:to>
                                    </p:animClr>
                                    <p:animClr clrSpc="rgb" dir="cw">
                                      <p:cBhvr>
                                        <p:cTn id="291" dur="500" fill="hold"/>
                                        <p:tgtEl>
                                          <p:spTgt spid="112"/>
                                        </p:tgtEl>
                                        <p:attrNameLst>
                                          <p:attrName>fillcolor</p:attrName>
                                        </p:attrNameLst>
                                      </p:cBhvr>
                                      <p:to>
                                        <a:srgbClr val="FF0000"/>
                                      </p:to>
                                    </p:animClr>
                                    <p:set>
                                      <p:cBhvr>
                                        <p:cTn id="292" dur="500" fill="hold"/>
                                        <p:tgtEl>
                                          <p:spTgt spid="112"/>
                                        </p:tgtEl>
                                        <p:attrNameLst>
                                          <p:attrName>fill.type</p:attrName>
                                        </p:attrNameLst>
                                      </p:cBhvr>
                                      <p:to>
                                        <p:strVal val="solid"/>
                                      </p:to>
                                    </p:set>
                                    <p:set>
                                      <p:cBhvr>
                                        <p:cTn id="293" dur="500" fill="hold"/>
                                        <p:tgtEl>
                                          <p:spTgt spid="112"/>
                                        </p:tgtEl>
                                        <p:attrNameLst>
                                          <p:attrName>fill.on</p:attrName>
                                        </p:attrNameLst>
                                      </p:cBhvr>
                                      <p:to>
                                        <p:strVal val="true"/>
                                      </p:to>
                                    </p:set>
                                  </p:childTnLst>
                                </p:cTn>
                              </p:par>
                              <p:par>
                                <p:cTn id="294" presetID="19" presetClass="emph" presetSubtype="0" fill="hold" nodeType="withEffect">
                                  <p:stCondLst>
                                    <p:cond delay="0"/>
                                  </p:stCondLst>
                                  <p:childTnLst>
                                    <p:animClr clrSpc="rgb" dir="cw">
                                      <p:cBhvr override="childStyle">
                                        <p:cTn id="295" dur="500" fill="hold"/>
                                        <p:tgtEl>
                                          <p:spTgt spid="113"/>
                                        </p:tgtEl>
                                        <p:attrNameLst>
                                          <p:attrName>style.color</p:attrName>
                                        </p:attrNameLst>
                                      </p:cBhvr>
                                      <p:to>
                                        <a:srgbClr val="FF0000"/>
                                      </p:to>
                                    </p:animClr>
                                    <p:animClr clrSpc="rgb" dir="cw">
                                      <p:cBhvr>
                                        <p:cTn id="296" dur="500" fill="hold"/>
                                        <p:tgtEl>
                                          <p:spTgt spid="113"/>
                                        </p:tgtEl>
                                        <p:attrNameLst>
                                          <p:attrName>fillcolor</p:attrName>
                                        </p:attrNameLst>
                                      </p:cBhvr>
                                      <p:to>
                                        <a:srgbClr val="FF0000"/>
                                      </p:to>
                                    </p:animClr>
                                    <p:set>
                                      <p:cBhvr>
                                        <p:cTn id="297" dur="500" fill="hold"/>
                                        <p:tgtEl>
                                          <p:spTgt spid="113"/>
                                        </p:tgtEl>
                                        <p:attrNameLst>
                                          <p:attrName>fill.type</p:attrName>
                                        </p:attrNameLst>
                                      </p:cBhvr>
                                      <p:to>
                                        <p:strVal val="solid"/>
                                      </p:to>
                                    </p:set>
                                    <p:set>
                                      <p:cBhvr>
                                        <p:cTn id="298" dur="500" fill="hold"/>
                                        <p:tgtEl>
                                          <p:spTgt spid="113"/>
                                        </p:tgtEl>
                                        <p:attrNameLst>
                                          <p:attrName>fill.on</p:attrName>
                                        </p:attrNameLst>
                                      </p:cBhvr>
                                      <p:to>
                                        <p:strVal val="true"/>
                                      </p:to>
                                    </p:set>
                                  </p:childTnLst>
                                </p:cTn>
                              </p:par>
                              <p:par>
                                <p:cTn id="299" presetID="19" presetClass="emph" presetSubtype="0" fill="hold" nodeType="withEffect">
                                  <p:stCondLst>
                                    <p:cond delay="0"/>
                                  </p:stCondLst>
                                  <p:childTnLst>
                                    <p:animClr clrSpc="rgb" dir="cw">
                                      <p:cBhvr override="childStyle">
                                        <p:cTn id="300" dur="500" fill="hold"/>
                                        <p:tgtEl>
                                          <p:spTgt spid="114"/>
                                        </p:tgtEl>
                                        <p:attrNameLst>
                                          <p:attrName>style.color</p:attrName>
                                        </p:attrNameLst>
                                      </p:cBhvr>
                                      <p:to>
                                        <a:srgbClr val="FF0000"/>
                                      </p:to>
                                    </p:animClr>
                                    <p:animClr clrSpc="rgb" dir="cw">
                                      <p:cBhvr>
                                        <p:cTn id="301" dur="500" fill="hold"/>
                                        <p:tgtEl>
                                          <p:spTgt spid="114"/>
                                        </p:tgtEl>
                                        <p:attrNameLst>
                                          <p:attrName>fillcolor</p:attrName>
                                        </p:attrNameLst>
                                      </p:cBhvr>
                                      <p:to>
                                        <a:srgbClr val="FF0000"/>
                                      </p:to>
                                    </p:animClr>
                                    <p:set>
                                      <p:cBhvr>
                                        <p:cTn id="302" dur="500" fill="hold"/>
                                        <p:tgtEl>
                                          <p:spTgt spid="114"/>
                                        </p:tgtEl>
                                        <p:attrNameLst>
                                          <p:attrName>fill.type</p:attrName>
                                        </p:attrNameLst>
                                      </p:cBhvr>
                                      <p:to>
                                        <p:strVal val="solid"/>
                                      </p:to>
                                    </p:set>
                                    <p:set>
                                      <p:cBhvr>
                                        <p:cTn id="303" dur="500" fill="hold"/>
                                        <p:tgtEl>
                                          <p:spTgt spid="114"/>
                                        </p:tgtEl>
                                        <p:attrNameLst>
                                          <p:attrName>fill.on</p:attrName>
                                        </p:attrNameLst>
                                      </p:cBhvr>
                                      <p:to>
                                        <p:strVal val="true"/>
                                      </p:to>
                                    </p:set>
                                  </p:childTnLst>
                                </p:cTn>
                              </p:par>
                              <p:par>
                                <p:cTn id="304" presetID="19" presetClass="emph" presetSubtype="0" fill="hold" nodeType="withEffect">
                                  <p:stCondLst>
                                    <p:cond delay="0"/>
                                  </p:stCondLst>
                                  <p:childTnLst>
                                    <p:animClr clrSpc="rgb" dir="cw">
                                      <p:cBhvr override="childStyle">
                                        <p:cTn id="305" dur="500" fill="hold"/>
                                        <p:tgtEl>
                                          <p:spTgt spid="115"/>
                                        </p:tgtEl>
                                        <p:attrNameLst>
                                          <p:attrName>style.color</p:attrName>
                                        </p:attrNameLst>
                                      </p:cBhvr>
                                      <p:to>
                                        <a:srgbClr val="FF0000"/>
                                      </p:to>
                                    </p:animClr>
                                    <p:animClr clrSpc="rgb" dir="cw">
                                      <p:cBhvr>
                                        <p:cTn id="306" dur="500" fill="hold"/>
                                        <p:tgtEl>
                                          <p:spTgt spid="115"/>
                                        </p:tgtEl>
                                        <p:attrNameLst>
                                          <p:attrName>fillcolor</p:attrName>
                                        </p:attrNameLst>
                                      </p:cBhvr>
                                      <p:to>
                                        <a:srgbClr val="FF0000"/>
                                      </p:to>
                                    </p:animClr>
                                    <p:set>
                                      <p:cBhvr>
                                        <p:cTn id="307" dur="500" fill="hold"/>
                                        <p:tgtEl>
                                          <p:spTgt spid="115"/>
                                        </p:tgtEl>
                                        <p:attrNameLst>
                                          <p:attrName>fill.type</p:attrName>
                                        </p:attrNameLst>
                                      </p:cBhvr>
                                      <p:to>
                                        <p:strVal val="solid"/>
                                      </p:to>
                                    </p:set>
                                    <p:set>
                                      <p:cBhvr>
                                        <p:cTn id="308" dur="500" fill="hold"/>
                                        <p:tgtEl>
                                          <p:spTgt spid="115"/>
                                        </p:tgtEl>
                                        <p:attrNameLst>
                                          <p:attrName>fill.on</p:attrName>
                                        </p:attrNameLst>
                                      </p:cBhvr>
                                      <p:to>
                                        <p:strVal val="true"/>
                                      </p:to>
                                    </p:set>
                                  </p:childTnLst>
                                </p:cTn>
                              </p:par>
                              <p:par>
                                <p:cTn id="309" presetID="19" presetClass="emph" presetSubtype="0" fill="hold" nodeType="withEffect">
                                  <p:stCondLst>
                                    <p:cond delay="0"/>
                                  </p:stCondLst>
                                  <p:childTnLst>
                                    <p:animClr clrSpc="rgb" dir="cw">
                                      <p:cBhvr override="childStyle">
                                        <p:cTn id="310" dur="500" fill="hold"/>
                                        <p:tgtEl>
                                          <p:spTgt spid="116"/>
                                        </p:tgtEl>
                                        <p:attrNameLst>
                                          <p:attrName>style.color</p:attrName>
                                        </p:attrNameLst>
                                      </p:cBhvr>
                                      <p:to>
                                        <a:srgbClr val="FF0000"/>
                                      </p:to>
                                    </p:animClr>
                                    <p:animClr clrSpc="rgb" dir="cw">
                                      <p:cBhvr>
                                        <p:cTn id="311" dur="500" fill="hold"/>
                                        <p:tgtEl>
                                          <p:spTgt spid="116"/>
                                        </p:tgtEl>
                                        <p:attrNameLst>
                                          <p:attrName>fillcolor</p:attrName>
                                        </p:attrNameLst>
                                      </p:cBhvr>
                                      <p:to>
                                        <a:srgbClr val="FF0000"/>
                                      </p:to>
                                    </p:animClr>
                                    <p:set>
                                      <p:cBhvr>
                                        <p:cTn id="312" dur="500" fill="hold"/>
                                        <p:tgtEl>
                                          <p:spTgt spid="116"/>
                                        </p:tgtEl>
                                        <p:attrNameLst>
                                          <p:attrName>fill.type</p:attrName>
                                        </p:attrNameLst>
                                      </p:cBhvr>
                                      <p:to>
                                        <p:strVal val="solid"/>
                                      </p:to>
                                    </p:set>
                                    <p:set>
                                      <p:cBhvr>
                                        <p:cTn id="313" dur="500" fill="hold"/>
                                        <p:tgtEl>
                                          <p:spTgt spid="116"/>
                                        </p:tgtEl>
                                        <p:attrNameLst>
                                          <p:attrName>fill.on</p:attrName>
                                        </p:attrNameLst>
                                      </p:cBhvr>
                                      <p:to>
                                        <p:strVal val="true"/>
                                      </p:to>
                                    </p:set>
                                  </p:childTnLst>
                                </p:cTn>
                              </p:par>
                              <p:par>
                                <p:cTn id="314" presetID="19" presetClass="emph" presetSubtype="0" fill="hold" nodeType="withEffect">
                                  <p:stCondLst>
                                    <p:cond delay="0"/>
                                  </p:stCondLst>
                                  <p:childTnLst>
                                    <p:animClr clrSpc="rgb" dir="cw">
                                      <p:cBhvr override="childStyle">
                                        <p:cTn id="315" dur="500" fill="hold"/>
                                        <p:tgtEl>
                                          <p:spTgt spid="117"/>
                                        </p:tgtEl>
                                        <p:attrNameLst>
                                          <p:attrName>style.color</p:attrName>
                                        </p:attrNameLst>
                                      </p:cBhvr>
                                      <p:to>
                                        <a:srgbClr val="FF0000"/>
                                      </p:to>
                                    </p:animClr>
                                    <p:animClr clrSpc="rgb" dir="cw">
                                      <p:cBhvr>
                                        <p:cTn id="316" dur="500" fill="hold"/>
                                        <p:tgtEl>
                                          <p:spTgt spid="117"/>
                                        </p:tgtEl>
                                        <p:attrNameLst>
                                          <p:attrName>fillcolor</p:attrName>
                                        </p:attrNameLst>
                                      </p:cBhvr>
                                      <p:to>
                                        <a:srgbClr val="FF0000"/>
                                      </p:to>
                                    </p:animClr>
                                    <p:set>
                                      <p:cBhvr>
                                        <p:cTn id="317" dur="500" fill="hold"/>
                                        <p:tgtEl>
                                          <p:spTgt spid="117"/>
                                        </p:tgtEl>
                                        <p:attrNameLst>
                                          <p:attrName>fill.type</p:attrName>
                                        </p:attrNameLst>
                                      </p:cBhvr>
                                      <p:to>
                                        <p:strVal val="solid"/>
                                      </p:to>
                                    </p:set>
                                    <p:set>
                                      <p:cBhvr>
                                        <p:cTn id="318" dur="500" fill="hold"/>
                                        <p:tgtEl>
                                          <p:spTgt spid="117"/>
                                        </p:tgtEl>
                                        <p:attrNameLst>
                                          <p:attrName>fill.on</p:attrName>
                                        </p:attrNameLst>
                                      </p:cBhvr>
                                      <p:to>
                                        <p:strVal val="true"/>
                                      </p:to>
                                    </p:set>
                                  </p:childTnLst>
                                </p:cTn>
                              </p:par>
                              <p:par>
                                <p:cTn id="319" presetID="19" presetClass="emph" presetSubtype="0" fill="hold" nodeType="withEffect">
                                  <p:stCondLst>
                                    <p:cond delay="0"/>
                                  </p:stCondLst>
                                  <p:childTnLst>
                                    <p:animClr clrSpc="rgb" dir="cw">
                                      <p:cBhvr override="childStyle">
                                        <p:cTn id="320" dur="500" fill="hold"/>
                                        <p:tgtEl>
                                          <p:spTgt spid="118"/>
                                        </p:tgtEl>
                                        <p:attrNameLst>
                                          <p:attrName>style.color</p:attrName>
                                        </p:attrNameLst>
                                      </p:cBhvr>
                                      <p:to>
                                        <a:srgbClr val="FF0000"/>
                                      </p:to>
                                    </p:animClr>
                                    <p:animClr clrSpc="rgb" dir="cw">
                                      <p:cBhvr>
                                        <p:cTn id="321" dur="500" fill="hold"/>
                                        <p:tgtEl>
                                          <p:spTgt spid="118"/>
                                        </p:tgtEl>
                                        <p:attrNameLst>
                                          <p:attrName>fillcolor</p:attrName>
                                        </p:attrNameLst>
                                      </p:cBhvr>
                                      <p:to>
                                        <a:srgbClr val="FF0000"/>
                                      </p:to>
                                    </p:animClr>
                                    <p:set>
                                      <p:cBhvr>
                                        <p:cTn id="322" dur="500" fill="hold"/>
                                        <p:tgtEl>
                                          <p:spTgt spid="118"/>
                                        </p:tgtEl>
                                        <p:attrNameLst>
                                          <p:attrName>fill.type</p:attrName>
                                        </p:attrNameLst>
                                      </p:cBhvr>
                                      <p:to>
                                        <p:strVal val="solid"/>
                                      </p:to>
                                    </p:set>
                                    <p:set>
                                      <p:cBhvr>
                                        <p:cTn id="323" dur="500" fill="hold"/>
                                        <p:tgtEl>
                                          <p:spTgt spid="118"/>
                                        </p:tgtEl>
                                        <p:attrNameLst>
                                          <p:attrName>fill.on</p:attrName>
                                        </p:attrNameLst>
                                      </p:cBhvr>
                                      <p:to>
                                        <p:strVal val="true"/>
                                      </p:to>
                                    </p:set>
                                  </p:childTnLst>
                                </p:cTn>
                              </p:par>
                              <p:par>
                                <p:cTn id="324" presetID="19" presetClass="emph" presetSubtype="0" fill="hold" nodeType="withEffect">
                                  <p:stCondLst>
                                    <p:cond delay="0"/>
                                  </p:stCondLst>
                                  <p:childTnLst>
                                    <p:animClr clrSpc="rgb" dir="cw">
                                      <p:cBhvr override="childStyle">
                                        <p:cTn id="325" dur="500" fill="hold"/>
                                        <p:tgtEl>
                                          <p:spTgt spid="119"/>
                                        </p:tgtEl>
                                        <p:attrNameLst>
                                          <p:attrName>style.color</p:attrName>
                                        </p:attrNameLst>
                                      </p:cBhvr>
                                      <p:to>
                                        <a:srgbClr val="FF0000"/>
                                      </p:to>
                                    </p:animClr>
                                    <p:animClr clrSpc="rgb" dir="cw">
                                      <p:cBhvr>
                                        <p:cTn id="326" dur="500" fill="hold"/>
                                        <p:tgtEl>
                                          <p:spTgt spid="119"/>
                                        </p:tgtEl>
                                        <p:attrNameLst>
                                          <p:attrName>fillcolor</p:attrName>
                                        </p:attrNameLst>
                                      </p:cBhvr>
                                      <p:to>
                                        <a:srgbClr val="FF0000"/>
                                      </p:to>
                                    </p:animClr>
                                    <p:set>
                                      <p:cBhvr>
                                        <p:cTn id="327" dur="500" fill="hold"/>
                                        <p:tgtEl>
                                          <p:spTgt spid="119"/>
                                        </p:tgtEl>
                                        <p:attrNameLst>
                                          <p:attrName>fill.type</p:attrName>
                                        </p:attrNameLst>
                                      </p:cBhvr>
                                      <p:to>
                                        <p:strVal val="solid"/>
                                      </p:to>
                                    </p:set>
                                    <p:set>
                                      <p:cBhvr>
                                        <p:cTn id="328" dur="500" fill="hold"/>
                                        <p:tgtEl>
                                          <p:spTgt spid="119"/>
                                        </p:tgtEl>
                                        <p:attrNameLst>
                                          <p:attrName>fill.on</p:attrName>
                                        </p:attrNameLst>
                                      </p:cBhvr>
                                      <p:to>
                                        <p:strVal val="true"/>
                                      </p:to>
                                    </p:set>
                                  </p:childTnLst>
                                </p:cTn>
                              </p:par>
                              <p:par>
                                <p:cTn id="329" presetID="19" presetClass="emph" presetSubtype="0" fill="hold" nodeType="withEffect">
                                  <p:stCondLst>
                                    <p:cond delay="0"/>
                                  </p:stCondLst>
                                  <p:childTnLst>
                                    <p:animClr clrSpc="rgb" dir="cw">
                                      <p:cBhvr override="childStyle">
                                        <p:cTn id="330" dur="500" fill="hold"/>
                                        <p:tgtEl>
                                          <p:spTgt spid="120"/>
                                        </p:tgtEl>
                                        <p:attrNameLst>
                                          <p:attrName>style.color</p:attrName>
                                        </p:attrNameLst>
                                      </p:cBhvr>
                                      <p:to>
                                        <a:srgbClr val="FF0000"/>
                                      </p:to>
                                    </p:animClr>
                                    <p:animClr clrSpc="rgb" dir="cw">
                                      <p:cBhvr>
                                        <p:cTn id="331" dur="500" fill="hold"/>
                                        <p:tgtEl>
                                          <p:spTgt spid="120"/>
                                        </p:tgtEl>
                                        <p:attrNameLst>
                                          <p:attrName>fillcolor</p:attrName>
                                        </p:attrNameLst>
                                      </p:cBhvr>
                                      <p:to>
                                        <a:srgbClr val="FF0000"/>
                                      </p:to>
                                    </p:animClr>
                                    <p:set>
                                      <p:cBhvr>
                                        <p:cTn id="332" dur="500" fill="hold"/>
                                        <p:tgtEl>
                                          <p:spTgt spid="120"/>
                                        </p:tgtEl>
                                        <p:attrNameLst>
                                          <p:attrName>fill.type</p:attrName>
                                        </p:attrNameLst>
                                      </p:cBhvr>
                                      <p:to>
                                        <p:strVal val="solid"/>
                                      </p:to>
                                    </p:set>
                                    <p:set>
                                      <p:cBhvr>
                                        <p:cTn id="333" dur="500" fill="hold"/>
                                        <p:tgtEl>
                                          <p:spTgt spid="120"/>
                                        </p:tgtEl>
                                        <p:attrNameLst>
                                          <p:attrName>fill.on</p:attrName>
                                        </p:attrNameLst>
                                      </p:cBhvr>
                                      <p:to>
                                        <p:strVal val="true"/>
                                      </p:to>
                                    </p:set>
                                  </p:childTnLst>
                                </p:cTn>
                              </p:par>
                              <p:par>
                                <p:cTn id="334" presetID="1" presetClass="entr" presetSubtype="0" fill="hold" grpId="0" nodeType="withEffect">
                                  <p:stCondLst>
                                    <p:cond delay="0"/>
                                  </p:stCondLst>
                                  <p:childTnLst>
                                    <p:set>
                                      <p:cBhvr>
                                        <p:cTn id="335" dur="1" fill="hold">
                                          <p:stCondLst>
                                            <p:cond delay="0"/>
                                          </p:stCondLst>
                                        </p:cTn>
                                        <p:tgtEl>
                                          <p:spTgt spid="130"/>
                                        </p:tgtEl>
                                        <p:attrNameLst>
                                          <p:attrName>style.visibility</p:attrName>
                                        </p:attrNameLst>
                                      </p:cBhvr>
                                      <p:to>
                                        <p:strVal val="visible"/>
                                      </p:to>
                                    </p:set>
                                  </p:childTnLst>
                                </p:cTn>
                              </p:par>
                            </p:childTnLst>
                          </p:cTn>
                        </p:par>
                      </p:childTnLst>
                    </p:cTn>
                  </p:par>
                  <p:par>
                    <p:cTn id="336" fill="hold">
                      <p:stCondLst>
                        <p:cond delay="indefinite"/>
                      </p:stCondLst>
                      <p:childTnLst>
                        <p:par>
                          <p:cTn id="337" fill="hold">
                            <p:stCondLst>
                              <p:cond delay="0"/>
                            </p:stCondLst>
                            <p:childTnLst>
                              <p:par>
                                <p:cTn id="338" presetID="1" presetClass="entr" presetSubtype="0" fill="hold" grpId="0" nodeType="clickEffect">
                                  <p:stCondLst>
                                    <p:cond delay="0"/>
                                  </p:stCondLst>
                                  <p:childTnLst>
                                    <p:set>
                                      <p:cBhvr>
                                        <p:cTn id="339"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6" grpId="0"/>
      <p:bldP spid="1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1861BC-A102-48D5-BB3B-1816DCA4E050}" type="slidenum">
              <a:rPr lang="en-US" smtClean="0"/>
              <a:t>15</a:t>
            </a:fld>
            <a:endParaRPr lang="en-US"/>
          </a:p>
        </p:txBody>
      </p:sp>
      <p:cxnSp>
        <p:nvCxnSpPr>
          <p:cNvPr id="3" name="Straight Connector 2"/>
          <p:cNvCxnSpPr/>
          <p:nvPr/>
        </p:nvCxnSpPr>
        <p:spPr>
          <a:xfrm>
            <a:off x="78615" y="702245"/>
            <a:ext cx="90525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09046" y="48287"/>
            <a:ext cx="8717934" cy="584775"/>
          </a:xfrm>
          <a:prstGeom prst="rect">
            <a:avLst/>
          </a:prstGeom>
          <a:noFill/>
        </p:spPr>
        <p:txBody>
          <a:bodyPr wrap="square" rtlCol="0" anchor="ctr">
            <a:spAutoFit/>
          </a:bodyPr>
          <a:lstStyle/>
          <a:p>
            <a:r>
              <a:rPr lang="en-US" sz="3200" dirty="0" smtClean="0">
                <a:solidFill>
                  <a:srgbClr val="002060"/>
                </a:solidFill>
                <a:latin typeface="Arial" panose="020B0604020202020204" pitchFamily="34" charset="0"/>
                <a:cs typeface="Arial" panose="020B0604020202020204" pitchFamily="34" charset="0"/>
              </a:rPr>
              <a:t>Operation issues of a failed trial</a:t>
            </a:r>
            <a:endParaRPr lang="en-US" sz="3200" dirty="0">
              <a:solidFill>
                <a:srgbClr val="002060"/>
              </a:solidFill>
              <a:latin typeface="Arial" panose="020B0604020202020204" pitchFamily="34" charset="0"/>
              <a:cs typeface="Arial" panose="020B0604020202020204" pitchFamily="34" charset="0"/>
            </a:endParaRPr>
          </a:p>
        </p:txBody>
      </p:sp>
      <p:sp>
        <p:nvSpPr>
          <p:cNvPr id="5" name="Rounded Rectangle 4"/>
          <p:cNvSpPr/>
          <p:nvPr/>
        </p:nvSpPr>
        <p:spPr>
          <a:xfrm>
            <a:off x="1000335" y="1431940"/>
            <a:ext cx="3379641" cy="478355"/>
          </a:xfrm>
          <a:prstGeom prst="roundRect">
            <a:avLst>
              <a:gd name="adj" fmla="val 7107"/>
            </a:avLst>
          </a:prstGeom>
          <a:solidFill>
            <a:srgbClr val="FFFFE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i="1" dirty="0" smtClean="0">
                <a:solidFill>
                  <a:srgbClr val="002060"/>
                </a:solidFill>
                <a:latin typeface="Arial" panose="020B0604020202020204" pitchFamily="34" charset="0"/>
                <a:cs typeface="Arial" panose="020B0604020202020204" pitchFamily="34" charset="0"/>
              </a:rPr>
              <a:t>Missing primary outcome </a:t>
            </a:r>
            <a:r>
              <a:rPr lang="en-US" i="1" dirty="0" smtClean="0">
                <a:solidFill>
                  <a:srgbClr val="002060"/>
                </a:solidFill>
                <a:latin typeface="Arial" panose="020B0604020202020204" pitchFamily="34" charset="0"/>
                <a:cs typeface="Arial" panose="020B0604020202020204" pitchFamily="34" charset="0"/>
                <a:sym typeface="Wingdings" panose="05000000000000000000" pitchFamily="2" charset="2"/>
              </a:rPr>
              <a:t></a:t>
            </a:r>
            <a:r>
              <a:rPr lang="en-US" i="1" dirty="0" smtClean="0">
                <a:solidFill>
                  <a:srgbClr val="002060"/>
                </a:solidFill>
                <a:latin typeface="Arial" panose="020B0604020202020204" pitchFamily="34" charset="0"/>
                <a:cs typeface="Arial" panose="020B0604020202020204" pitchFamily="34" charset="0"/>
              </a:rPr>
              <a:t> </a:t>
            </a:r>
            <a:endParaRPr lang="en-US" i="1" dirty="0">
              <a:solidFill>
                <a:srgbClr val="002060"/>
              </a:solidFill>
              <a:latin typeface="Arial" panose="020B0604020202020204" pitchFamily="34" charset="0"/>
              <a:cs typeface="Arial" panose="020B0604020202020204" pitchFamily="34" charset="0"/>
            </a:endParaRPr>
          </a:p>
        </p:txBody>
      </p:sp>
      <p:sp>
        <p:nvSpPr>
          <p:cNvPr id="6" name="Rounded Rectangle 5"/>
          <p:cNvSpPr/>
          <p:nvPr/>
        </p:nvSpPr>
        <p:spPr>
          <a:xfrm>
            <a:off x="4475394" y="1431940"/>
            <a:ext cx="4090726" cy="478355"/>
          </a:xfrm>
          <a:prstGeom prst="roundRect">
            <a:avLst>
              <a:gd name="adj" fmla="val 7107"/>
            </a:avLst>
          </a:prstGeom>
          <a:solidFill>
            <a:srgbClr val="FFECD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600" dirty="0">
              <a:solidFill>
                <a:srgbClr val="002060"/>
              </a:solidFill>
              <a:latin typeface="Arial" panose="020B0604020202020204" pitchFamily="34" charset="0"/>
              <a:cs typeface="Arial" panose="020B0604020202020204" pitchFamily="34"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062863086"/>
              </p:ext>
            </p:extLst>
          </p:nvPr>
        </p:nvGraphicFramePr>
        <p:xfrm>
          <a:off x="4562823" y="1479245"/>
          <a:ext cx="3775075" cy="384175"/>
        </p:xfrm>
        <a:graphic>
          <a:graphicData uri="http://schemas.openxmlformats.org/presentationml/2006/ole">
            <mc:AlternateContent xmlns:mc="http://schemas.openxmlformats.org/markup-compatibility/2006">
              <mc:Choice xmlns:v="urn:schemas-microsoft-com:vml" Requires="v">
                <p:oleObj spid="_x0000_s9605" name="Equation" r:id="rId4" imgW="2501640" imgH="253800" progId="Equation.DSMT4">
                  <p:embed/>
                </p:oleObj>
              </mc:Choice>
              <mc:Fallback>
                <p:oleObj name="Equation" r:id="rId4" imgW="2501640" imgH="253800" progId="Equation.DSMT4">
                  <p:embed/>
                  <p:pic>
                    <p:nvPicPr>
                      <p:cNvPr id="0" name=""/>
                      <p:cNvPicPr>
                        <a:picLocks noChangeAspect="1" noChangeArrowheads="1"/>
                      </p:cNvPicPr>
                      <p:nvPr/>
                    </p:nvPicPr>
                    <p:blipFill>
                      <a:blip r:embed="rId5"/>
                      <a:srcRect/>
                      <a:stretch>
                        <a:fillRect/>
                      </a:stretch>
                    </p:blipFill>
                    <p:spPr bwMode="auto">
                      <a:xfrm>
                        <a:off x="4562823" y="1479245"/>
                        <a:ext cx="3775075" cy="384175"/>
                      </a:xfrm>
                      <a:prstGeom prst="rect">
                        <a:avLst/>
                      </a:prstGeom>
                      <a:noFill/>
                      <a:ln w="9525">
                        <a:noFill/>
                        <a:miter lim="800000"/>
                        <a:headEnd/>
                        <a:tailEnd/>
                      </a:ln>
                    </p:spPr>
                  </p:pic>
                </p:oleObj>
              </mc:Fallback>
            </mc:AlternateContent>
          </a:graphicData>
        </a:graphic>
      </p:graphicFrame>
      <p:sp>
        <p:nvSpPr>
          <p:cNvPr id="8" name="Rounded Rectangle 7"/>
          <p:cNvSpPr/>
          <p:nvPr/>
        </p:nvSpPr>
        <p:spPr>
          <a:xfrm>
            <a:off x="1000335" y="2309423"/>
            <a:ext cx="3379641" cy="478355"/>
          </a:xfrm>
          <a:prstGeom prst="roundRect">
            <a:avLst>
              <a:gd name="adj" fmla="val 7107"/>
            </a:avLst>
          </a:prstGeom>
          <a:solidFill>
            <a:srgbClr val="FFFFE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i="1" dirty="0" smtClean="0">
                <a:solidFill>
                  <a:srgbClr val="002060"/>
                </a:solidFill>
                <a:latin typeface="Arial" panose="020B0604020202020204" pitchFamily="34" charset="0"/>
                <a:cs typeface="Arial" panose="020B0604020202020204" pitchFamily="34" charset="0"/>
              </a:rPr>
              <a:t>Enroll patients too healthy </a:t>
            </a:r>
            <a:r>
              <a:rPr lang="en-US" i="1" dirty="0" smtClean="0">
                <a:solidFill>
                  <a:srgbClr val="002060"/>
                </a:solidFill>
                <a:latin typeface="Arial" panose="020B0604020202020204" pitchFamily="34" charset="0"/>
                <a:cs typeface="Arial" panose="020B0604020202020204" pitchFamily="34" charset="0"/>
                <a:sym typeface="Wingdings" panose="05000000000000000000" pitchFamily="2" charset="2"/>
              </a:rPr>
              <a:t></a:t>
            </a:r>
            <a:r>
              <a:rPr lang="en-US" i="1" dirty="0" smtClean="0">
                <a:solidFill>
                  <a:srgbClr val="002060"/>
                </a:solidFill>
                <a:latin typeface="Arial" panose="020B0604020202020204" pitchFamily="34" charset="0"/>
                <a:cs typeface="Arial" panose="020B0604020202020204" pitchFamily="34" charset="0"/>
              </a:rPr>
              <a:t> </a:t>
            </a:r>
            <a:endParaRPr lang="en-US" i="1" dirty="0">
              <a:solidFill>
                <a:srgbClr val="002060"/>
              </a:solidFill>
              <a:latin typeface="Arial" panose="020B0604020202020204" pitchFamily="34" charset="0"/>
              <a:cs typeface="Arial" panose="020B0604020202020204" pitchFamily="34" charset="0"/>
            </a:endParaRPr>
          </a:p>
        </p:txBody>
      </p:sp>
      <p:sp>
        <p:nvSpPr>
          <p:cNvPr id="9" name="Rounded Rectangle 8"/>
          <p:cNvSpPr/>
          <p:nvPr/>
        </p:nvSpPr>
        <p:spPr>
          <a:xfrm>
            <a:off x="4475394" y="2309423"/>
            <a:ext cx="4090726" cy="478355"/>
          </a:xfrm>
          <a:prstGeom prst="roundRect">
            <a:avLst>
              <a:gd name="adj" fmla="val 7107"/>
            </a:avLst>
          </a:prstGeom>
          <a:solidFill>
            <a:srgbClr val="FFECD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600" dirty="0">
              <a:solidFill>
                <a:srgbClr val="002060"/>
              </a:solidFill>
              <a:latin typeface="Arial" panose="020B0604020202020204" pitchFamily="34" charset="0"/>
              <a:cs typeface="Arial" panose="020B0604020202020204" pitchFamily="34"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3396898477"/>
              </p:ext>
            </p:extLst>
          </p:nvPr>
        </p:nvGraphicFramePr>
        <p:xfrm>
          <a:off x="4562823" y="2365943"/>
          <a:ext cx="3335338" cy="384175"/>
        </p:xfrm>
        <a:graphic>
          <a:graphicData uri="http://schemas.openxmlformats.org/presentationml/2006/ole">
            <mc:AlternateContent xmlns:mc="http://schemas.openxmlformats.org/markup-compatibility/2006">
              <mc:Choice xmlns:v="urn:schemas-microsoft-com:vml" Requires="v">
                <p:oleObj spid="_x0000_s9606" name="Equation" r:id="rId6" imgW="2209680" imgH="253800" progId="Equation.DSMT4">
                  <p:embed/>
                </p:oleObj>
              </mc:Choice>
              <mc:Fallback>
                <p:oleObj name="Equation" r:id="rId6" imgW="2209680" imgH="253800" progId="Equation.DSMT4">
                  <p:embed/>
                  <p:pic>
                    <p:nvPicPr>
                      <p:cNvPr id="0" name=""/>
                      <p:cNvPicPr>
                        <a:picLocks noChangeAspect="1" noChangeArrowheads="1"/>
                      </p:cNvPicPr>
                      <p:nvPr/>
                    </p:nvPicPr>
                    <p:blipFill>
                      <a:blip r:embed="rId7"/>
                      <a:srcRect/>
                      <a:stretch>
                        <a:fillRect/>
                      </a:stretch>
                    </p:blipFill>
                    <p:spPr bwMode="auto">
                      <a:xfrm>
                        <a:off x="4562823" y="2365943"/>
                        <a:ext cx="3335338" cy="384175"/>
                      </a:xfrm>
                      <a:prstGeom prst="rect">
                        <a:avLst/>
                      </a:prstGeom>
                      <a:noFill/>
                      <a:ln w="9525">
                        <a:noFill/>
                        <a:miter lim="800000"/>
                        <a:headEnd/>
                        <a:tailEnd/>
                      </a:ln>
                    </p:spPr>
                  </p:pic>
                </p:oleObj>
              </mc:Fallback>
            </mc:AlternateContent>
          </a:graphicData>
        </a:graphic>
      </p:graphicFrame>
      <p:sp>
        <p:nvSpPr>
          <p:cNvPr id="11" name="Rounded Rectangle 10"/>
          <p:cNvSpPr/>
          <p:nvPr/>
        </p:nvSpPr>
        <p:spPr>
          <a:xfrm>
            <a:off x="1000335" y="3186906"/>
            <a:ext cx="3379641" cy="478355"/>
          </a:xfrm>
          <a:prstGeom prst="roundRect">
            <a:avLst>
              <a:gd name="adj" fmla="val 7107"/>
            </a:avLst>
          </a:prstGeom>
          <a:solidFill>
            <a:srgbClr val="FFFFE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i="1" dirty="0" smtClean="0">
                <a:solidFill>
                  <a:srgbClr val="002060"/>
                </a:solidFill>
                <a:latin typeface="Arial" panose="020B0604020202020204" pitchFamily="34" charset="0"/>
                <a:cs typeface="Arial" panose="020B0604020202020204" pitchFamily="34" charset="0"/>
              </a:rPr>
              <a:t>Enroll patients too sick </a:t>
            </a:r>
            <a:r>
              <a:rPr lang="en-US" i="1" dirty="0" smtClean="0">
                <a:solidFill>
                  <a:srgbClr val="002060"/>
                </a:solidFill>
                <a:latin typeface="Arial" panose="020B0604020202020204" pitchFamily="34" charset="0"/>
                <a:cs typeface="Arial" panose="020B0604020202020204" pitchFamily="34" charset="0"/>
                <a:sym typeface="Wingdings" panose="05000000000000000000" pitchFamily="2" charset="2"/>
              </a:rPr>
              <a:t></a:t>
            </a:r>
            <a:r>
              <a:rPr lang="en-US" i="1" dirty="0" smtClean="0">
                <a:solidFill>
                  <a:srgbClr val="002060"/>
                </a:solidFill>
                <a:latin typeface="Arial" panose="020B0604020202020204" pitchFamily="34" charset="0"/>
                <a:cs typeface="Arial" panose="020B0604020202020204" pitchFamily="34" charset="0"/>
              </a:rPr>
              <a:t> </a:t>
            </a:r>
            <a:endParaRPr lang="en-US" i="1" dirty="0">
              <a:solidFill>
                <a:srgbClr val="002060"/>
              </a:solidFill>
              <a:latin typeface="Arial" panose="020B0604020202020204" pitchFamily="34" charset="0"/>
              <a:cs typeface="Arial" panose="020B0604020202020204" pitchFamily="34" charset="0"/>
            </a:endParaRPr>
          </a:p>
        </p:txBody>
      </p:sp>
      <p:sp>
        <p:nvSpPr>
          <p:cNvPr id="12" name="Rounded Rectangle 11"/>
          <p:cNvSpPr/>
          <p:nvPr/>
        </p:nvSpPr>
        <p:spPr>
          <a:xfrm>
            <a:off x="4475394" y="3186906"/>
            <a:ext cx="4090726" cy="478355"/>
          </a:xfrm>
          <a:prstGeom prst="roundRect">
            <a:avLst>
              <a:gd name="adj" fmla="val 7107"/>
            </a:avLst>
          </a:prstGeom>
          <a:solidFill>
            <a:srgbClr val="FFECD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600" dirty="0">
              <a:solidFill>
                <a:srgbClr val="002060"/>
              </a:solidFill>
              <a:latin typeface="Arial" panose="020B0604020202020204" pitchFamily="34" charset="0"/>
              <a:cs typeface="Arial" panose="020B0604020202020204" pitchFamily="34"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54464549"/>
              </p:ext>
            </p:extLst>
          </p:nvPr>
        </p:nvGraphicFramePr>
        <p:xfrm>
          <a:off x="4562823" y="3252641"/>
          <a:ext cx="2779712" cy="365125"/>
        </p:xfrm>
        <a:graphic>
          <a:graphicData uri="http://schemas.openxmlformats.org/presentationml/2006/ole">
            <mc:AlternateContent xmlns:mc="http://schemas.openxmlformats.org/markup-compatibility/2006">
              <mc:Choice xmlns:v="urn:schemas-microsoft-com:vml" Requires="v">
                <p:oleObj spid="_x0000_s9607" name="Equation" r:id="rId8" imgW="1841400" imgH="241200" progId="Equation.DSMT4">
                  <p:embed/>
                </p:oleObj>
              </mc:Choice>
              <mc:Fallback>
                <p:oleObj name="Equation" r:id="rId8" imgW="1841400" imgH="241200" progId="Equation.DSMT4">
                  <p:embed/>
                  <p:pic>
                    <p:nvPicPr>
                      <p:cNvPr id="0" name=""/>
                      <p:cNvPicPr>
                        <a:picLocks noChangeAspect="1" noChangeArrowheads="1"/>
                      </p:cNvPicPr>
                      <p:nvPr/>
                    </p:nvPicPr>
                    <p:blipFill>
                      <a:blip r:embed="rId9"/>
                      <a:srcRect/>
                      <a:stretch>
                        <a:fillRect/>
                      </a:stretch>
                    </p:blipFill>
                    <p:spPr bwMode="auto">
                      <a:xfrm>
                        <a:off x="4562823" y="3252641"/>
                        <a:ext cx="2779712" cy="365125"/>
                      </a:xfrm>
                      <a:prstGeom prst="rect">
                        <a:avLst/>
                      </a:prstGeom>
                      <a:noFill/>
                      <a:ln w="9525">
                        <a:noFill/>
                        <a:miter lim="800000"/>
                        <a:headEnd/>
                        <a:tailEnd/>
                      </a:ln>
                    </p:spPr>
                  </p:pic>
                </p:oleObj>
              </mc:Fallback>
            </mc:AlternateContent>
          </a:graphicData>
        </a:graphic>
      </p:graphicFrame>
      <p:sp>
        <p:nvSpPr>
          <p:cNvPr id="17" name="Rounded Rectangle 16"/>
          <p:cNvSpPr/>
          <p:nvPr/>
        </p:nvSpPr>
        <p:spPr>
          <a:xfrm>
            <a:off x="1000335" y="4064390"/>
            <a:ext cx="3379641" cy="478355"/>
          </a:xfrm>
          <a:prstGeom prst="roundRect">
            <a:avLst>
              <a:gd name="adj" fmla="val 7107"/>
            </a:avLst>
          </a:prstGeom>
          <a:solidFill>
            <a:srgbClr val="FFFFE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i="1" dirty="0" smtClean="0">
                <a:solidFill>
                  <a:srgbClr val="002060"/>
                </a:solidFill>
                <a:latin typeface="Arial" panose="020B0604020202020204" pitchFamily="34" charset="0"/>
                <a:cs typeface="Arial" panose="020B0604020202020204" pitchFamily="34" charset="0"/>
              </a:rPr>
              <a:t>Treatment cross-over </a:t>
            </a:r>
            <a:r>
              <a:rPr lang="en-US" i="1" dirty="0" smtClean="0">
                <a:solidFill>
                  <a:srgbClr val="002060"/>
                </a:solidFill>
                <a:latin typeface="Arial" panose="020B0604020202020204" pitchFamily="34" charset="0"/>
                <a:cs typeface="Arial" panose="020B0604020202020204" pitchFamily="34" charset="0"/>
                <a:sym typeface="Wingdings" panose="05000000000000000000" pitchFamily="2" charset="2"/>
              </a:rPr>
              <a:t></a:t>
            </a:r>
            <a:r>
              <a:rPr lang="en-US" i="1" dirty="0" smtClean="0">
                <a:solidFill>
                  <a:srgbClr val="002060"/>
                </a:solidFill>
                <a:latin typeface="Arial" panose="020B0604020202020204" pitchFamily="34" charset="0"/>
                <a:cs typeface="Arial" panose="020B0604020202020204" pitchFamily="34" charset="0"/>
              </a:rPr>
              <a:t> </a:t>
            </a:r>
            <a:endParaRPr lang="en-US" i="1" dirty="0">
              <a:solidFill>
                <a:srgbClr val="002060"/>
              </a:solidFill>
              <a:latin typeface="Arial" panose="020B0604020202020204" pitchFamily="34" charset="0"/>
              <a:cs typeface="Arial" panose="020B0604020202020204" pitchFamily="34" charset="0"/>
            </a:endParaRPr>
          </a:p>
        </p:txBody>
      </p:sp>
      <p:sp>
        <p:nvSpPr>
          <p:cNvPr id="18" name="Rounded Rectangle 17"/>
          <p:cNvSpPr/>
          <p:nvPr/>
        </p:nvSpPr>
        <p:spPr>
          <a:xfrm>
            <a:off x="4475394" y="4064390"/>
            <a:ext cx="4090726" cy="478355"/>
          </a:xfrm>
          <a:prstGeom prst="roundRect">
            <a:avLst>
              <a:gd name="adj" fmla="val 7107"/>
            </a:avLst>
          </a:prstGeom>
          <a:solidFill>
            <a:srgbClr val="FFECD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600" dirty="0">
              <a:solidFill>
                <a:srgbClr val="002060"/>
              </a:solidFill>
              <a:latin typeface="Arial" panose="020B0604020202020204" pitchFamily="34" charset="0"/>
              <a:cs typeface="Arial" panose="020B0604020202020204" pitchFamily="34" charset="0"/>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2713951067"/>
              </p:ext>
            </p:extLst>
          </p:nvPr>
        </p:nvGraphicFramePr>
        <p:xfrm>
          <a:off x="4562823" y="4120290"/>
          <a:ext cx="3067050" cy="365125"/>
        </p:xfrm>
        <a:graphic>
          <a:graphicData uri="http://schemas.openxmlformats.org/presentationml/2006/ole">
            <mc:AlternateContent xmlns:mc="http://schemas.openxmlformats.org/markup-compatibility/2006">
              <mc:Choice xmlns:v="urn:schemas-microsoft-com:vml" Requires="v">
                <p:oleObj spid="_x0000_s9608" name="Equation" r:id="rId10" imgW="2031840" imgH="241200" progId="Equation.DSMT4">
                  <p:embed/>
                </p:oleObj>
              </mc:Choice>
              <mc:Fallback>
                <p:oleObj name="Equation" r:id="rId10" imgW="2031840" imgH="241200" progId="Equation.DSMT4">
                  <p:embed/>
                  <p:pic>
                    <p:nvPicPr>
                      <p:cNvPr id="0" name=""/>
                      <p:cNvPicPr>
                        <a:picLocks noChangeAspect="1" noChangeArrowheads="1"/>
                      </p:cNvPicPr>
                      <p:nvPr/>
                    </p:nvPicPr>
                    <p:blipFill>
                      <a:blip r:embed="rId11"/>
                      <a:srcRect/>
                      <a:stretch>
                        <a:fillRect/>
                      </a:stretch>
                    </p:blipFill>
                    <p:spPr bwMode="auto">
                      <a:xfrm>
                        <a:off x="4562823" y="4120290"/>
                        <a:ext cx="3067050" cy="365125"/>
                      </a:xfrm>
                      <a:prstGeom prst="rect">
                        <a:avLst/>
                      </a:prstGeom>
                      <a:noFill/>
                      <a:ln w="9525">
                        <a:noFill/>
                        <a:miter lim="800000"/>
                        <a:headEnd/>
                        <a:tailEnd/>
                      </a:ln>
                    </p:spPr>
                  </p:pic>
                </p:oleObj>
              </mc:Fallback>
            </mc:AlternateContent>
          </a:graphicData>
        </a:graphic>
      </p:graphicFrame>
      <p:sp>
        <p:nvSpPr>
          <p:cNvPr id="20" name="Rounded Rectangle 19"/>
          <p:cNvSpPr/>
          <p:nvPr/>
        </p:nvSpPr>
        <p:spPr>
          <a:xfrm>
            <a:off x="1000334" y="4766193"/>
            <a:ext cx="7565785" cy="1396545"/>
          </a:xfrm>
          <a:prstGeom prst="roundRect">
            <a:avLst>
              <a:gd name="adj" fmla="val 5845"/>
            </a:avLst>
          </a:prstGeom>
          <a:solidFill>
            <a:srgbClr val="FFF0E5"/>
          </a:solidFill>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Having a subject with such error is worse than not enrolling the subject!</a:t>
            </a:r>
          </a:p>
          <a:p>
            <a:pPr algn="ctr"/>
            <a:endParaRPr lang="en-US" dirty="0" smtClean="0">
              <a:solidFill>
                <a:schemeClr val="tx1"/>
              </a:solidFill>
              <a:latin typeface="Arial" panose="020B0604020202020204" pitchFamily="34" charset="0"/>
              <a:cs typeface="Arial" panose="020B0604020202020204" pitchFamily="34" charset="0"/>
            </a:endParaRPr>
          </a:p>
          <a:p>
            <a:pPr algn="ctr"/>
            <a:r>
              <a:rPr lang="en-US" dirty="0">
                <a:solidFill>
                  <a:schemeClr val="tx1"/>
                </a:solidFill>
                <a:latin typeface="Arial" panose="020B0604020202020204" pitchFamily="34" charset="0"/>
                <a:cs typeface="Arial" panose="020B0604020202020204" pitchFamily="34" charset="0"/>
              </a:rPr>
              <a:t>To recover the </a:t>
            </a:r>
            <a:r>
              <a:rPr lang="en-US" dirty="0" smtClean="0">
                <a:solidFill>
                  <a:schemeClr val="tx1"/>
                </a:solidFill>
                <a:latin typeface="Arial" panose="020B0604020202020204" pitchFamily="34" charset="0"/>
                <a:cs typeface="Arial" panose="020B0604020202020204" pitchFamily="34" charset="0"/>
              </a:rPr>
              <a:t>power loss </a:t>
            </a:r>
            <a:r>
              <a:rPr lang="en-US" dirty="0">
                <a:solidFill>
                  <a:schemeClr val="tx1"/>
                </a:solidFill>
                <a:latin typeface="Arial" panose="020B0604020202020204" pitchFamily="34" charset="0"/>
                <a:cs typeface="Arial" panose="020B0604020202020204" pitchFamily="34" charset="0"/>
              </a:rPr>
              <a:t>for </a:t>
            </a:r>
            <a:r>
              <a:rPr lang="en-US" b="1" dirty="0">
                <a:solidFill>
                  <a:srgbClr val="FF0000"/>
                </a:solidFill>
                <a:latin typeface="Arial" panose="020B0604020202020204" pitchFamily="34" charset="0"/>
                <a:cs typeface="Arial" panose="020B0604020202020204" pitchFamily="34" charset="0"/>
              </a:rPr>
              <a:t>1</a:t>
            </a:r>
            <a:r>
              <a:rPr lang="en-US" dirty="0">
                <a:solidFill>
                  <a:schemeClr val="bg2">
                    <a:lumMod val="10000"/>
                  </a:schemeClr>
                </a:solidFill>
                <a:latin typeface="Arial" panose="020B0604020202020204" pitchFamily="34" charset="0"/>
                <a:cs typeface="Arial" panose="020B0604020202020204" pitchFamily="34" charset="0"/>
              </a:rPr>
              <a:t> </a:t>
            </a:r>
            <a:r>
              <a:rPr lang="en-US" dirty="0" smtClean="0">
                <a:solidFill>
                  <a:schemeClr val="bg2">
                    <a:lumMod val="10000"/>
                  </a:schemeClr>
                </a:solidFill>
                <a:latin typeface="Arial" panose="020B0604020202020204" pitchFamily="34" charset="0"/>
                <a:cs typeface="Arial" panose="020B0604020202020204" pitchFamily="34" charset="0"/>
              </a:rPr>
              <a:t>cross-over, </a:t>
            </a:r>
            <a:r>
              <a:rPr lang="en-US" b="1" dirty="0" smtClean="0">
                <a:solidFill>
                  <a:srgbClr val="FF0000"/>
                </a:solidFill>
                <a:latin typeface="Arial" panose="020B0604020202020204" pitchFamily="34" charset="0"/>
                <a:cs typeface="Arial" panose="020B0604020202020204" pitchFamily="34" charset="0"/>
              </a:rPr>
              <a:t>2 </a:t>
            </a:r>
            <a:r>
              <a:rPr lang="en-US" dirty="0" smtClean="0">
                <a:solidFill>
                  <a:schemeClr val="bg2">
                    <a:lumMod val="10000"/>
                  </a:schemeClr>
                </a:solidFill>
                <a:latin typeface="Arial" panose="020B0604020202020204" pitchFamily="34" charset="0"/>
                <a:cs typeface="Arial" panose="020B0604020202020204" pitchFamily="34" charset="0"/>
              </a:rPr>
              <a:t>subjects are needed.</a:t>
            </a:r>
            <a:endParaRPr lang="en-US"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833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7" grpId="0" animBg="1"/>
      <p:bldP spid="18"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1861BC-A102-48D5-BB3B-1816DCA4E050}" type="slidenum">
              <a:rPr lang="en-US" smtClean="0"/>
              <a:t>16</a:t>
            </a:fld>
            <a:endParaRPr lang="en-US"/>
          </a:p>
        </p:txBody>
      </p:sp>
      <p:sp>
        <p:nvSpPr>
          <p:cNvPr id="3" name="Rounded Rectangle 2"/>
          <p:cNvSpPr/>
          <p:nvPr/>
        </p:nvSpPr>
        <p:spPr>
          <a:xfrm>
            <a:off x="493014" y="3621025"/>
            <a:ext cx="1889901" cy="681797"/>
          </a:xfrm>
          <a:prstGeom prst="roundRect">
            <a:avLst/>
          </a:prstGeom>
          <a:solidFill>
            <a:srgbClr val="FFEBD9"/>
          </a:solidFill>
        </p:spPr>
        <p:style>
          <a:lnRef idx="0">
            <a:schemeClr val="accent5"/>
          </a:lnRef>
          <a:fillRef idx="3">
            <a:schemeClr val="accent5"/>
          </a:fillRef>
          <a:effectRef idx="3">
            <a:schemeClr val="accent5"/>
          </a:effectRef>
          <a:fontRef idx="minor">
            <a:schemeClr val="lt1"/>
          </a:fontRef>
        </p:style>
        <p:txBody>
          <a:bodyPr lIns="0" tIns="0" rIns="0" bIns="0" rtlCol="0" anchor="ctr"/>
          <a:lstStyle/>
          <a:p>
            <a:pPr algn="ctr"/>
            <a:r>
              <a:rPr lang="en-US" sz="2000" dirty="0" smtClean="0">
                <a:solidFill>
                  <a:schemeClr val="tx1"/>
                </a:solidFill>
                <a:latin typeface="Arial" panose="020B0604020202020204" pitchFamily="34" charset="0"/>
                <a:cs typeface="Arial" panose="020B0604020202020204" pitchFamily="34" charset="0"/>
              </a:rPr>
              <a:t>Trial operation errors</a:t>
            </a:r>
          </a:p>
        </p:txBody>
      </p:sp>
      <p:sp>
        <p:nvSpPr>
          <p:cNvPr id="4" name="Rounded Rectangle 3"/>
          <p:cNvSpPr/>
          <p:nvPr/>
        </p:nvSpPr>
        <p:spPr>
          <a:xfrm>
            <a:off x="3441810" y="2154332"/>
            <a:ext cx="2743200" cy="381000"/>
          </a:xfrm>
          <a:prstGeom prst="roundRect">
            <a:avLst/>
          </a:prstGeom>
          <a:solidFill>
            <a:srgbClr val="FFEBD9"/>
          </a:solidFill>
        </p:spPr>
        <p:style>
          <a:lnRef idx="0">
            <a:schemeClr val="accent5"/>
          </a:lnRef>
          <a:fillRef idx="3">
            <a:schemeClr val="accent5"/>
          </a:fillRef>
          <a:effectRef idx="3">
            <a:schemeClr val="accent5"/>
          </a:effectRef>
          <a:fontRef idx="minor">
            <a:schemeClr val="lt1"/>
          </a:fontRef>
        </p:style>
        <p:txBody>
          <a:bodyPr tIns="0" rIns="0" bIns="0" rtlCol="0" anchor="ctr"/>
          <a:lstStyle/>
          <a:p>
            <a:r>
              <a:rPr lang="en-US" sz="1600" dirty="0" smtClean="0">
                <a:solidFill>
                  <a:schemeClr val="tx1"/>
                </a:solidFill>
                <a:latin typeface="Arial" panose="020B0604020202020204" pitchFamily="34" charset="0"/>
                <a:cs typeface="Arial" panose="020B0604020202020204" pitchFamily="34" charset="0"/>
              </a:rPr>
              <a:t>Ineligible patient</a:t>
            </a:r>
            <a:endParaRPr lang="en-US" sz="1600" dirty="0">
              <a:solidFill>
                <a:schemeClr val="tx1"/>
              </a:solidFill>
              <a:latin typeface="Arial" panose="020B0604020202020204" pitchFamily="34" charset="0"/>
              <a:cs typeface="Arial" panose="020B0604020202020204" pitchFamily="34" charset="0"/>
            </a:endParaRPr>
          </a:p>
        </p:txBody>
      </p:sp>
      <p:sp>
        <p:nvSpPr>
          <p:cNvPr id="5" name="Rounded Rectangle 4"/>
          <p:cNvSpPr/>
          <p:nvPr/>
        </p:nvSpPr>
        <p:spPr>
          <a:xfrm>
            <a:off x="3441810" y="2953977"/>
            <a:ext cx="2743200" cy="381000"/>
          </a:xfrm>
          <a:prstGeom prst="roundRect">
            <a:avLst/>
          </a:prstGeom>
          <a:solidFill>
            <a:srgbClr val="FFEBD9"/>
          </a:solidFill>
        </p:spPr>
        <p:style>
          <a:lnRef idx="0">
            <a:schemeClr val="accent5"/>
          </a:lnRef>
          <a:fillRef idx="3">
            <a:schemeClr val="accent5"/>
          </a:fillRef>
          <a:effectRef idx="3">
            <a:schemeClr val="accent5"/>
          </a:effectRef>
          <a:fontRef idx="minor">
            <a:schemeClr val="lt1"/>
          </a:fontRef>
        </p:style>
        <p:txBody>
          <a:bodyPr tIns="0" rIns="0" bIns="0" rtlCol="0" anchor="ctr"/>
          <a:lstStyle/>
          <a:p>
            <a:r>
              <a:rPr lang="en-US" sz="1600" dirty="0">
                <a:solidFill>
                  <a:schemeClr val="tx1"/>
                </a:solidFill>
                <a:latin typeface="Arial" panose="020B0604020202020204" pitchFamily="34" charset="0"/>
                <a:cs typeface="Arial" panose="020B0604020202020204" pitchFamily="34" charset="0"/>
              </a:rPr>
              <a:t>Treatment </a:t>
            </a:r>
            <a:r>
              <a:rPr lang="en-US" sz="1600" dirty="0" smtClean="0">
                <a:solidFill>
                  <a:schemeClr val="tx1"/>
                </a:solidFill>
                <a:latin typeface="Arial" panose="020B0604020202020204" pitchFamily="34" charset="0"/>
                <a:cs typeface="Arial" panose="020B0604020202020204" pitchFamily="34" charset="0"/>
              </a:rPr>
              <a:t>cross-over</a:t>
            </a:r>
            <a:endParaRPr lang="en-US" sz="1600" dirty="0">
              <a:solidFill>
                <a:schemeClr val="tx1"/>
              </a:solidFill>
              <a:latin typeface="Arial" panose="020B0604020202020204" pitchFamily="34" charset="0"/>
              <a:cs typeface="Arial" panose="020B0604020202020204" pitchFamily="34" charset="0"/>
            </a:endParaRPr>
          </a:p>
        </p:txBody>
      </p:sp>
      <p:sp>
        <p:nvSpPr>
          <p:cNvPr id="6" name="Rounded Rectangle 5"/>
          <p:cNvSpPr/>
          <p:nvPr/>
        </p:nvSpPr>
        <p:spPr>
          <a:xfrm>
            <a:off x="3441810" y="3771423"/>
            <a:ext cx="2743200" cy="381000"/>
          </a:xfrm>
          <a:prstGeom prst="roundRect">
            <a:avLst/>
          </a:prstGeom>
          <a:solidFill>
            <a:srgbClr val="FFEBD9"/>
          </a:solidFill>
        </p:spPr>
        <p:style>
          <a:lnRef idx="0">
            <a:schemeClr val="accent5"/>
          </a:lnRef>
          <a:fillRef idx="3">
            <a:schemeClr val="accent5"/>
          </a:fillRef>
          <a:effectRef idx="3">
            <a:schemeClr val="accent5"/>
          </a:effectRef>
          <a:fontRef idx="minor">
            <a:schemeClr val="lt1"/>
          </a:fontRef>
        </p:style>
        <p:txBody>
          <a:bodyPr tIns="0" rIns="0" bIns="0" rtlCol="0" anchor="ctr"/>
          <a:lstStyle/>
          <a:p>
            <a:r>
              <a:rPr lang="en-US" sz="1600" dirty="0" smtClean="0">
                <a:solidFill>
                  <a:schemeClr val="tx1"/>
                </a:solidFill>
                <a:latin typeface="Arial" panose="020B0604020202020204" pitchFamily="34" charset="0"/>
                <a:cs typeface="Arial" panose="020B0604020202020204" pitchFamily="34" charset="0"/>
              </a:rPr>
              <a:t>Treatment non-adherence </a:t>
            </a:r>
            <a:endParaRPr lang="en-US" sz="1600" dirty="0">
              <a:solidFill>
                <a:schemeClr val="tx1"/>
              </a:solidFill>
              <a:latin typeface="Arial" panose="020B0604020202020204" pitchFamily="34" charset="0"/>
              <a:cs typeface="Arial" panose="020B0604020202020204" pitchFamily="34" charset="0"/>
            </a:endParaRPr>
          </a:p>
        </p:txBody>
      </p:sp>
      <p:sp>
        <p:nvSpPr>
          <p:cNvPr id="7" name="Rounded Rectangle 6"/>
          <p:cNvSpPr/>
          <p:nvPr/>
        </p:nvSpPr>
        <p:spPr>
          <a:xfrm>
            <a:off x="3441810" y="5352910"/>
            <a:ext cx="2743200" cy="381000"/>
          </a:xfrm>
          <a:prstGeom prst="roundRect">
            <a:avLst/>
          </a:prstGeom>
          <a:solidFill>
            <a:srgbClr val="FFEBD9"/>
          </a:solidFill>
        </p:spPr>
        <p:style>
          <a:lnRef idx="0">
            <a:schemeClr val="accent5"/>
          </a:lnRef>
          <a:fillRef idx="3">
            <a:schemeClr val="accent5"/>
          </a:fillRef>
          <a:effectRef idx="3">
            <a:schemeClr val="accent5"/>
          </a:effectRef>
          <a:fontRef idx="minor">
            <a:schemeClr val="lt1"/>
          </a:fontRef>
        </p:style>
        <p:txBody>
          <a:bodyPr tIns="0" rIns="0" bIns="0" rtlCol="0" anchor="ctr"/>
          <a:lstStyle/>
          <a:p>
            <a:r>
              <a:rPr lang="en-US" sz="1600" dirty="0" smtClean="0">
                <a:solidFill>
                  <a:schemeClr val="tx1"/>
                </a:solidFill>
                <a:latin typeface="Arial" panose="020B0604020202020204" pitchFamily="34" charset="0"/>
                <a:cs typeface="Arial" panose="020B0604020202020204" pitchFamily="34" charset="0"/>
              </a:rPr>
              <a:t>Missing primary outcome</a:t>
            </a:r>
            <a:endParaRPr lang="en-US" sz="1600" dirty="0">
              <a:solidFill>
                <a:schemeClr val="tx1"/>
              </a:solidFill>
              <a:latin typeface="Arial" panose="020B0604020202020204" pitchFamily="34" charset="0"/>
              <a:cs typeface="Arial" panose="020B0604020202020204" pitchFamily="34" charset="0"/>
            </a:endParaRPr>
          </a:p>
        </p:txBody>
      </p:sp>
      <p:cxnSp>
        <p:nvCxnSpPr>
          <p:cNvPr id="8" name="Elbow Connector 7"/>
          <p:cNvCxnSpPr>
            <a:stCxn id="3" idx="3"/>
            <a:endCxn id="4" idx="1"/>
          </p:cNvCxnSpPr>
          <p:nvPr/>
        </p:nvCxnSpPr>
        <p:spPr>
          <a:xfrm flipV="1">
            <a:off x="2382915" y="2344832"/>
            <a:ext cx="1058895" cy="1617092"/>
          </a:xfrm>
          <a:prstGeom prst="bentConnector3">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Elbow Connector 8"/>
          <p:cNvCxnSpPr>
            <a:stCxn id="3" idx="3"/>
            <a:endCxn id="5" idx="1"/>
          </p:cNvCxnSpPr>
          <p:nvPr/>
        </p:nvCxnSpPr>
        <p:spPr>
          <a:xfrm flipV="1">
            <a:off x="2382915" y="3144477"/>
            <a:ext cx="1058895" cy="817447"/>
          </a:xfrm>
          <a:prstGeom prst="bentConnector3">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3" idx="3"/>
            <a:endCxn id="6" idx="1"/>
          </p:cNvCxnSpPr>
          <p:nvPr/>
        </p:nvCxnSpPr>
        <p:spPr>
          <a:xfrm flipV="1">
            <a:off x="2382915" y="3961923"/>
            <a:ext cx="1058895" cy="1"/>
          </a:xfrm>
          <a:prstGeom prst="bentConnector3">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Elbow Connector 10"/>
          <p:cNvCxnSpPr>
            <a:stCxn id="3" idx="3"/>
            <a:endCxn id="7" idx="1"/>
          </p:cNvCxnSpPr>
          <p:nvPr/>
        </p:nvCxnSpPr>
        <p:spPr>
          <a:xfrm>
            <a:off x="2382915" y="3961924"/>
            <a:ext cx="1058895" cy="1581486"/>
          </a:xfrm>
          <a:prstGeom prst="bentConnector3">
            <a:avLst>
              <a:gd name="adj1" fmla="val 50000"/>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3441810" y="4553267"/>
            <a:ext cx="2743200" cy="381000"/>
          </a:xfrm>
          <a:prstGeom prst="roundRect">
            <a:avLst/>
          </a:prstGeom>
          <a:solidFill>
            <a:srgbClr val="FFEBD9"/>
          </a:solidFill>
        </p:spPr>
        <p:style>
          <a:lnRef idx="0">
            <a:schemeClr val="accent5"/>
          </a:lnRef>
          <a:fillRef idx="3">
            <a:schemeClr val="accent5"/>
          </a:fillRef>
          <a:effectRef idx="3">
            <a:schemeClr val="accent5"/>
          </a:effectRef>
          <a:fontRef idx="minor">
            <a:schemeClr val="lt1"/>
          </a:fontRef>
        </p:style>
        <p:txBody>
          <a:bodyPr tIns="0" rIns="0" bIns="0" rtlCol="0" anchor="ctr"/>
          <a:lstStyle/>
          <a:p>
            <a:r>
              <a:rPr lang="en-US" sz="1600" dirty="0" smtClean="0">
                <a:solidFill>
                  <a:schemeClr val="tx1"/>
                </a:solidFill>
                <a:latin typeface="Arial" panose="020B0604020202020204" pitchFamily="34" charset="0"/>
                <a:cs typeface="Arial" panose="020B0604020202020204" pitchFamily="34" charset="0"/>
              </a:rPr>
              <a:t>Outcome assessment errors</a:t>
            </a:r>
            <a:endParaRPr lang="en-US" sz="1600" dirty="0">
              <a:solidFill>
                <a:schemeClr val="tx1"/>
              </a:solidFill>
              <a:latin typeface="Arial" panose="020B0604020202020204" pitchFamily="34" charset="0"/>
              <a:cs typeface="Arial" panose="020B0604020202020204" pitchFamily="34" charset="0"/>
            </a:endParaRPr>
          </a:p>
        </p:txBody>
      </p:sp>
      <p:cxnSp>
        <p:nvCxnSpPr>
          <p:cNvPr id="15" name="Elbow Connector 14"/>
          <p:cNvCxnSpPr>
            <a:stCxn id="3" idx="3"/>
            <a:endCxn id="14" idx="1"/>
          </p:cNvCxnSpPr>
          <p:nvPr/>
        </p:nvCxnSpPr>
        <p:spPr>
          <a:xfrm>
            <a:off x="2382915" y="3961924"/>
            <a:ext cx="1058895" cy="781843"/>
          </a:xfrm>
          <a:prstGeom prst="bentConnector3">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Flowchart: Magnetic Disk 15"/>
          <p:cNvSpPr/>
          <p:nvPr/>
        </p:nvSpPr>
        <p:spPr>
          <a:xfrm>
            <a:off x="6410118" y="1239915"/>
            <a:ext cx="1014222" cy="555326"/>
          </a:xfrm>
          <a:prstGeom prst="flowChartMagneticDisk">
            <a:avLst/>
          </a:prstGeom>
          <a:solidFill>
            <a:srgbClr val="0000FF"/>
          </a:solidFill>
          <a:ln>
            <a:solidFill>
              <a:schemeClr val="bg1"/>
            </a:solidFill>
          </a:ln>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r>
              <a:rPr lang="en-US" sz="1400" dirty="0" smtClean="0">
                <a:solidFill>
                  <a:schemeClr val="bg1"/>
                </a:solidFill>
                <a:latin typeface="Arial" panose="020B0604020202020204" pitchFamily="34" charset="0"/>
                <a:cs typeface="Arial" panose="020B0604020202020204" pitchFamily="34" charset="0"/>
              </a:rPr>
              <a:t>Treatment</a:t>
            </a:r>
            <a:endParaRPr lang="en-US" sz="1400" dirty="0">
              <a:solidFill>
                <a:schemeClr val="bg1"/>
              </a:solidFill>
              <a:latin typeface="Arial" panose="020B0604020202020204" pitchFamily="34" charset="0"/>
              <a:cs typeface="Arial" panose="020B0604020202020204" pitchFamily="34" charset="0"/>
            </a:endParaRPr>
          </a:p>
        </p:txBody>
      </p:sp>
      <p:sp>
        <p:nvSpPr>
          <p:cNvPr id="17" name="Flowchart: Magnetic Disk 16"/>
          <p:cNvSpPr/>
          <p:nvPr/>
        </p:nvSpPr>
        <p:spPr>
          <a:xfrm>
            <a:off x="7705518" y="1239915"/>
            <a:ext cx="1014222" cy="555326"/>
          </a:xfrm>
          <a:prstGeom prst="flowChartMagneticDisk">
            <a:avLst/>
          </a:prstGeom>
          <a:solidFill>
            <a:srgbClr val="FF0000"/>
          </a:solidFill>
          <a:ln>
            <a:solidFill>
              <a:schemeClr val="bg1"/>
            </a:solidFill>
          </a:ln>
        </p:spPr>
        <p:style>
          <a:lnRef idx="3">
            <a:schemeClr val="lt1"/>
          </a:lnRef>
          <a:fillRef idx="1">
            <a:schemeClr val="accent5"/>
          </a:fillRef>
          <a:effectRef idx="1">
            <a:schemeClr val="accent5"/>
          </a:effectRef>
          <a:fontRef idx="minor">
            <a:schemeClr val="lt1"/>
          </a:fontRef>
        </p:style>
        <p:txBody>
          <a:bodyPr lIns="0" tIns="0" rIns="0" bIns="0" rtlCol="0" anchor="ctr"/>
          <a:lstStyle/>
          <a:p>
            <a:pPr algn="ctr"/>
            <a:r>
              <a:rPr lang="en-US" sz="1400" dirty="0" smtClean="0">
                <a:solidFill>
                  <a:schemeClr val="bg1"/>
                </a:solidFill>
                <a:latin typeface="Arial" panose="020B0604020202020204" pitchFamily="34" charset="0"/>
                <a:cs typeface="Arial" panose="020B0604020202020204" pitchFamily="34" charset="0"/>
              </a:rPr>
              <a:t>Placebo</a:t>
            </a:r>
            <a:endParaRPr lang="en-US" sz="1400" dirty="0">
              <a:solidFill>
                <a:schemeClr val="bg1"/>
              </a:solidFill>
              <a:latin typeface="Arial" panose="020B0604020202020204" pitchFamily="34" charset="0"/>
              <a:cs typeface="Arial" panose="020B0604020202020204" pitchFamily="34" charset="0"/>
            </a:endParaRPr>
          </a:p>
        </p:txBody>
      </p:sp>
      <p:sp>
        <p:nvSpPr>
          <p:cNvPr id="18" name="Flowchart: Magnetic Disk 17"/>
          <p:cNvSpPr/>
          <p:nvPr/>
        </p:nvSpPr>
        <p:spPr>
          <a:xfrm>
            <a:off x="6410118" y="2067169"/>
            <a:ext cx="1014222" cy="555326"/>
          </a:xfrm>
          <a:prstGeom prst="flowChartMagneticDisk">
            <a:avLst/>
          </a:prstGeom>
          <a:solidFill>
            <a:srgbClr val="6464FF"/>
          </a:solidFill>
          <a:ln>
            <a:solidFill>
              <a:schemeClr val="bg1">
                <a:lumMod val="50000"/>
              </a:schemeClr>
            </a:solidFill>
          </a:ln>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r>
              <a:rPr lang="en-US" sz="1400" dirty="0" smtClean="0">
                <a:solidFill>
                  <a:schemeClr val="bg1"/>
                </a:solidFill>
                <a:latin typeface="Arial" panose="020B0604020202020204" pitchFamily="34" charset="0"/>
                <a:cs typeface="Arial" panose="020B0604020202020204" pitchFamily="34" charset="0"/>
              </a:rPr>
              <a:t>Treatment</a:t>
            </a:r>
            <a:endParaRPr lang="en-US" sz="1400" dirty="0">
              <a:solidFill>
                <a:schemeClr val="bg1"/>
              </a:solidFill>
              <a:latin typeface="Arial" panose="020B0604020202020204" pitchFamily="34" charset="0"/>
              <a:cs typeface="Arial" panose="020B0604020202020204" pitchFamily="34" charset="0"/>
            </a:endParaRPr>
          </a:p>
        </p:txBody>
      </p:sp>
      <p:sp>
        <p:nvSpPr>
          <p:cNvPr id="19" name="Flowchart: Magnetic Disk 18"/>
          <p:cNvSpPr/>
          <p:nvPr/>
        </p:nvSpPr>
        <p:spPr>
          <a:xfrm>
            <a:off x="7705518" y="2067169"/>
            <a:ext cx="1014222" cy="555326"/>
          </a:xfrm>
          <a:prstGeom prst="flowChartMagneticDisk">
            <a:avLst/>
          </a:prstGeom>
          <a:solidFill>
            <a:srgbClr val="FF0064"/>
          </a:solidFill>
          <a:ln>
            <a:solidFill>
              <a:schemeClr val="bg1">
                <a:lumMod val="50000"/>
              </a:schemeClr>
            </a:solidFill>
          </a:ln>
        </p:spPr>
        <p:style>
          <a:lnRef idx="3">
            <a:schemeClr val="lt1"/>
          </a:lnRef>
          <a:fillRef idx="1">
            <a:schemeClr val="accent5"/>
          </a:fillRef>
          <a:effectRef idx="1">
            <a:schemeClr val="accent5"/>
          </a:effectRef>
          <a:fontRef idx="minor">
            <a:schemeClr val="lt1"/>
          </a:fontRef>
        </p:style>
        <p:txBody>
          <a:bodyPr lIns="0" tIns="0" rIns="0" bIns="0" rtlCol="0" anchor="ctr"/>
          <a:lstStyle/>
          <a:p>
            <a:pPr algn="ctr"/>
            <a:r>
              <a:rPr lang="en-US" sz="1400" dirty="0" smtClean="0">
                <a:solidFill>
                  <a:schemeClr val="bg1"/>
                </a:solidFill>
                <a:latin typeface="Arial" panose="020B0604020202020204" pitchFamily="34" charset="0"/>
                <a:cs typeface="Arial" panose="020B0604020202020204" pitchFamily="34" charset="0"/>
              </a:rPr>
              <a:t>Placebo</a:t>
            </a:r>
            <a:endParaRPr lang="en-US" sz="1400" dirty="0">
              <a:solidFill>
                <a:schemeClr val="bg1"/>
              </a:solidFill>
              <a:latin typeface="Arial" panose="020B0604020202020204" pitchFamily="34" charset="0"/>
              <a:cs typeface="Arial" panose="020B0604020202020204" pitchFamily="34" charset="0"/>
            </a:endParaRPr>
          </a:p>
        </p:txBody>
      </p:sp>
      <p:sp>
        <p:nvSpPr>
          <p:cNvPr id="20" name="Flowchart: Magnetic Disk 19"/>
          <p:cNvSpPr/>
          <p:nvPr/>
        </p:nvSpPr>
        <p:spPr>
          <a:xfrm>
            <a:off x="6410118" y="2845863"/>
            <a:ext cx="1014222" cy="555326"/>
          </a:xfrm>
          <a:prstGeom prst="flowChartMagneticDisk">
            <a:avLst/>
          </a:prstGeom>
          <a:solidFill>
            <a:srgbClr val="8400FF"/>
          </a:solidFill>
          <a:ln>
            <a:solidFill>
              <a:schemeClr val="bg1">
                <a:lumMod val="50000"/>
              </a:schemeClr>
            </a:solidFill>
          </a:ln>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r>
              <a:rPr lang="en-US" sz="1400" dirty="0" smtClean="0">
                <a:solidFill>
                  <a:schemeClr val="bg1"/>
                </a:solidFill>
                <a:latin typeface="Arial" panose="020B0604020202020204" pitchFamily="34" charset="0"/>
                <a:cs typeface="Arial" panose="020B0604020202020204" pitchFamily="34" charset="0"/>
              </a:rPr>
              <a:t>Treatment</a:t>
            </a:r>
            <a:endParaRPr lang="en-US" sz="1400" dirty="0">
              <a:solidFill>
                <a:schemeClr val="bg1"/>
              </a:solidFill>
              <a:latin typeface="Arial" panose="020B0604020202020204" pitchFamily="34" charset="0"/>
              <a:cs typeface="Arial" panose="020B0604020202020204" pitchFamily="34" charset="0"/>
            </a:endParaRPr>
          </a:p>
        </p:txBody>
      </p:sp>
      <p:sp>
        <p:nvSpPr>
          <p:cNvPr id="21" name="Flowchart: Magnetic Disk 20"/>
          <p:cNvSpPr/>
          <p:nvPr/>
        </p:nvSpPr>
        <p:spPr>
          <a:xfrm>
            <a:off x="7705518" y="2845863"/>
            <a:ext cx="1014222" cy="555326"/>
          </a:xfrm>
          <a:prstGeom prst="flowChartMagneticDisk">
            <a:avLst/>
          </a:prstGeom>
          <a:solidFill>
            <a:srgbClr val="FF0084"/>
          </a:solidFill>
          <a:ln>
            <a:solidFill>
              <a:schemeClr val="bg1">
                <a:lumMod val="50000"/>
              </a:schemeClr>
            </a:solidFill>
          </a:ln>
        </p:spPr>
        <p:style>
          <a:lnRef idx="3">
            <a:schemeClr val="lt1"/>
          </a:lnRef>
          <a:fillRef idx="1">
            <a:schemeClr val="accent5"/>
          </a:fillRef>
          <a:effectRef idx="1">
            <a:schemeClr val="accent5"/>
          </a:effectRef>
          <a:fontRef idx="minor">
            <a:schemeClr val="lt1"/>
          </a:fontRef>
        </p:style>
        <p:txBody>
          <a:bodyPr lIns="0" tIns="0" rIns="0" bIns="0" rtlCol="0" anchor="ctr"/>
          <a:lstStyle/>
          <a:p>
            <a:pPr algn="ctr"/>
            <a:r>
              <a:rPr lang="en-US" sz="1400" dirty="0" smtClean="0">
                <a:solidFill>
                  <a:schemeClr val="bg1"/>
                </a:solidFill>
                <a:latin typeface="Arial" panose="020B0604020202020204" pitchFamily="34" charset="0"/>
                <a:cs typeface="Arial" panose="020B0604020202020204" pitchFamily="34" charset="0"/>
              </a:rPr>
              <a:t>Placebo</a:t>
            </a:r>
            <a:endParaRPr lang="en-US" sz="1400" dirty="0">
              <a:solidFill>
                <a:schemeClr val="bg1"/>
              </a:solidFill>
              <a:latin typeface="Arial" panose="020B0604020202020204" pitchFamily="34" charset="0"/>
              <a:cs typeface="Arial" panose="020B0604020202020204" pitchFamily="34" charset="0"/>
            </a:endParaRPr>
          </a:p>
        </p:txBody>
      </p:sp>
      <p:sp>
        <p:nvSpPr>
          <p:cNvPr id="23" name="Flowchart: Magnetic Disk 22"/>
          <p:cNvSpPr/>
          <p:nvPr/>
        </p:nvSpPr>
        <p:spPr>
          <a:xfrm>
            <a:off x="6410118" y="3684260"/>
            <a:ext cx="1014222" cy="555326"/>
          </a:xfrm>
          <a:prstGeom prst="flowChartMagneticDisk">
            <a:avLst/>
          </a:prstGeom>
          <a:solidFill>
            <a:srgbClr val="A400FF"/>
          </a:solidFill>
          <a:ln>
            <a:solidFill>
              <a:schemeClr val="bg1">
                <a:lumMod val="50000"/>
              </a:schemeClr>
            </a:solidFill>
          </a:ln>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r>
              <a:rPr lang="en-US" sz="1400" dirty="0" smtClean="0">
                <a:solidFill>
                  <a:schemeClr val="bg1"/>
                </a:solidFill>
                <a:latin typeface="Arial" panose="020B0604020202020204" pitchFamily="34" charset="0"/>
                <a:cs typeface="Arial" panose="020B0604020202020204" pitchFamily="34" charset="0"/>
              </a:rPr>
              <a:t>Treatment</a:t>
            </a:r>
            <a:endParaRPr lang="en-US" sz="1400" dirty="0">
              <a:solidFill>
                <a:schemeClr val="bg1"/>
              </a:solidFill>
              <a:latin typeface="Arial" panose="020B0604020202020204" pitchFamily="34" charset="0"/>
              <a:cs typeface="Arial" panose="020B0604020202020204" pitchFamily="34" charset="0"/>
            </a:endParaRPr>
          </a:p>
        </p:txBody>
      </p:sp>
      <p:sp>
        <p:nvSpPr>
          <p:cNvPr id="24" name="Flowchart: Magnetic Disk 23"/>
          <p:cNvSpPr/>
          <p:nvPr/>
        </p:nvSpPr>
        <p:spPr>
          <a:xfrm>
            <a:off x="7705518" y="3684260"/>
            <a:ext cx="1014222" cy="555326"/>
          </a:xfrm>
          <a:prstGeom prst="flowChartMagneticDisk">
            <a:avLst/>
          </a:prstGeom>
          <a:solidFill>
            <a:srgbClr val="FF00A4"/>
          </a:solidFill>
          <a:ln>
            <a:solidFill>
              <a:schemeClr val="bg1">
                <a:lumMod val="50000"/>
              </a:schemeClr>
            </a:solidFill>
          </a:ln>
        </p:spPr>
        <p:style>
          <a:lnRef idx="3">
            <a:schemeClr val="lt1"/>
          </a:lnRef>
          <a:fillRef idx="1">
            <a:schemeClr val="accent5"/>
          </a:fillRef>
          <a:effectRef idx="1">
            <a:schemeClr val="accent5"/>
          </a:effectRef>
          <a:fontRef idx="minor">
            <a:schemeClr val="lt1"/>
          </a:fontRef>
        </p:style>
        <p:txBody>
          <a:bodyPr lIns="0" tIns="0" rIns="0" bIns="0" rtlCol="0" anchor="ctr"/>
          <a:lstStyle/>
          <a:p>
            <a:pPr algn="ctr"/>
            <a:r>
              <a:rPr lang="en-US" sz="1400" dirty="0" smtClean="0">
                <a:solidFill>
                  <a:schemeClr val="bg1"/>
                </a:solidFill>
                <a:latin typeface="Arial" panose="020B0604020202020204" pitchFamily="34" charset="0"/>
                <a:cs typeface="Arial" panose="020B0604020202020204" pitchFamily="34" charset="0"/>
              </a:rPr>
              <a:t>Placebo</a:t>
            </a:r>
            <a:endParaRPr lang="en-US" sz="1400" dirty="0">
              <a:solidFill>
                <a:schemeClr val="bg1"/>
              </a:solidFill>
              <a:latin typeface="Arial" panose="020B0604020202020204" pitchFamily="34" charset="0"/>
              <a:cs typeface="Arial" panose="020B0604020202020204" pitchFamily="34" charset="0"/>
            </a:endParaRPr>
          </a:p>
        </p:txBody>
      </p:sp>
      <p:sp>
        <p:nvSpPr>
          <p:cNvPr id="25" name="Flowchart: Magnetic Disk 24"/>
          <p:cNvSpPr/>
          <p:nvPr/>
        </p:nvSpPr>
        <p:spPr>
          <a:xfrm>
            <a:off x="6410118" y="4451811"/>
            <a:ext cx="1014222" cy="555326"/>
          </a:xfrm>
          <a:prstGeom prst="flowChartMagneticDisk">
            <a:avLst/>
          </a:prstGeom>
          <a:solidFill>
            <a:srgbClr val="C400FF"/>
          </a:solidFill>
          <a:ln>
            <a:solidFill>
              <a:schemeClr val="bg1">
                <a:lumMod val="50000"/>
              </a:schemeClr>
            </a:solidFill>
          </a:ln>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r>
              <a:rPr lang="en-US" sz="1400" dirty="0" smtClean="0">
                <a:solidFill>
                  <a:schemeClr val="bg1"/>
                </a:solidFill>
                <a:latin typeface="Arial" panose="020B0604020202020204" pitchFamily="34" charset="0"/>
                <a:cs typeface="Arial" panose="020B0604020202020204" pitchFamily="34" charset="0"/>
              </a:rPr>
              <a:t>Treatment</a:t>
            </a:r>
            <a:endParaRPr lang="en-US" sz="1400" dirty="0">
              <a:solidFill>
                <a:schemeClr val="bg1"/>
              </a:solidFill>
              <a:latin typeface="Arial" panose="020B0604020202020204" pitchFamily="34" charset="0"/>
              <a:cs typeface="Arial" panose="020B0604020202020204" pitchFamily="34" charset="0"/>
            </a:endParaRPr>
          </a:p>
        </p:txBody>
      </p:sp>
      <p:sp>
        <p:nvSpPr>
          <p:cNvPr id="26" name="Flowchart: Magnetic Disk 25"/>
          <p:cNvSpPr/>
          <p:nvPr/>
        </p:nvSpPr>
        <p:spPr>
          <a:xfrm>
            <a:off x="7705518" y="4451811"/>
            <a:ext cx="1014222" cy="555326"/>
          </a:xfrm>
          <a:prstGeom prst="flowChartMagneticDisk">
            <a:avLst/>
          </a:prstGeom>
          <a:solidFill>
            <a:srgbClr val="FF00C4"/>
          </a:solidFill>
          <a:ln>
            <a:solidFill>
              <a:schemeClr val="bg1">
                <a:lumMod val="50000"/>
              </a:schemeClr>
            </a:solidFill>
          </a:ln>
        </p:spPr>
        <p:style>
          <a:lnRef idx="3">
            <a:schemeClr val="lt1"/>
          </a:lnRef>
          <a:fillRef idx="1">
            <a:schemeClr val="accent5"/>
          </a:fillRef>
          <a:effectRef idx="1">
            <a:schemeClr val="accent5"/>
          </a:effectRef>
          <a:fontRef idx="minor">
            <a:schemeClr val="lt1"/>
          </a:fontRef>
        </p:style>
        <p:txBody>
          <a:bodyPr lIns="0" tIns="0" rIns="0" bIns="0" rtlCol="0" anchor="ctr"/>
          <a:lstStyle/>
          <a:p>
            <a:pPr algn="ctr"/>
            <a:r>
              <a:rPr lang="en-US" sz="1400" dirty="0" smtClean="0">
                <a:solidFill>
                  <a:schemeClr val="bg1"/>
                </a:solidFill>
                <a:latin typeface="Arial" panose="020B0604020202020204" pitchFamily="34" charset="0"/>
                <a:cs typeface="Arial" panose="020B0604020202020204" pitchFamily="34" charset="0"/>
              </a:rPr>
              <a:t>Placebo</a:t>
            </a:r>
            <a:endParaRPr lang="en-US" sz="1400" dirty="0">
              <a:solidFill>
                <a:schemeClr val="bg1"/>
              </a:solidFill>
              <a:latin typeface="Arial" panose="020B0604020202020204" pitchFamily="34" charset="0"/>
              <a:cs typeface="Arial" panose="020B0604020202020204" pitchFamily="34" charset="0"/>
            </a:endParaRPr>
          </a:p>
        </p:txBody>
      </p:sp>
      <p:sp>
        <p:nvSpPr>
          <p:cNvPr id="27" name="Flowchart: Magnetic Disk 26"/>
          <p:cNvSpPr/>
          <p:nvPr/>
        </p:nvSpPr>
        <p:spPr>
          <a:xfrm>
            <a:off x="6410118" y="5254784"/>
            <a:ext cx="1014222" cy="555326"/>
          </a:xfrm>
          <a:prstGeom prst="flowChartMagneticDisk">
            <a:avLst/>
          </a:prstGeom>
          <a:solidFill>
            <a:srgbClr val="E600FF"/>
          </a:solidFill>
          <a:ln>
            <a:solidFill>
              <a:schemeClr val="bg1">
                <a:lumMod val="50000"/>
              </a:schemeClr>
            </a:solidFill>
          </a:ln>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r>
              <a:rPr lang="en-US" sz="1400" dirty="0" smtClean="0">
                <a:solidFill>
                  <a:schemeClr val="bg1"/>
                </a:solidFill>
                <a:latin typeface="Arial" panose="020B0604020202020204" pitchFamily="34" charset="0"/>
                <a:cs typeface="Arial" panose="020B0604020202020204" pitchFamily="34" charset="0"/>
              </a:rPr>
              <a:t>Treatment</a:t>
            </a:r>
            <a:endParaRPr lang="en-US" sz="1400" dirty="0">
              <a:solidFill>
                <a:schemeClr val="bg1"/>
              </a:solidFill>
              <a:latin typeface="Arial" panose="020B0604020202020204" pitchFamily="34" charset="0"/>
              <a:cs typeface="Arial" panose="020B0604020202020204" pitchFamily="34" charset="0"/>
            </a:endParaRPr>
          </a:p>
        </p:txBody>
      </p:sp>
      <p:sp>
        <p:nvSpPr>
          <p:cNvPr id="28" name="Flowchart: Magnetic Disk 27"/>
          <p:cNvSpPr/>
          <p:nvPr/>
        </p:nvSpPr>
        <p:spPr>
          <a:xfrm>
            <a:off x="7705518" y="5254784"/>
            <a:ext cx="1014222" cy="555326"/>
          </a:xfrm>
          <a:prstGeom prst="flowChartMagneticDisk">
            <a:avLst/>
          </a:prstGeom>
          <a:solidFill>
            <a:srgbClr val="FF00E6"/>
          </a:solidFill>
          <a:ln>
            <a:solidFill>
              <a:schemeClr val="bg1">
                <a:lumMod val="50000"/>
              </a:schemeClr>
            </a:solidFill>
          </a:ln>
        </p:spPr>
        <p:style>
          <a:lnRef idx="3">
            <a:schemeClr val="lt1"/>
          </a:lnRef>
          <a:fillRef idx="1">
            <a:schemeClr val="accent5"/>
          </a:fillRef>
          <a:effectRef idx="1">
            <a:schemeClr val="accent5"/>
          </a:effectRef>
          <a:fontRef idx="minor">
            <a:schemeClr val="lt1"/>
          </a:fontRef>
        </p:style>
        <p:txBody>
          <a:bodyPr lIns="0" tIns="0" rIns="0" bIns="0" rtlCol="0" anchor="ctr"/>
          <a:lstStyle/>
          <a:p>
            <a:pPr algn="ctr"/>
            <a:r>
              <a:rPr lang="en-US" sz="1400" dirty="0" smtClean="0">
                <a:solidFill>
                  <a:schemeClr val="bg1"/>
                </a:solidFill>
                <a:latin typeface="Arial" panose="020B0604020202020204" pitchFamily="34" charset="0"/>
                <a:cs typeface="Arial" panose="020B0604020202020204" pitchFamily="34" charset="0"/>
              </a:rPr>
              <a:t>Placebo</a:t>
            </a:r>
            <a:endParaRPr lang="en-US" sz="1400" dirty="0">
              <a:solidFill>
                <a:schemeClr val="bg1"/>
              </a:solidFill>
              <a:latin typeface="Arial" panose="020B0604020202020204" pitchFamily="34" charset="0"/>
              <a:cs typeface="Arial" panose="020B0604020202020204" pitchFamily="34" charset="0"/>
            </a:endParaRPr>
          </a:p>
        </p:txBody>
      </p:sp>
      <p:cxnSp>
        <p:nvCxnSpPr>
          <p:cNvPr id="57" name="Straight Connector 56"/>
          <p:cNvCxnSpPr/>
          <p:nvPr/>
        </p:nvCxnSpPr>
        <p:spPr>
          <a:xfrm>
            <a:off x="78615" y="702245"/>
            <a:ext cx="90525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09046" y="48287"/>
            <a:ext cx="8717934" cy="584775"/>
          </a:xfrm>
          <a:prstGeom prst="rect">
            <a:avLst/>
          </a:prstGeom>
          <a:noFill/>
        </p:spPr>
        <p:txBody>
          <a:bodyPr wrap="square" rtlCol="0" anchor="ctr">
            <a:spAutoFit/>
          </a:bodyPr>
          <a:lstStyle/>
          <a:p>
            <a:r>
              <a:rPr lang="en-US" sz="3200" dirty="0" smtClean="0">
                <a:solidFill>
                  <a:srgbClr val="002060"/>
                </a:solidFill>
                <a:latin typeface="Arial" panose="020B0604020202020204" pitchFamily="34" charset="0"/>
                <a:cs typeface="Arial" panose="020B0604020202020204" pitchFamily="34" charset="0"/>
              </a:rPr>
              <a:t>Operation issues of a failed trial</a:t>
            </a:r>
            <a:endParaRPr lang="en-US" sz="3200" dirty="0">
              <a:solidFill>
                <a:srgbClr val="002060"/>
              </a:solidFill>
              <a:latin typeface="Arial" panose="020B0604020202020204" pitchFamily="34" charset="0"/>
              <a:cs typeface="Arial" panose="020B0604020202020204" pitchFamily="34" charset="0"/>
            </a:endParaRPr>
          </a:p>
        </p:txBody>
      </p:sp>
      <p:sp>
        <p:nvSpPr>
          <p:cNvPr id="32" name="Rounded Rectangle 31"/>
          <p:cNvSpPr/>
          <p:nvPr/>
        </p:nvSpPr>
        <p:spPr>
          <a:xfrm>
            <a:off x="457200" y="6040540"/>
            <a:ext cx="8229600" cy="576075"/>
          </a:xfrm>
          <a:prstGeom prst="roundRect">
            <a:avLst/>
          </a:prstGeom>
          <a:solidFill>
            <a:schemeClr val="accent3">
              <a:lumMod val="20000"/>
              <a:lumOff val="80000"/>
            </a:schemeClr>
          </a:solidFill>
        </p:spPr>
        <p:style>
          <a:lnRef idx="0">
            <a:schemeClr val="dk1"/>
          </a:lnRef>
          <a:fillRef idx="3">
            <a:schemeClr val="dk1"/>
          </a:fillRef>
          <a:effectRef idx="3">
            <a:schemeClr val="dk1"/>
          </a:effectRef>
          <a:fontRef idx="minor">
            <a:schemeClr val="lt1"/>
          </a:fontRef>
        </p:style>
        <p:txBody>
          <a:bodyPr rtlCol="0" anchor="ctr"/>
          <a:lstStyle/>
          <a:p>
            <a:pPr algn="ctr"/>
            <a:r>
              <a:rPr lang="en-US" sz="2000" dirty="0" smtClean="0">
                <a:solidFill>
                  <a:srgbClr val="FF0000"/>
                </a:solidFill>
                <a:latin typeface="Arial" panose="020B0604020202020204" pitchFamily="34" charset="0"/>
                <a:cs typeface="Arial" panose="020B0604020202020204" pitchFamily="34" charset="0"/>
              </a:rPr>
              <a:t>Unbiased trial operation errors dilute the treatment effect, if it exists. </a:t>
            </a:r>
            <a:endParaRPr lang="en-US" sz="2000"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662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14" grpId="0" animBg="1"/>
      <p:bldP spid="18" grpId="0" animBg="1"/>
      <p:bldP spid="19" grpId="0" animBg="1"/>
      <p:bldP spid="20" grpId="0" animBg="1"/>
      <p:bldP spid="21" grpId="0" animBg="1"/>
      <p:bldP spid="23" grpId="0" animBg="1"/>
      <p:bldP spid="24" grpId="0" animBg="1"/>
      <p:bldP spid="25" grpId="0" animBg="1"/>
      <p:bldP spid="26" grpId="0" animBg="1"/>
      <p:bldP spid="27" grpId="0" animBg="1"/>
      <p:bldP spid="28"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1861BC-A102-48D5-BB3B-1816DCA4E050}" type="slidenum">
              <a:rPr lang="en-US" smtClean="0"/>
              <a:t>17</a:t>
            </a:fld>
            <a:endParaRPr lang="en-US"/>
          </a:p>
        </p:txBody>
      </p:sp>
      <p:graphicFrame>
        <p:nvGraphicFramePr>
          <p:cNvPr id="5" name="Chart 4"/>
          <p:cNvGraphicFramePr>
            <a:graphicFrameLocks/>
          </p:cNvGraphicFramePr>
          <p:nvPr>
            <p:extLst>
              <p:ext uri="{D42A27DB-BD31-4B8C-83A1-F6EECF244321}">
                <p14:modId xmlns:p14="http://schemas.microsoft.com/office/powerpoint/2010/main" val="3411211412"/>
              </p:ext>
            </p:extLst>
          </p:nvPr>
        </p:nvGraphicFramePr>
        <p:xfrm>
          <a:off x="1768435" y="2323758"/>
          <a:ext cx="57785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6" name="Flowchart: Or 5"/>
          <p:cNvSpPr/>
          <p:nvPr/>
        </p:nvSpPr>
        <p:spPr>
          <a:xfrm>
            <a:off x="5954580" y="3430830"/>
            <a:ext cx="228600" cy="228600"/>
          </a:xfrm>
          <a:prstGeom prst="flowChartOr">
            <a:avLst/>
          </a:prstGeom>
          <a:solidFill>
            <a:srgbClr val="0099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512855452"/>
              </p:ext>
            </p:extLst>
          </p:nvPr>
        </p:nvGraphicFramePr>
        <p:xfrm>
          <a:off x="1768435" y="787783"/>
          <a:ext cx="5778500" cy="1498600"/>
        </p:xfrm>
        <a:graphic>
          <a:graphicData uri="http://schemas.openxmlformats.org/presentationml/2006/ole">
            <mc:AlternateContent xmlns:mc="http://schemas.openxmlformats.org/markup-compatibility/2006">
              <mc:Choice xmlns:v="urn:schemas-microsoft-com:vml" Requires="v">
                <p:oleObj spid="_x0000_s4299" name="Equation" r:id="rId5" imgW="4495680" imgH="1180800" progId="Equation.DSMT4">
                  <p:embed/>
                </p:oleObj>
              </mc:Choice>
              <mc:Fallback>
                <p:oleObj name="Equation" r:id="rId5" imgW="4495680" imgH="1180800" progId="Equation.DSMT4">
                  <p:embed/>
                  <p:pic>
                    <p:nvPicPr>
                      <p:cNvPr id="0" name=""/>
                      <p:cNvPicPr>
                        <a:picLocks noChangeAspect="1" noChangeArrowheads="1"/>
                      </p:cNvPicPr>
                      <p:nvPr/>
                    </p:nvPicPr>
                    <p:blipFill>
                      <a:blip r:embed="rId6"/>
                      <a:srcRect/>
                      <a:stretch>
                        <a:fillRect/>
                      </a:stretch>
                    </p:blipFill>
                    <p:spPr bwMode="auto">
                      <a:xfrm>
                        <a:off x="1768435" y="787783"/>
                        <a:ext cx="5778500" cy="1498600"/>
                      </a:xfrm>
                      <a:prstGeom prst="rect">
                        <a:avLst/>
                      </a:prstGeom>
                      <a:solidFill>
                        <a:srgbClr val="FFFFCC"/>
                      </a:solidFill>
                      <a:ln w="9525">
                        <a:solidFill>
                          <a:schemeClr val="bg1">
                            <a:lumMod val="65000"/>
                          </a:schemeClr>
                        </a:solidFill>
                        <a:miter lim="800000"/>
                        <a:headEnd/>
                        <a:tailEnd/>
                      </a:ln>
                    </p:spPr>
                  </p:pic>
                </p:oleObj>
              </mc:Fallback>
            </mc:AlternateContent>
          </a:graphicData>
        </a:graphic>
      </p:graphicFrame>
      <p:cxnSp>
        <p:nvCxnSpPr>
          <p:cNvPr id="8" name="Straight Connector 7"/>
          <p:cNvCxnSpPr/>
          <p:nvPr/>
        </p:nvCxnSpPr>
        <p:spPr>
          <a:xfrm>
            <a:off x="78615" y="702245"/>
            <a:ext cx="90525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09046" y="48287"/>
            <a:ext cx="8717934" cy="584775"/>
          </a:xfrm>
          <a:prstGeom prst="rect">
            <a:avLst/>
          </a:prstGeom>
          <a:noFill/>
        </p:spPr>
        <p:txBody>
          <a:bodyPr wrap="square" rtlCol="0" anchor="ctr">
            <a:spAutoFit/>
          </a:bodyPr>
          <a:lstStyle/>
          <a:p>
            <a:r>
              <a:rPr lang="en-US" sz="3200" dirty="0" smtClean="0">
                <a:solidFill>
                  <a:srgbClr val="002060"/>
                </a:solidFill>
                <a:latin typeface="Arial" panose="020B0604020202020204" pitchFamily="34" charset="0"/>
                <a:cs typeface="Arial" panose="020B0604020202020204" pitchFamily="34" charset="0"/>
              </a:rPr>
              <a:t>Power reduction due to signal dilution</a:t>
            </a:r>
            <a:endParaRPr lang="en-US" sz="3200" dirty="0">
              <a:solidFill>
                <a:srgbClr val="002060"/>
              </a:solidFill>
              <a:latin typeface="Arial" panose="020B0604020202020204" pitchFamily="34" charset="0"/>
              <a:cs typeface="Arial" panose="020B0604020202020204" pitchFamily="34" charset="0"/>
            </a:endParaRPr>
          </a:p>
        </p:txBody>
      </p:sp>
      <p:sp>
        <p:nvSpPr>
          <p:cNvPr id="3" name="TextBox 2"/>
          <p:cNvSpPr txBox="1"/>
          <p:nvPr/>
        </p:nvSpPr>
        <p:spPr>
          <a:xfrm>
            <a:off x="5193792" y="4611571"/>
            <a:ext cx="3657600" cy="923330"/>
          </a:xfrm>
          <a:prstGeom prst="rect">
            <a:avLst/>
          </a:prstGeom>
          <a:solidFill>
            <a:srgbClr val="FFF0E5"/>
          </a:solidFill>
          <a:effectLst>
            <a:outerShdw blurRad="50800" dist="38100" dir="2700000" algn="tl" rotWithShape="0">
              <a:prstClr val="black">
                <a:alpha val="40000"/>
              </a:prstClr>
            </a:outerShdw>
          </a:effectLst>
        </p:spPr>
        <p:txBody>
          <a:bodyPr wrap="square" rtlCol="0">
            <a:spAutoFit/>
          </a:bodyPr>
          <a:lstStyle/>
          <a:p>
            <a:r>
              <a:rPr lang="en-US" dirty="0" smtClean="0">
                <a:latin typeface="Arial" panose="020B0604020202020204" pitchFamily="34" charset="0"/>
                <a:cs typeface="Arial" panose="020B0604020202020204" pitchFamily="34" charset="0"/>
              </a:rPr>
              <a:t>To get the same power under this trial operation quality, we may need a sample size of </a:t>
            </a:r>
            <a:r>
              <a:rPr lang="en-US" b="1" dirty="0" smtClean="0">
                <a:solidFill>
                  <a:srgbClr val="FF0000"/>
                </a:solidFill>
                <a:latin typeface="Arial" panose="020B0604020202020204" pitchFamily="34" charset="0"/>
                <a:cs typeface="Arial" panose="020B0604020202020204" pitchFamily="34" charset="0"/>
              </a:rPr>
              <a:t>2400.</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861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72222E-6 1.85014E-8 L -0.20764 0.2123 " pathEditMode="relative" rAng="0" ptsTypes="AA">
                                      <p:cBhvr>
                                        <p:cTn id="6" dur="2000" fill="hold"/>
                                        <p:tgtEl>
                                          <p:spTgt spid="6"/>
                                        </p:tgtEl>
                                        <p:attrNameLst>
                                          <p:attrName>ppt_x</p:attrName>
                                          <p:attrName>ppt_y</p:attrName>
                                        </p:attrNameLst>
                                      </p:cBhvr>
                                      <p:rCtr x="-10382" y="10615"/>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1861BC-A102-48D5-BB3B-1816DCA4E050}" type="slidenum">
              <a:rPr lang="en-US" smtClean="0"/>
              <a:t>18</a:t>
            </a:fld>
            <a:endParaRPr lang="en-US"/>
          </a:p>
        </p:txBody>
      </p:sp>
      <p:cxnSp>
        <p:nvCxnSpPr>
          <p:cNvPr id="3" name="Straight Connector 2"/>
          <p:cNvCxnSpPr/>
          <p:nvPr/>
        </p:nvCxnSpPr>
        <p:spPr>
          <a:xfrm>
            <a:off x="78615" y="702245"/>
            <a:ext cx="90525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09046" y="48287"/>
            <a:ext cx="8717934" cy="584775"/>
          </a:xfrm>
          <a:prstGeom prst="rect">
            <a:avLst/>
          </a:prstGeom>
          <a:noFill/>
        </p:spPr>
        <p:txBody>
          <a:bodyPr wrap="square" rtlCol="0" anchor="ctr">
            <a:spAutoFit/>
          </a:bodyPr>
          <a:lstStyle/>
          <a:p>
            <a:r>
              <a:rPr lang="en-US" sz="3200" dirty="0" smtClean="0">
                <a:solidFill>
                  <a:srgbClr val="002060"/>
                </a:solidFill>
                <a:latin typeface="Arial" panose="020B0604020202020204" pitchFamily="34" charset="0"/>
                <a:cs typeface="Arial" panose="020B0604020202020204" pitchFamily="34" charset="0"/>
              </a:rPr>
              <a:t>Summary – Section 1</a:t>
            </a:r>
            <a:endParaRPr lang="en-US" sz="3200" dirty="0">
              <a:solidFill>
                <a:srgbClr val="002060"/>
              </a:solidFill>
              <a:latin typeface="Arial" panose="020B0604020202020204" pitchFamily="34" charset="0"/>
              <a:cs typeface="Arial" panose="020B0604020202020204" pitchFamily="34" charset="0"/>
            </a:endParaRPr>
          </a:p>
        </p:txBody>
      </p:sp>
      <p:sp>
        <p:nvSpPr>
          <p:cNvPr id="5" name="TextBox 4"/>
          <p:cNvSpPr txBox="1"/>
          <p:nvPr/>
        </p:nvSpPr>
        <p:spPr>
          <a:xfrm>
            <a:off x="731500" y="1371600"/>
            <a:ext cx="8026645" cy="400110"/>
          </a:xfrm>
          <a:prstGeom prst="rect">
            <a:avLst/>
          </a:prstGeom>
          <a:solidFill>
            <a:srgbClr val="FFFFF3"/>
          </a:solidFill>
          <a:effectLst>
            <a:outerShdw blurRad="50800" dist="38100" dir="2700000" algn="tl" rotWithShape="0">
              <a:prstClr val="black">
                <a:alpha val="40000"/>
              </a:prstClr>
            </a:outerShdw>
          </a:effectLst>
        </p:spPr>
        <p:txBody>
          <a:bodyPr wrap="square" rtlCol="0">
            <a:spAutoFit/>
          </a:bodyPr>
          <a:lstStyle/>
          <a:p>
            <a:pPr marL="457200" indent="-457200">
              <a:buClr>
                <a:srgbClr val="FF0000"/>
              </a:buClr>
              <a:buFont typeface="+mj-lt"/>
              <a:buAutoNum type="arabicPeriod"/>
            </a:pPr>
            <a:r>
              <a:rPr lang="en-US" sz="2000" dirty="0" smtClean="0">
                <a:latin typeface="Arial" panose="020B0604020202020204" pitchFamily="34" charset="0"/>
                <a:cs typeface="Arial" panose="020B0604020202020204" pitchFamily="34" charset="0"/>
              </a:rPr>
              <a:t>The quality of a clinical trial starts from the design.</a:t>
            </a:r>
          </a:p>
        </p:txBody>
      </p:sp>
      <p:sp>
        <p:nvSpPr>
          <p:cNvPr id="6" name="TextBox 5"/>
          <p:cNvSpPr txBox="1"/>
          <p:nvPr/>
        </p:nvSpPr>
        <p:spPr>
          <a:xfrm>
            <a:off x="731500" y="3081690"/>
            <a:ext cx="8026645" cy="707886"/>
          </a:xfrm>
          <a:prstGeom prst="rect">
            <a:avLst/>
          </a:prstGeom>
          <a:solidFill>
            <a:srgbClr val="FFFFF3"/>
          </a:solidFill>
          <a:effectLst>
            <a:outerShdw blurRad="50800" dist="38100" dir="2700000" algn="tl" rotWithShape="0">
              <a:prstClr val="black">
                <a:alpha val="40000"/>
              </a:prstClr>
            </a:outerShdw>
          </a:effectLst>
        </p:spPr>
        <p:txBody>
          <a:bodyPr wrap="square" rtlCol="0">
            <a:spAutoFit/>
          </a:bodyPr>
          <a:lstStyle/>
          <a:p>
            <a:pPr marL="457200" indent="-457200">
              <a:buClr>
                <a:srgbClr val="FF0000"/>
              </a:buClr>
              <a:buFont typeface="+mj-lt"/>
              <a:buAutoNum type="arabicPeriod" startAt="3"/>
            </a:pPr>
            <a:r>
              <a:rPr lang="en-US" sz="2000" dirty="0" smtClean="0">
                <a:latin typeface="Arial" panose="020B0604020202020204" pitchFamily="34" charset="0"/>
                <a:cs typeface="Arial" panose="020B0604020202020204" pitchFamily="34" charset="0"/>
              </a:rPr>
              <a:t>Data management cannot fix problems caused by trial design issues and operation errors. </a:t>
            </a:r>
            <a:endParaRPr lang="en-US" dirty="0" smtClean="0">
              <a:latin typeface="Arial" panose="020B0604020202020204" pitchFamily="34" charset="0"/>
              <a:cs typeface="Arial" panose="020B0604020202020204" pitchFamily="34" charset="0"/>
            </a:endParaRPr>
          </a:p>
        </p:txBody>
      </p:sp>
      <p:sp>
        <p:nvSpPr>
          <p:cNvPr id="7" name="TextBox 6"/>
          <p:cNvSpPr txBox="1"/>
          <p:nvPr/>
        </p:nvSpPr>
        <p:spPr>
          <a:xfrm>
            <a:off x="731500" y="2226645"/>
            <a:ext cx="8026645" cy="400110"/>
          </a:xfrm>
          <a:prstGeom prst="rect">
            <a:avLst/>
          </a:prstGeom>
          <a:solidFill>
            <a:srgbClr val="FFFFF3"/>
          </a:solidFill>
          <a:effectLst>
            <a:outerShdw blurRad="50800" dist="38100" dir="2700000" algn="tl" rotWithShape="0">
              <a:prstClr val="black">
                <a:alpha val="40000"/>
              </a:prstClr>
            </a:outerShdw>
          </a:effectLst>
        </p:spPr>
        <p:txBody>
          <a:bodyPr wrap="square" rtlCol="0">
            <a:spAutoFit/>
          </a:bodyPr>
          <a:lstStyle/>
          <a:p>
            <a:pPr marL="457200" indent="-457200">
              <a:buClr>
                <a:srgbClr val="FF0000"/>
              </a:buClr>
              <a:buFont typeface="+mj-lt"/>
              <a:buAutoNum type="arabicPeriod" startAt="2"/>
            </a:pPr>
            <a:r>
              <a:rPr lang="en-US" sz="2000" dirty="0" smtClean="0">
                <a:latin typeface="Arial" panose="020B0604020202020204" pitchFamily="34" charset="0"/>
                <a:cs typeface="Arial" panose="020B0604020202020204" pitchFamily="34" charset="0"/>
              </a:rPr>
              <a:t>Operation errors dilute the treatment effect.  </a:t>
            </a:r>
          </a:p>
        </p:txBody>
      </p:sp>
      <p:sp>
        <p:nvSpPr>
          <p:cNvPr id="8" name="TextBox 7"/>
          <p:cNvSpPr txBox="1"/>
          <p:nvPr/>
        </p:nvSpPr>
        <p:spPr>
          <a:xfrm>
            <a:off x="731500" y="4244510"/>
            <a:ext cx="8026645" cy="707886"/>
          </a:xfrm>
          <a:prstGeom prst="rect">
            <a:avLst/>
          </a:prstGeom>
          <a:solidFill>
            <a:srgbClr val="FFFFF3"/>
          </a:solidFill>
          <a:effectLst>
            <a:outerShdw blurRad="50800" dist="38100" dir="2700000" algn="tl" rotWithShape="0">
              <a:prstClr val="black">
                <a:alpha val="40000"/>
              </a:prstClr>
            </a:outerShdw>
          </a:effectLst>
        </p:spPr>
        <p:txBody>
          <a:bodyPr wrap="square" rtlCol="0">
            <a:spAutoFit/>
          </a:bodyPr>
          <a:lstStyle/>
          <a:p>
            <a:pPr marL="457200" indent="-457200">
              <a:buClr>
                <a:srgbClr val="FF0000"/>
              </a:buClr>
              <a:buFont typeface="+mj-lt"/>
              <a:buAutoNum type="arabicPeriod" startAt="4"/>
            </a:pPr>
            <a:r>
              <a:rPr lang="en-US" sz="2000" dirty="0" smtClean="0">
                <a:latin typeface="Arial" panose="020B0604020202020204" pitchFamily="34" charset="0"/>
                <a:cs typeface="Arial" panose="020B0604020202020204" pitchFamily="34" charset="0"/>
              </a:rPr>
              <a:t>Data managers can help to prevent trial design mistakes and operation errors.</a:t>
            </a: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346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1861BC-A102-48D5-BB3B-1816DCA4E050}" type="slidenum">
              <a:rPr lang="en-US" smtClean="0"/>
              <a:t>19</a:t>
            </a:fld>
            <a:endParaRPr lang="en-US"/>
          </a:p>
        </p:txBody>
      </p:sp>
      <p:sp>
        <p:nvSpPr>
          <p:cNvPr id="7" name="Title 1"/>
          <p:cNvSpPr txBox="1">
            <a:spLocks/>
          </p:cNvSpPr>
          <p:nvPr/>
        </p:nvSpPr>
        <p:spPr>
          <a:xfrm>
            <a:off x="1995025" y="2124083"/>
            <a:ext cx="5998861" cy="310995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800" b="0" kern="1200" cap="none">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latin typeface="Arial" panose="020B0604020202020204" pitchFamily="34" charset="0"/>
                <a:cs typeface="Arial" panose="020B0604020202020204" pitchFamily="34" charset="0"/>
              </a:rPr>
              <a:t>2.</a:t>
            </a:r>
            <a:br>
              <a:rPr lang="en-US"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Prevention of </a:t>
            </a:r>
            <a:endParaRPr lang="en-US" dirty="0" smtClean="0">
              <a:latin typeface="Arial" panose="020B0604020202020204" pitchFamily="34" charset="0"/>
              <a:cs typeface="Arial" panose="020B0604020202020204" pitchFamily="34" charset="0"/>
            </a:endParaRPr>
          </a:p>
          <a:p>
            <a:pPr algn="ctr"/>
            <a:r>
              <a:rPr lang="en-US" dirty="0" smtClean="0">
                <a:latin typeface="Arial" panose="020B0604020202020204" pitchFamily="34" charset="0"/>
                <a:cs typeface="Arial" panose="020B0604020202020204" pitchFamily="34" charset="0"/>
              </a:rPr>
              <a:t>data quality problems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1793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1861BC-A102-48D5-BB3B-1816DCA4E050}" type="slidenum">
              <a:rPr lang="en-US" smtClean="0"/>
              <a:t>2</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7656" y="1281047"/>
            <a:ext cx="3587496" cy="2209800"/>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a:blip r:embed="rId3"/>
          <a:stretch>
            <a:fillRect/>
          </a:stretch>
        </p:blipFill>
        <p:spPr>
          <a:xfrm>
            <a:off x="5312024" y="1292944"/>
            <a:ext cx="2954152" cy="2209208"/>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184" y="3648456"/>
            <a:ext cx="8601971" cy="2942190"/>
          </a:xfrm>
          <a:prstGeom prst="rect">
            <a:avLst/>
          </a:prstGeom>
        </p:spPr>
      </p:pic>
    </p:spTree>
    <p:extLst>
      <p:ext uri="{BB962C8B-B14F-4D97-AF65-F5344CB8AC3E}">
        <p14:creationId xmlns:p14="http://schemas.microsoft.com/office/powerpoint/2010/main" val="29039277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1861BC-A102-48D5-BB3B-1816DCA4E050}" type="slidenum">
              <a:rPr lang="en-US" smtClean="0"/>
              <a:t>20</a:t>
            </a:fld>
            <a:endParaRPr lang="en-US"/>
          </a:p>
        </p:txBody>
      </p:sp>
      <p:sp>
        <p:nvSpPr>
          <p:cNvPr id="4" name="Vertical Scroll 3"/>
          <p:cNvSpPr/>
          <p:nvPr/>
        </p:nvSpPr>
        <p:spPr>
          <a:xfrm>
            <a:off x="1848743" y="625435"/>
            <a:ext cx="5763911" cy="5622877"/>
          </a:xfrm>
          <a:prstGeom prst="verticalScroll">
            <a:avLst/>
          </a:prstGeom>
          <a:solidFill>
            <a:srgbClr val="FFFFEB"/>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200"/>
              </a:spcBef>
            </a:pPr>
            <a:r>
              <a:rPr lang="en-US" sz="3600" i="1" dirty="0">
                <a:solidFill>
                  <a:schemeClr val="tx1"/>
                </a:solidFill>
                <a:latin typeface="Times New Roman" panose="02020603050405020304" pitchFamily="18" charset="0"/>
                <a:cs typeface="Times New Roman" panose="02020603050405020304" pitchFamily="18" charset="0"/>
              </a:rPr>
              <a:t>“An ounce of prevention is worth a pound of cure.” </a:t>
            </a:r>
            <a:endParaRPr lang="en-US" sz="3600" i="1" dirty="0" smtClean="0">
              <a:solidFill>
                <a:schemeClr val="tx1"/>
              </a:solidFill>
              <a:latin typeface="Times New Roman" panose="02020603050405020304" pitchFamily="18" charset="0"/>
              <a:cs typeface="Times New Roman" panose="02020603050405020304" pitchFamily="18" charset="0"/>
            </a:endParaRPr>
          </a:p>
          <a:p>
            <a:pPr algn="ctr" fontAlgn="base">
              <a:spcBef>
                <a:spcPts val="1200"/>
              </a:spcBef>
            </a:pPr>
            <a:endParaRPr lang="en-US" sz="3600" i="1" dirty="0">
              <a:solidFill>
                <a:schemeClr val="tx1"/>
              </a:solidFill>
              <a:latin typeface="Times New Roman" panose="02020603050405020304" pitchFamily="18" charset="0"/>
              <a:cs typeface="Times New Roman" panose="02020603050405020304" pitchFamily="18" charset="0"/>
            </a:endParaRPr>
          </a:p>
          <a:p>
            <a:pPr algn="ctr" fontAlgn="base">
              <a:spcBef>
                <a:spcPts val="1200"/>
              </a:spcBef>
            </a:pPr>
            <a:r>
              <a:rPr lang="en-US" sz="3600" i="1" dirty="0">
                <a:solidFill>
                  <a:schemeClr val="tx1"/>
                </a:solidFill>
                <a:latin typeface="Times New Roman" panose="02020603050405020304" pitchFamily="18" charset="0"/>
                <a:cs typeface="Times New Roman" panose="02020603050405020304" pitchFamily="18" charset="0"/>
              </a:rPr>
              <a:t>― Benjamin Franklin</a:t>
            </a:r>
          </a:p>
        </p:txBody>
      </p:sp>
    </p:spTree>
    <p:extLst>
      <p:ext uri="{BB962C8B-B14F-4D97-AF65-F5344CB8AC3E}">
        <p14:creationId xmlns:p14="http://schemas.microsoft.com/office/powerpoint/2010/main" val="35176068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1861BC-A102-48D5-BB3B-1816DCA4E050}" type="slidenum">
              <a:rPr lang="en-US" smtClean="0"/>
              <a:t>21</a:t>
            </a:fld>
            <a:endParaRPr lang="en-US"/>
          </a:p>
        </p:txBody>
      </p:sp>
      <p:sp>
        <p:nvSpPr>
          <p:cNvPr id="3" name="TextBox 2"/>
          <p:cNvSpPr txBox="1"/>
          <p:nvPr/>
        </p:nvSpPr>
        <p:spPr>
          <a:xfrm>
            <a:off x="309046" y="48287"/>
            <a:ext cx="8717934" cy="584775"/>
          </a:xfrm>
          <a:prstGeom prst="rect">
            <a:avLst/>
          </a:prstGeom>
          <a:noFill/>
        </p:spPr>
        <p:txBody>
          <a:bodyPr wrap="square" rtlCol="0" anchor="ctr">
            <a:spAutoFit/>
          </a:bodyPr>
          <a:lstStyle/>
          <a:p>
            <a:r>
              <a:rPr lang="en-US" sz="3200" dirty="0" smtClean="0">
                <a:solidFill>
                  <a:srgbClr val="002060"/>
                </a:solidFill>
                <a:latin typeface="Arial" panose="020B0604020202020204" pitchFamily="34" charset="0"/>
                <a:cs typeface="Arial" panose="020B0604020202020204" pitchFamily="34" charset="0"/>
              </a:rPr>
              <a:t>Three types of data problems in clinical trials</a:t>
            </a:r>
            <a:endParaRPr lang="en-US" sz="3200" dirty="0">
              <a:solidFill>
                <a:srgbClr val="002060"/>
              </a:solidFill>
              <a:latin typeface="Arial" panose="020B0604020202020204" pitchFamily="34" charset="0"/>
              <a:cs typeface="Arial" panose="020B0604020202020204" pitchFamily="34" charset="0"/>
            </a:endParaRPr>
          </a:p>
        </p:txBody>
      </p:sp>
      <p:cxnSp>
        <p:nvCxnSpPr>
          <p:cNvPr id="4" name="Straight Connector 3"/>
          <p:cNvCxnSpPr/>
          <p:nvPr/>
        </p:nvCxnSpPr>
        <p:spPr>
          <a:xfrm>
            <a:off x="78615" y="702245"/>
            <a:ext cx="90525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2160238046"/>
              </p:ext>
            </p:extLst>
          </p:nvPr>
        </p:nvGraphicFramePr>
        <p:xfrm>
          <a:off x="526652" y="915914"/>
          <a:ext cx="8141860" cy="5020725"/>
        </p:xfrm>
        <a:graphic>
          <a:graphicData uri="http://schemas.openxmlformats.org/drawingml/2006/table">
            <a:tbl>
              <a:tblPr firstRow="1" bandRow="1">
                <a:tableStyleId>{5C22544A-7EE6-4342-B048-85BDC9FD1C3A}</a:tableStyleId>
              </a:tblPr>
              <a:tblGrid>
                <a:gridCol w="1305770"/>
                <a:gridCol w="1305770"/>
                <a:gridCol w="1382580"/>
                <a:gridCol w="2084832"/>
                <a:gridCol w="2062908"/>
              </a:tblGrid>
              <a:tr h="731520">
                <a:tc rowSpan="2" gridSpan="2">
                  <a:txBody>
                    <a:bodyPr/>
                    <a:lstStyle/>
                    <a:p>
                      <a:pPr algn="ctr"/>
                      <a:endParaRPr lang="en-US" sz="1800" b="0" dirty="0">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57150" cap="flat" cmpd="sng" algn="ctr">
                      <a:solidFill>
                        <a:schemeClr val="accent2">
                          <a:lumMod val="40000"/>
                          <a:lumOff val="60000"/>
                        </a:schemeClr>
                      </a:solidFill>
                      <a:prstDash val="solid"/>
                      <a:round/>
                      <a:headEnd type="none" w="med" len="med"/>
                      <a:tailEnd type="none" w="med" len="med"/>
                    </a:lnR>
                    <a:lnT w="12700" cmpd="sng">
                      <a:noFill/>
                    </a:lnT>
                    <a:lnB w="57150"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lang="en-US" dirty="0"/>
                    </a:p>
                  </a:txBody>
                  <a:tcPr>
                    <a:solidFill>
                      <a:schemeClr val="tx2"/>
                    </a:solidFill>
                  </a:tcPr>
                </a:tc>
                <a:tc gridSpan="3">
                  <a:txBody>
                    <a:bodyPr/>
                    <a:lstStyle/>
                    <a:p>
                      <a:pPr algn="ctr"/>
                      <a:r>
                        <a:rPr lang="en-US" sz="2000" b="0" i="1" dirty="0" smtClean="0">
                          <a:latin typeface="Arial" panose="020B0604020202020204" pitchFamily="34" charset="0"/>
                          <a:cs typeface="Arial" panose="020B0604020202020204" pitchFamily="34" charset="0"/>
                        </a:rPr>
                        <a:t>Operation Procedure</a:t>
                      </a:r>
                      <a:endParaRPr lang="en-US" sz="2000" b="0" i="1" dirty="0">
                        <a:latin typeface="Arial" panose="020B0604020202020204" pitchFamily="34" charset="0"/>
                        <a:cs typeface="Arial" panose="020B0604020202020204" pitchFamily="34" charset="0"/>
                      </a:endParaRPr>
                    </a:p>
                  </a:txBody>
                  <a:tcPr anchor="ctr">
                    <a:lnL w="57150" cap="flat" cmpd="sng" algn="ctr">
                      <a:solidFill>
                        <a:schemeClr val="accent2">
                          <a:lumMod val="40000"/>
                          <a:lumOff val="60000"/>
                        </a:schemeClr>
                      </a:solidFill>
                      <a:prstDash val="solid"/>
                      <a:round/>
                      <a:headEnd type="none" w="med" len="med"/>
                      <a:tailEnd type="none" w="med" len="med"/>
                    </a:lnL>
                    <a:lnR w="12700" cmpd="sng">
                      <a:noFill/>
                    </a:lnR>
                    <a:lnT w="12700" cmpd="sng">
                      <a:noFill/>
                    </a:lnT>
                    <a:lnB w="57150"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dirty="0"/>
                    </a:p>
                  </a:txBody>
                  <a:tcPr>
                    <a:solidFill>
                      <a:schemeClr val="tx2"/>
                    </a:solidFill>
                  </a:tcPr>
                </a:tc>
                <a:tc hMerge="1">
                  <a:txBody>
                    <a:bodyPr/>
                    <a:lstStyle/>
                    <a:p>
                      <a:endParaRPr lang="en-US"/>
                    </a:p>
                  </a:txBody>
                  <a:tcPr/>
                </a:tc>
              </a:tr>
              <a:tr h="702574">
                <a:tc gridSpan="2" vMerge="1">
                  <a:txBody>
                    <a:bodyPr/>
                    <a:lstStyle/>
                    <a:p>
                      <a:endParaRPr lang="en-US"/>
                    </a:p>
                  </a:txBody>
                  <a:tcPr>
                    <a:solidFill>
                      <a:schemeClr val="tx2"/>
                    </a:solidFill>
                  </a:tcPr>
                </a:tc>
                <a:tc hMerge="1" vMerge="1">
                  <a:txBody>
                    <a:bodyPr/>
                    <a:lstStyle/>
                    <a:p>
                      <a:endParaRPr lang="en-US" dirty="0"/>
                    </a:p>
                  </a:txBody>
                  <a:tcPr>
                    <a:solidFill>
                      <a:schemeClr val="tx2"/>
                    </a:solidFill>
                  </a:tcPr>
                </a:tc>
                <a:tc>
                  <a:txBody>
                    <a:bodyPr/>
                    <a:lstStyle/>
                    <a:p>
                      <a:pPr algn="ctr"/>
                      <a:r>
                        <a:rPr lang="en-US" sz="1800" b="0" i="1" dirty="0" smtClean="0">
                          <a:solidFill>
                            <a:schemeClr val="bg1"/>
                          </a:solidFill>
                          <a:latin typeface="Arial" panose="020B0604020202020204" pitchFamily="34" charset="0"/>
                          <a:cs typeface="Arial" panose="020B0604020202020204" pitchFamily="34" charset="0"/>
                        </a:rPr>
                        <a:t>Not done</a:t>
                      </a:r>
                      <a:endParaRPr lang="en-US" sz="1800" b="0" i="1"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accent2">
                          <a:lumMod val="40000"/>
                          <a:lumOff val="60000"/>
                        </a:schemeClr>
                      </a:solidFill>
                      <a:prstDash val="solid"/>
                      <a:round/>
                      <a:headEnd type="none" w="med" len="med"/>
                      <a:tailEnd type="none" w="med" len="med"/>
                    </a:lnL>
                    <a:lnR w="57150" cap="flat" cmpd="sng" algn="ctr">
                      <a:solidFill>
                        <a:schemeClr val="accent2">
                          <a:lumMod val="40000"/>
                          <a:lumOff val="60000"/>
                        </a:schemeClr>
                      </a:solidFill>
                      <a:prstDash val="solid"/>
                      <a:round/>
                      <a:headEnd type="none" w="med" len="med"/>
                      <a:tailEnd type="none" w="med" len="med"/>
                    </a:lnR>
                    <a:lnT w="57150" cap="flat" cmpd="sng" algn="ctr">
                      <a:solidFill>
                        <a:schemeClr val="accent2">
                          <a:lumMod val="40000"/>
                          <a:lumOff val="60000"/>
                        </a:schemeClr>
                      </a:solidFill>
                      <a:prstDash val="solid"/>
                      <a:round/>
                      <a:headEnd type="none" w="med" len="med"/>
                      <a:tailEnd type="none" w="med" len="med"/>
                    </a:lnT>
                    <a:lnB w="57150"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800" b="0" i="1" dirty="0" smtClean="0">
                          <a:solidFill>
                            <a:schemeClr val="bg1"/>
                          </a:solidFill>
                          <a:latin typeface="Arial" panose="020B0604020202020204" pitchFamily="34" charset="0"/>
                          <a:cs typeface="Arial" panose="020B0604020202020204" pitchFamily="34" charset="0"/>
                        </a:rPr>
                        <a:t>Done incorrectly</a:t>
                      </a:r>
                      <a:endParaRPr lang="en-US" sz="1800" b="0" i="1"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accent2">
                          <a:lumMod val="40000"/>
                          <a:lumOff val="60000"/>
                        </a:schemeClr>
                      </a:solidFill>
                      <a:prstDash val="solid"/>
                      <a:round/>
                      <a:headEnd type="none" w="med" len="med"/>
                      <a:tailEnd type="none" w="med" len="med"/>
                    </a:lnL>
                    <a:lnR w="57150" cap="flat" cmpd="sng" algn="ctr">
                      <a:solidFill>
                        <a:schemeClr val="accent2">
                          <a:lumMod val="40000"/>
                          <a:lumOff val="60000"/>
                        </a:schemeClr>
                      </a:solidFill>
                      <a:prstDash val="solid"/>
                      <a:round/>
                      <a:headEnd type="none" w="med" len="med"/>
                      <a:tailEnd type="none" w="med" len="med"/>
                    </a:lnR>
                    <a:lnT w="57150" cap="flat" cmpd="sng" algn="ctr">
                      <a:solidFill>
                        <a:schemeClr val="accent2">
                          <a:lumMod val="40000"/>
                          <a:lumOff val="60000"/>
                        </a:schemeClr>
                      </a:solidFill>
                      <a:prstDash val="solid"/>
                      <a:round/>
                      <a:headEnd type="none" w="med" len="med"/>
                      <a:tailEnd type="none" w="med" len="med"/>
                    </a:lnT>
                    <a:lnB w="57150"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800" b="0" i="1" dirty="0" smtClean="0">
                          <a:solidFill>
                            <a:schemeClr val="bg1"/>
                          </a:solidFill>
                          <a:latin typeface="Arial" panose="020B0604020202020204" pitchFamily="34" charset="0"/>
                          <a:cs typeface="Arial" panose="020B0604020202020204" pitchFamily="34" charset="0"/>
                        </a:rPr>
                        <a:t>Done correctly</a:t>
                      </a:r>
                      <a:endParaRPr lang="en-US" sz="1800" b="0" i="1"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accent2">
                          <a:lumMod val="40000"/>
                          <a:lumOff val="60000"/>
                        </a:schemeClr>
                      </a:solidFill>
                      <a:prstDash val="solid"/>
                      <a:round/>
                      <a:headEnd type="none" w="med" len="med"/>
                      <a:tailEnd type="none" w="med" len="med"/>
                    </a:lnL>
                    <a:lnR w="12700" cmpd="sng">
                      <a:noFill/>
                    </a:lnR>
                    <a:lnT w="57150" cap="flat" cmpd="sng" algn="ctr">
                      <a:solidFill>
                        <a:schemeClr val="accent2">
                          <a:lumMod val="40000"/>
                          <a:lumOff val="60000"/>
                        </a:schemeClr>
                      </a:solidFill>
                      <a:prstDash val="solid"/>
                      <a:round/>
                      <a:headEnd type="none" w="med" len="med"/>
                      <a:tailEnd type="none" w="med" len="med"/>
                    </a:lnT>
                    <a:lnB w="57150"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1225296">
                <a:tc rowSpan="4">
                  <a:txBody>
                    <a:bodyPr/>
                    <a:lstStyle/>
                    <a:p>
                      <a:pPr algn="ctr"/>
                      <a:r>
                        <a:rPr lang="en-US" sz="2000" b="0" i="1" baseline="0" dirty="0" smtClean="0">
                          <a:solidFill>
                            <a:schemeClr val="bg1"/>
                          </a:solidFill>
                          <a:latin typeface="Arial" panose="020B0604020202020204" pitchFamily="34" charset="0"/>
                          <a:cs typeface="Arial" panose="020B0604020202020204" pitchFamily="34" charset="0"/>
                        </a:rPr>
                        <a:t>Data Collection</a:t>
                      </a:r>
                      <a:endParaRPr lang="en-US" sz="2000" b="0" i="1" dirty="0">
                        <a:solidFill>
                          <a:schemeClr val="bg1"/>
                        </a:solidFill>
                        <a:latin typeface="Arial" panose="020B0604020202020204" pitchFamily="34" charset="0"/>
                        <a:cs typeface="Arial" panose="020B0604020202020204" pitchFamily="34" charset="0"/>
                      </a:endParaRPr>
                    </a:p>
                  </a:txBody>
                  <a:tcPr marL="0" marR="0" anchor="ctr">
                    <a:lnL w="38100" cap="flat" cmpd="sng" algn="ctr">
                      <a:noFill/>
                      <a:prstDash val="solid"/>
                      <a:round/>
                      <a:headEnd type="none" w="med" len="med"/>
                      <a:tailEnd type="none" w="med" len="med"/>
                    </a:lnL>
                    <a:lnR w="57150" cap="flat" cmpd="sng" algn="ctr">
                      <a:solidFill>
                        <a:schemeClr val="accent2">
                          <a:lumMod val="40000"/>
                          <a:lumOff val="60000"/>
                        </a:schemeClr>
                      </a:solidFill>
                      <a:prstDash val="solid"/>
                      <a:round/>
                      <a:headEnd type="none" w="med" len="med"/>
                      <a:tailEnd type="none" w="med" len="med"/>
                    </a:lnR>
                    <a:lnT w="57150" cap="flat" cmpd="sng" algn="ctr">
                      <a:solidFill>
                        <a:schemeClr val="accent2">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ctr"/>
                      <a:r>
                        <a:rPr lang="en-US" sz="1800" b="0" i="1" dirty="0" smtClean="0">
                          <a:solidFill>
                            <a:schemeClr val="bg1"/>
                          </a:solidFill>
                          <a:latin typeface="Arial" panose="020B0604020202020204" pitchFamily="34" charset="0"/>
                          <a:cs typeface="Arial" panose="020B0604020202020204" pitchFamily="34" charset="0"/>
                        </a:rPr>
                        <a:t>Not done</a:t>
                      </a:r>
                      <a:endParaRPr lang="en-US" sz="1800" b="0" i="1" dirty="0">
                        <a:solidFill>
                          <a:schemeClr val="bg1"/>
                        </a:solidFill>
                        <a:latin typeface="Arial" panose="020B0604020202020204" pitchFamily="34" charset="0"/>
                        <a:cs typeface="Arial" panose="020B0604020202020204" pitchFamily="34" charset="0"/>
                      </a:endParaRPr>
                    </a:p>
                  </a:txBody>
                  <a:tcPr marL="0" marR="0" anchor="ctr">
                    <a:lnL w="57150" cap="flat" cmpd="sng" algn="ctr">
                      <a:solidFill>
                        <a:schemeClr val="accent2">
                          <a:lumMod val="40000"/>
                          <a:lumOff val="60000"/>
                        </a:schemeClr>
                      </a:solidFill>
                      <a:prstDash val="solid"/>
                      <a:round/>
                      <a:headEnd type="none" w="med" len="med"/>
                      <a:tailEnd type="none" w="med" len="med"/>
                    </a:lnL>
                    <a:lnR w="57150" cap="flat" cmpd="sng" algn="ctr">
                      <a:solidFill>
                        <a:schemeClr val="accent2">
                          <a:lumMod val="40000"/>
                          <a:lumOff val="60000"/>
                        </a:schemeClr>
                      </a:solidFill>
                      <a:prstDash val="solid"/>
                      <a:round/>
                      <a:headEnd type="none" w="med" len="med"/>
                      <a:tailEnd type="none" w="med" len="med"/>
                    </a:lnR>
                    <a:lnT w="57150" cap="flat" cmpd="sng" algn="ctr">
                      <a:solidFill>
                        <a:schemeClr val="accent2">
                          <a:lumMod val="40000"/>
                          <a:lumOff val="60000"/>
                        </a:schemeClr>
                      </a:solidFill>
                      <a:prstDash val="solid"/>
                      <a:round/>
                      <a:headEnd type="none" w="med" len="med"/>
                      <a:tailEnd type="none" w="med" len="med"/>
                    </a:lnT>
                    <a:lnB w="57150"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800" b="1" dirty="0" smtClean="0">
                          <a:solidFill>
                            <a:schemeClr val="tx1"/>
                          </a:solidFill>
                          <a:latin typeface="Arial" panose="020B0604020202020204" pitchFamily="34" charset="0"/>
                          <a:cs typeface="Arial" panose="020B0604020202020204" pitchFamily="34" charset="0"/>
                        </a:rPr>
                        <a:t>Missing </a:t>
                      </a:r>
                    </a:p>
                    <a:p>
                      <a:pPr algn="ctr"/>
                      <a:r>
                        <a:rPr lang="en-US" sz="1800" b="1" dirty="0" smtClean="0">
                          <a:solidFill>
                            <a:schemeClr val="tx1"/>
                          </a:solidFill>
                          <a:latin typeface="Arial" panose="020B0604020202020204" pitchFamily="34" charset="0"/>
                          <a:cs typeface="Arial" panose="020B0604020202020204" pitchFamily="34" charset="0"/>
                        </a:rPr>
                        <a:t>data not confirmed</a:t>
                      </a:r>
                      <a:endParaRPr lang="en-US" sz="1800" b="1" dirty="0">
                        <a:solidFill>
                          <a:schemeClr val="tx1"/>
                        </a:solidFill>
                        <a:latin typeface="Arial" panose="020B0604020202020204" pitchFamily="34" charset="0"/>
                        <a:cs typeface="Arial" panose="020B0604020202020204" pitchFamily="34" charset="0"/>
                      </a:endParaRPr>
                    </a:p>
                  </a:txBody>
                  <a:tcPr anchor="ctr">
                    <a:lnL w="57150" cap="flat" cmpd="sng" algn="ctr">
                      <a:solidFill>
                        <a:schemeClr val="accent2">
                          <a:lumMod val="40000"/>
                          <a:lumOff val="60000"/>
                        </a:schemeClr>
                      </a:solidFill>
                      <a:prstDash val="solid"/>
                      <a:round/>
                      <a:headEnd type="none" w="med" len="med"/>
                      <a:tailEnd type="none" w="med" len="med"/>
                    </a:lnL>
                    <a:lnR w="57150" cap="flat" cmpd="sng" algn="ctr">
                      <a:solidFill>
                        <a:schemeClr val="accent2">
                          <a:lumMod val="40000"/>
                          <a:lumOff val="60000"/>
                        </a:schemeClr>
                      </a:solidFill>
                      <a:prstDash val="solid"/>
                      <a:round/>
                      <a:headEnd type="none" w="med" len="med"/>
                      <a:tailEnd type="none" w="med" len="med"/>
                    </a:lnR>
                    <a:lnT w="57150" cap="flat" cmpd="sng" algn="ctr">
                      <a:solidFill>
                        <a:schemeClr val="accent2">
                          <a:lumMod val="40000"/>
                          <a:lumOff val="60000"/>
                        </a:schemeClr>
                      </a:solidFill>
                      <a:prstDash val="solid"/>
                      <a:round/>
                      <a:headEnd type="none" w="med" len="med"/>
                      <a:tailEnd type="none" w="med" len="med"/>
                    </a:lnT>
                    <a:lnB w="57150"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FEB"/>
                    </a:solidFill>
                  </a:tcPr>
                </a:tc>
                <a:tc gridSpan="2">
                  <a:txBody>
                    <a:bodyPr/>
                    <a:lstStyle/>
                    <a:p>
                      <a:pPr algn="ctr"/>
                      <a:r>
                        <a:rPr lang="en-US" sz="1800" b="1" dirty="0" smtClean="0">
                          <a:solidFill>
                            <a:schemeClr val="tx1"/>
                          </a:solidFill>
                          <a:latin typeface="Arial" panose="020B0604020202020204" pitchFamily="34" charset="0"/>
                          <a:cs typeface="Arial" panose="020B0604020202020204" pitchFamily="34" charset="0"/>
                        </a:rPr>
                        <a:t>Missing data</a:t>
                      </a:r>
                      <a:endParaRPr lang="en-US" sz="1800" b="1" dirty="0">
                        <a:solidFill>
                          <a:schemeClr val="tx1"/>
                        </a:solidFill>
                        <a:latin typeface="Arial" panose="020B0604020202020204" pitchFamily="34" charset="0"/>
                        <a:cs typeface="Arial" panose="020B0604020202020204" pitchFamily="34" charset="0"/>
                      </a:endParaRPr>
                    </a:p>
                  </a:txBody>
                  <a:tcPr anchor="ctr">
                    <a:lnL w="57150" cap="flat" cmpd="sng" algn="ctr">
                      <a:solidFill>
                        <a:schemeClr val="accent2">
                          <a:lumMod val="40000"/>
                          <a:lumOff val="60000"/>
                        </a:schemeClr>
                      </a:solid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accent2">
                          <a:lumMod val="40000"/>
                          <a:lumOff val="60000"/>
                        </a:schemeClr>
                      </a:solidFill>
                      <a:prstDash val="solid"/>
                      <a:round/>
                      <a:headEnd type="none" w="med" len="med"/>
                      <a:tailEnd type="none" w="med" len="med"/>
                    </a:lnT>
                    <a:lnB w="57150"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FEB"/>
                    </a:solidFill>
                  </a:tcPr>
                </a:tc>
                <a:tc hMerge="1">
                  <a:txBody>
                    <a:bodyPr/>
                    <a:lstStyle/>
                    <a:p>
                      <a:endParaRPr lang="en-US" dirty="0"/>
                    </a:p>
                  </a:txBody>
                  <a:tcPr anchor="ctr">
                    <a:lnL w="57150" cap="flat" cmpd="sng" algn="ctr">
                      <a:solidFill>
                        <a:schemeClr val="accent2">
                          <a:lumMod val="40000"/>
                          <a:lumOff val="60000"/>
                        </a:schemeClr>
                      </a:solid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accent2">
                          <a:lumMod val="40000"/>
                          <a:lumOff val="60000"/>
                        </a:schemeClr>
                      </a:solidFill>
                      <a:prstDash val="solid"/>
                      <a:round/>
                      <a:headEnd type="none" w="med" len="med"/>
                      <a:tailEnd type="none" w="med" len="med"/>
                    </a:lnT>
                    <a:lnB w="57150"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590334">
                <a:tc vMerge="1">
                  <a:txBody>
                    <a:bodyPr/>
                    <a:lstStyle/>
                    <a:p>
                      <a:endParaRPr lang="en-US" dirty="0"/>
                    </a:p>
                  </a:txBody>
                  <a:tcPr>
                    <a:solidFill>
                      <a:schemeClr val="tx2"/>
                    </a:solidFill>
                  </a:tcPr>
                </a:tc>
                <a:tc rowSpan="2">
                  <a:txBody>
                    <a:bodyPr/>
                    <a:lstStyle/>
                    <a:p>
                      <a:pPr algn="ctr"/>
                      <a:r>
                        <a:rPr lang="en-US" sz="1800" b="0" i="1" dirty="0" smtClean="0">
                          <a:solidFill>
                            <a:schemeClr val="bg1"/>
                          </a:solidFill>
                          <a:latin typeface="Arial" panose="020B0604020202020204" pitchFamily="34" charset="0"/>
                          <a:cs typeface="Arial" panose="020B0604020202020204" pitchFamily="34" charset="0"/>
                        </a:rPr>
                        <a:t>Done incorrectly</a:t>
                      </a:r>
                      <a:endParaRPr lang="en-US" sz="1800" b="0" i="1" dirty="0">
                        <a:solidFill>
                          <a:schemeClr val="bg1"/>
                        </a:solidFill>
                        <a:latin typeface="Arial" panose="020B0604020202020204" pitchFamily="34" charset="0"/>
                        <a:cs typeface="Arial" panose="020B0604020202020204" pitchFamily="34" charset="0"/>
                      </a:endParaRPr>
                    </a:p>
                  </a:txBody>
                  <a:tcPr marL="0" marR="0" anchor="ctr">
                    <a:lnL w="57150" cap="flat" cmpd="sng" algn="ctr">
                      <a:solidFill>
                        <a:schemeClr val="accent2">
                          <a:lumMod val="40000"/>
                          <a:lumOff val="60000"/>
                        </a:schemeClr>
                      </a:solidFill>
                      <a:prstDash val="solid"/>
                      <a:round/>
                      <a:headEnd type="none" w="med" len="med"/>
                      <a:tailEnd type="none" w="med" len="med"/>
                    </a:lnL>
                    <a:lnR w="57150" cap="flat" cmpd="sng" algn="ctr">
                      <a:solidFill>
                        <a:schemeClr val="accent2">
                          <a:lumMod val="40000"/>
                          <a:lumOff val="60000"/>
                        </a:schemeClr>
                      </a:solidFill>
                      <a:prstDash val="solid"/>
                      <a:round/>
                      <a:headEnd type="none" w="med" len="med"/>
                      <a:tailEnd type="none" w="med" len="med"/>
                    </a:lnR>
                    <a:lnT w="57150" cap="flat" cmpd="sng" algn="ctr">
                      <a:solidFill>
                        <a:schemeClr val="accent2">
                          <a:lumMod val="40000"/>
                          <a:lumOff val="60000"/>
                        </a:schemeClr>
                      </a:solidFill>
                      <a:prstDash val="solid"/>
                      <a:round/>
                      <a:headEnd type="none" w="med" len="med"/>
                      <a:tailEnd type="none" w="med" len="med"/>
                    </a:lnT>
                    <a:lnB w="57150"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rowSpan="2">
                  <a:txBody>
                    <a:bodyPr/>
                    <a:lstStyle/>
                    <a:p>
                      <a:pPr algn="ctr"/>
                      <a:r>
                        <a:rPr lang="en-US" sz="1800" b="1" dirty="0" smtClean="0">
                          <a:solidFill>
                            <a:srgbClr val="FF0000"/>
                          </a:solidFill>
                          <a:latin typeface="Arial" panose="020B0604020202020204" pitchFamily="34" charset="0"/>
                          <a:cs typeface="Arial" panose="020B0604020202020204" pitchFamily="34" charset="0"/>
                        </a:rPr>
                        <a:t>Fake data</a:t>
                      </a:r>
                      <a:endParaRPr lang="en-US" sz="1800" b="1" dirty="0">
                        <a:solidFill>
                          <a:srgbClr val="FF0000"/>
                        </a:solidFill>
                        <a:latin typeface="Arial" panose="020B0604020202020204" pitchFamily="34" charset="0"/>
                        <a:cs typeface="Arial" panose="020B0604020202020204" pitchFamily="34" charset="0"/>
                      </a:endParaRPr>
                    </a:p>
                  </a:txBody>
                  <a:tcPr anchor="ctr">
                    <a:lnL w="57150" cap="flat" cmpd="sng" algn="ctr">
                      <a:solidFill>
                        <a:schemeClr val="accent2">
                          <a:lumMod val="40000"/>
                          <a:lumOff val="60000"/>
                        </a:schemeClr>
                      </a:solidFill>
                      <a:prstDash val="solid"/>
                      <a:round/>
                      <a:headEnd type="none" w="med" len="med"/>
                      <a:tailEnd type="none" w="med" len="med"/>
                    </a:lnL>
                    <a:lnR w="57150" cap="flat" cmpd="sng" algn="ctr">
                      <a:solidFill>
                        <a:schemeClr val="accent2">
                          <a:lumMod val="40000"/>
                          <a:lumOff val="60000"/>
                        </a:schemeClr>
                      </a:solidFill>
                      <a:prstDash val="solid"/>
                      <a:round/>
                      <a:headEnd type="none" w="med" len="med"/>
                      <a:tailEnd type="none" w="med" len="med"/>
                    </a:lnR>
                    <a:lnT w="57150" cap="flat" cmpd="sng" algn="ctr">
                      <a:solidFill>
                        <a:schemeClr val="accent2">
                          <a:lumMod val="40000"/>
                          <a:lumOff val="60000"/>
                        </a:schemeClr>
                      </a:solidFill>
                      <a:prstDash val="solid"/>
                      <a:round/>
                      <a:headEnd type="none" w="med" len="med"/>
                      <a:tailEnd type="none" w="med" len="med"/>
                    </a:lnT>
                    <a:lnB w="57150"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FEB"/>
                    </a:solidFill>
                  </a:tcPr>
                </a:tc>
                <a:tc gridSpan="2">
                  <a:txBody>
                    <a:bodyPr/>
                    <a:lstStyle/>
                    <a:p>
                      <a:pPr algn="ctr"/>
                      <a:r>
                        <a:rPr lang="en-US" sz="1800" b="1" dirty="0" smtClean="0">
                          <a:solidFill>
                            <a:srgbClr val="7030A0"/>
                          </a:solidFill>
                          <a:latin typeface="Arial" panose="020B0604020202020204" pitchFamily="34" charset="0"/>
                          <a:cs typeface="Arial" panose="020B0604020202020204" pitchFamily="34" charset="0"/>
                        </a:rPr>
                        <a:t>Unintentional data error</a:t>
                      </a:r>
                    </a:p>
                  </a:txBody>
                  <a:tcPr anchor="ctr">
                    <a:lnL w="57150" cap="flat" cmpd="sng" algn="ctr">
                      <a:solidFill>
                        <a:schemeClr val="accent2">
                          <a:lumMod val="40000"/>
                          <a:lumOff val="60000"/>
                        </a:schemeClr>
                      </a:solid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accent2">
                          <a:lumMod val="40000"/>
                          <a:lumOff val="60000"/>
                        </a:schemeClr>
                      </a:solidFill>
                      <a:prstDash val="solid"/>
                      <a:round/>
                      <a:headEnd type="none" w="med" len="med"/>
                      <a:tailEnd type="none" w="med" len="med"/>
                    </a:lnT>
                    <a:lnB w="57150"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FEB"/>
                    </a:solidFill>
                  </a:tcPr>
                </a:tc>
                <a:tc hMerge="1">
                  <a:txBody>
                    <a:bodyPr/>
                    <a:lstStyle/>
                    <a:p>
                      <a:endParaRPr lang="en-US"/>
                    </a:p>
                  </a:txBody>
                  <a:tcPr/>
                </a:tc>
              </a:tr>
              <a:tr h="590334">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latin typeface="Arial" panose="020B0604020202020204" pitchFamily="34" charset="0"/>
                          <a:cs typeface="Arial" panose="020B0604020202020204" pitchFamily="34" charset="0"/>
                        </a:rPr>
                        <a:t>Fake data</a:t>
                      </a:r>
                    </a:p>
                  </a:txBody>
                  <a:tcPr anchor="ctr">
                    <a:lnL w="57150" cap="flat" cmpd="sng" algn="ctr">
                      <a:solidFill>
                        <a:schemeClr val="accent2">
                          <a:lumMod val="40000"/>
                          <a:lumOff val="60000"/>
                        </a:schemeClr>
                      </a:solid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accent2">
                          <a:lumMod val="40000"/>
                          <a:lumOff val="60000"/>
                        </a:schemeClr>
                      </a:solidFill>
                      <a:prstDash val="solid"/>
                      <a:round/>
                      <a:headEnd type="none" w="med" len="med"/>
                      <a:tailEnd type="none" w="med" len="med"/>
                    </a:lnT>
                    <a:lnB w="57150"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FEB"/>
                    </a:solidFill>
                  </a:tcPr>
                </a:tc>
                <a:tc hMerge="1">
                  <a:txBody>
                    <a:bodyPr/>
                    <a:lstStyle/>
                    <a:p>
                      <a:endParaRPr lang="en-US"/>
                    </a:p>
                  </a:txBody>
                  <a:tcPr/>
                </a:tc>
              </a:tr>
              <a:tr h="1180667">
                <a:tc vMerge="1">
                  <a:txBody>
                    <a:bodyPr/>
                    <a:lstStyle/>
                    <a:p>
                      <a:endParaRPr lang="en-US" dirty="0"/>
                    </a:p>
                  </a:txBody>
                  <a:tcPr>
                    <a:solidFill>
                      <a:schemeClr val="tx2"/>
                    </a:solidFill>
                  </a:tcPr>
                </a:tc>
                <a:tc>
                  <a:txBody>
                    <a:bodyPr/>
                    <a:lstStyle/>
                    <a:p>
                      <a:pPr algn="ctr"/>
                      <a:r>
                        <a:rPr lang="en-US" sz="1800" b="0" i="1" dirty="0" smtClean="0">
                          <a:solidFill>
                            <a:schemeClr val="bg1"/>
                          </a:solidFill>
                          <a:latin typeface="Arial" panose="020B0604020202020204" pitchFamily="34" charset="0"/>
                          <a:cs typeface="Arial" panose="020B0604020202020204" pitchFamily="34" charset="0"/>
                        </a:rPr>
                        <a:t>Done correctly</a:t>
                      </a:r>
                      <a:endParaRPr lang="en-US" sz="1800" b="0" i="1" dirty="0">
                        <a:solidFill>
                          <a:schemeClr val="bg1"/>
                        </a:solidFill>
                        <a:latin typeface="Arial" panose="020B0604020202020204" pitchFamily="34" charset="0"/>
                        <a:cs typeface="Arial" panose="020B0604020202020204" pitchFamily="34" charset="0"/>
                      </a:endParaRPr>
                    </a:p>
                  </a:txBody>
                  <a:tcPr marL="0" marR="0" anchor="ctr">
                    <a:lnL w="57150" cap="flat" cmpd="sng" algn="ctr">
                      <a:solidFill>
                        <a:schemeClr val="accent2">
                          <a:lumMod val="40000"/>
                          <a:lumOff val="60000"/>
                        </a:schemeClr>
                      </a:solidFill>
                      <a:prstDash val="solid"/>
                      <a:round/>
                      <a:headEnd type="none" w="med" len="med"/>
                      <a:tailEnd type="none" w="med" len="med"/>
                    </a:lnL>
                    <a:lnR w="57150" cap="flat" cmpd="sng" algn="ctr">
                      <a:solidFill>
                        <a:schemeClr val="accent2">
                          <a:lumMod val="40000"/>
                          <a:lumOff val="60000"/>
                        </a:schemeClr>
                      </a:solidFill>
                      <a:prstDash val="solid"/>
                      <a:round/>
                      <a:headEnd type="none" w="med" len="med"/>
                      <a:tailEnd type="none" w="med" len="med"/>
                    </a:lnR>
                    <a:lnT w="57150" cap="flat" cmpd="sng" algn="ctr">
                      <a:solidFill>
                        <a:schemeClr val="accent2">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ctr"/>
                      <a:r>
                        <a:rPr lang="en-US" sz="1800" b="1" dirty="0" smtClean="0">
                          <a:solidFill>
                            <a:schemeClr val="tx1"/>
                          </a:solidFill>
                          <a:latin typeface="Arial" panose="020B0604020202020204" pitchFamily="34" charset="0"/>
                          <a:cs typeface="Arial" panose="020B0604020202020204" pitchFamily="34" charset="0"/>
                        </a:rPr>
                        <a:t>Confirmed missing data</a:t>
                      </a:r>
                      <a:endParaRPr lang="en-US" sz="1800" b="1" dirty="0">
                        <a:solidFill>
                          <a:schemeClr val="tx1"/>
                        </a:solidFill>
                        <a:latin typeface="Arial" panose="020B0604020202020204" pitchFamily="34" charset="0"/>
                        <a:cs typeface="Arial" panose="020B0604020202020204" pitchFamily="34" charset="0"/>
                      </a:endParaRPr>
                    </a:p>
                  </a:txBody>
                  <a:tcPr marL="0" marR="0" anchor="ctr">
                    <a:lnL w="57150" cap="flat" cmpd="sng" algn="ctr">
                      <a:solidFill>
                        <a:schemeClr val="accent2">
                          <a:lumMod val="40000"/>
                          <a:lumOff val="60000"/>
                        </a:schemeClr>
                      </a:solidFill>
                      <a:prstDash val="solid"/>
                      <a:round/>
                      <a:headEnd type="none" w="med" len="med"/>
                      <a:tailEnd type="none" w="med" len="med"/>
                    </a:lnL>
                    <a:lnR w="57150" cap="flat" cmpd="sng" algn="ctr">
                      <a:solidFill>
                        <a:schemeClr val="accent2">
                          <a:lumMod val="40000"/>
                          <a:lumOff val="60000"/>
                        </a:schemeClr>
                      </a:solidFill>
                      <a:prstDash val="solid"/>
                      <a:round/>
                      <a:headEnd type="none" w="med" len="med"/>
                      <a:tailEnd type="none" w="med" len="med"/>
                    </a:lnR>
                    <a:lnT w="57150" cap="flat" cmpd="sng" algn="ctr">
                      <a:solidFill>
                        <a:schemeClr val="accent2">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800" b="1" dirty="0" smtClean="0">
                          <a:solidFill>
                            <a:schemeClr val="tx1"/>
                          </a:solidFill>
                          <a:latin typeface="Arial" panose="020B0604020202020204" pitchFamily="34" charset="0"/>
                          <a:cs typeface="Arial" panose="020B0604020202020204" pitchFamily="34" charset="0"/>
                        </a:rPr>
                        <a:t>Confirmed</a:t>
                      </a:r>
                    </a:p>
                    <a:p>
                      <a:pPr algn="ctr"/>
                      <a:r>
                        <a:rPr lang="en-US" sz="1800" b="1" dirty="0" smtClean="0">
                          <a:solidFill>
                            <a:schemeClr val="tx1"/>
                          </a:solidFill>
                          <a:latin typeface="Arial" panose="020B0604020202020204" pitchFamily="34" charset="0"/>
                          <a:cs typeface="Arial" panose="020B0604020202020204" pitchFamily="34" charset="0"/>
                        </a:rPr>
                        <a:t>protocol violation</a:t>
                      </a:r>
                      <a:endParaRPr lang="en-US" sz="1800" b="1" dirty="0">
                        <a:solidFill>
                          <a:schemeClr val="tx1"/>
                        </a:solidFill>
                        <a:latin typeface="Arial" panose="020B0604020202020204" pitchFamily="34" charset="0"/>
                        <a:cs typeface="Arial" panose="020B0604020202020204" pitchFamily="34" charset="0"/>
                      </a:endParaRPr>
                    </a:p>
                  </a:txBody>
                  <a:tcPr anchor="ctr">
                    <a:lnL w="57150" cap="flat" cmpd="sng" algn="ctr">
                      <a:solidFill>
                        <a:schemeClr val="accent2">
                          <a:lumMod val="40000"/>
                          <a:lumOff val="60000"/>
                        </a:schemeClr>
                      </a:solidFill>
                      <a:prstDash val="solid"/>
                      <a:round/>
                      <a:headEnd type="none" w="med" len="med"/>
                      <a:tailEnd type="none" w="med" len="med"/>
                    </a:lnL>
                    <a:lnR w="57150" cap="flat" cmpd="sng" algn="ctr">
                      <a:solidFill>
                        <a:schemeClr val="accent2">
                          <a:lumMod val="40000"/>
                          <a:lumOff val="60000"/>
                        </a:schemeClr>
                      </a:solidFill>
                      <a:prstDash val="solid"/>
                      <a:round/>
                      <a:headEnd type="none" w="med" len="med"/>
                      <a:tailEnd type="none" w="med" len="med"/>
                    </a:lnR>
                    <a:lnT w="57150" cap="flat" cmpd="sng" algn="ctr">
                      <a:solidFill>
                        <a:schemeClr val="accent2">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800" b="1" dirty="0" smtClean="0">
                          <a:solidFill>
                            <a:schemeClr val="bg1"/>
                          </a:solidFill>
                          <a:latin typeface="Arial" panose="020B0604020202020204" pitchFamily="34" charset="0"/>
                          <a:cs typeface="Arial" panose="020B0604020202020204" pitchFamily="34" charset="0"/>
                        </a:rPr>
                        <a:t>Well done!</a:t>
                      </a:r>
                      <a:endParaRPr lang="en-US" sz="1800" b="1"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accent2">
                          <a:lumMod val="40000"/>
                          <a:lumOff val="60000"/>
                        </a:schemeClr>
                      </a:solidFill>
                      <a:prstDash val="solid"/>
                      <a:round/>
                      <a:headEnd type="none" w="med" len="med"/>
                      <a:tailEnd type="none" w="med" len="med"/>
                    </a:lnL>
                    <a:lnR w="12700" cmpd="sng">
                      <a:noFill/>
                    </a:lnR>
                    <a:lnT w="57150" cap="flat" cmpd="sng" algn="ctr">
                      <a:solidFill>
                        <a:schemeClr val="accent2">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6600"/>
                    </a:solidFill>
                  </a:tcPr>
                </a:tc>
              </a:tr>
            </a:tbl>
          </a:graphicData>
        </a:graphic>
      </p:graphicFrame>
      <p:sp>
        <p:nvSpPr>
          <p:cNvPr id="18" name="Rectangle 17"/>
          <p:cNvSpPr/>
          <p:nvPr/>
        </p:nvSpPr>
        <p:spPr>
          <a:xfrm>
            <a:off x="3182112" y="2368296"/>
            <a:ext cx="5486400" cy="11704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182112" y="3611880"/>
            <a:ext cx="1316736" cy="109728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182112" y="4782312"/>
            <a:ext cx="5486400" cy="115432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516092" y="3611880"/>
            <a:ext cx="4154240" cy="51077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514272" y="4197096"/>
            <a:ext cx="4154240" cy="51206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020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2"/>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9"/>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23"/>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0" grpId="0" animBg="1"/>
      <p:bldP spid="22" grpId="0" animBg="1"/>
      <p:bldP spid="22" grpId="1" animBg="1"/>
      <p:bldP spid="23" grpId="0" animBg="1"/>
      <p:bldP spid="23"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1861BC-A102-48D5-BB3B-1816DCA4E050}" type="slidenum">
              <a:rPr lang="en-US" smtClean="0"/>
              <a:t>22</a:t>
            </a:fld>
            <a:endParaRPr lang="en-US"/>
          </a:p>
        </p:txBody>
      </p:sp>
      <p:sp>
        <p:nvSpPr>
          <p:cNvPr id="3" name="TextBox 2"/>
          <p:cNvSpPr txBox="1"/>
          <p:nvPr/>
        </p:nvSpPr>
        <p:spPr>
          <a:xfrm>
            <a:off x="731500" y="1522155"/>
            <a:ext cx="8026645" cy="707886"/>
          </a:xfrm>
          <a:prstGeom prst="rect">
            <a:avLst/>
          </a:prstGeom>
          <a:solidFill>
            <a:srgbClr val="FFFFF3"/>
          </a:solidFill>
          <a:effectLst>
            <a:outerShdw blurRad="50800" dist="38100" dir="2700000" algn="tl" rotWithShape="0">
              <a:prstClr val="black">
                <a:alpha val="40000"/>
              </a:prstClr>
            </a:outerShdw>
          </a:effectLst>
        </p:spPr>
        <p:txBody>
          <a:bodyPr wrap="square" rtlCol="0">
            <a:spAutoFit/>
          </a:bodyPr>
          <a:lstStyle/>
          <a:p>
            <a:pPr marL="457200" indent="-457200">
              <a:buClr>
                <a:srgbClr val="FF0000"/>
              </a:buClr>
              <a:buFont typeface="Wingdings" panose="05000000000000000000" pitchFamily="2" charset="2"/>
              <a:buChar char="Ø"/>
            </a:pPr>
            <a:r>
              <a:rPr lang="en-US" sz="2000" b="1" dirty="0" smtClean="0">
                <a:solidFill>
                  <a:srgbClr val="FF0000"/>
                </a:solidFill>
                <a:latin typeface="Arial" panose="020B0604020202020204" pitchFamily="34" charset="0"/>
                <a:cs typeface="Arial" panose="020B0604020202020204" pitchFamily="34" charset="0"/>
              </a:rPr>
              <a:t>Study visit</a:t>
            </a:r>
            <a:r>
              <a:rPr lang="en-US" sz="2000" dirty="0" smtClean="0">
                <a:latin typeface="Arial" panose="020B0604020202020204" pitchFamily="34" charset="0"/>
                <a:cs typeface="Arial" panose="020B0604020202020204" pitchFamily="34" charset="0"/>
              </a:rPr>
              <a:t>: Ensure that required study visits cannot be skipped in the study visit transition matrix. </a:t>
            </a:r>
          </a:p>
        </p:txBody>
      </p:sp>
      <p:sp>
        <p:nvSpPr>
          <p:cNvPr id="4" name="TextBox 3"/>
          <p:cNvSpPr txBox="1"/>
          <p:nvPr/>
        </p:nvSpPr>
        <p:spPr>
          <a:xfrm>
            <a:off x="309046" y="48287"/>
            <a:ext cx="8717934" cy="584775"/>
          </a:xfrm>
          <a:prstGeom prst="rect">
            <a:avLst/>
          </a:prstGeom>
          <a:noFill/>
        </p:spPr>
        <p:txBody>
          <a:bodyPr wrap="square" rtlCol="0" anchor="ctr">
            <a:spAutoFit/>
          </a:bodyPr>
          <a:lstStyle/>
          <a:p>
            <a:r>
              <a:rPr lang="en-US" sz="3200" dirty="0" smtClean="0">
                <a:solidFill>
                  <a:srgbClr val="002060"/>
                </a:solidFill>
                <a:latin typeface="Arial" panose="020B0604020202020204" pitchFamily="34" charset="0"/>
                <a:cs typeface="Arial" panose="020B0604020202020204" pitchFamily="34" charset="0"/>
              </a:rPr>
              <a:t>Action #1: prevent missing data </a:t>
            </a:r>
            <a:endParaRPr lang="en-US" sz="3200" dirty="0">
              <a:solidFill>
                <a:srgbClr val="002060"/>
              </a:solidFill>
              <a:latin typeface="Arial" panose="020B0604020202020204" pitchFamily="34" charset="0"/>
              <a:cs typeface="Arial" panose="020B0604020202020204" pitchFamily="34" charset="0"/>
            </a:endParaRPr>
          </a:p>
        </p:txBody>
      </p:sp>
      <p:cxnSp>
        <p:nvCxnSpPr>
          <p:cNvPr id="5" name="Straight Connector 4"/>
          <p:cNvCxnSpPr/>
          <p:nvPr/>
        </p:nvCxnSpPr>
        <p:spPr>
          <a:xfrm>
            <a:off x="78615" y="702245"/>
            <a:ext cx="90525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31499" y="2804688"/>
            <a:ext cx="8026645" cy="707886"/>
          </a:xfrm>
          <a:prstGeom prst="rect">
            <a:avLst/>
          </a:prstGeom>
          <a:solidFill>
            <a:srgbClr val="FFFFF3"/>
          </a:solidFill>
          <a:effectLst>
            <a:outerShdw blurRad="50800" dist="38100" dir="2700000" algn="tl" rotWithShape="0">
              <a:prstClr val="black">
                <a:alpha val="40000"/>
              </a:prstClr>
            </a:outerShdw>
          </a:effectLst>
        </p:spPr>
        <p:txBody>
          <a:bodyPr wrap="square" rtlCol="0">
            <a:spAutoFit/>
          </a:bodyPr>
          <a:lstStyle/>
          <a:p>
            <a:pPr marL="457200" indent="-457200">
              <a:buClr>
                <a:srgbClr val="FF0000"/>
              </a:buClr>
              <a:buFont typeface="Wingdings" panose="05000000000000000000" pitchFamily="2" charset="2"/>
              <a:buChar char="Ø"/>
            </a:pPr>
            <a:r>
              <a:rPr lang="en-US" sz="2000" b="1" dirty="0" smtClean="0">
                <a:solidFill>
                  <a:srgbClr val="FF0000"/>
                </a:solidFill>
                <a:latin typeface="Arial" panose="020B0604020202020204" pitchFamily="34" charset="0"/>
                <a:cs typeface="Arial" panose="020B0604020202020204" pitchFamily="34" charset="0"/>
              </a:rPr>
              <a:t>CRF</a:t>
            </a:r>
            <a:r>
              <a:rPr lang="en-US" sz="2000" dirty="0" smtClean="0">
                <a:latin typeface="Arial" panose="020B0604020202020204" pitchFamily="34" charset="0"/>
                <a:cs typeface="Arial" panose="020B0604020202020204" pitchFamily="34" charset="0"/>
              </a:rPr>
              <a:t>: Ensure that required CRFs are completed in data collection schedule for each study visit. </a:t>
            </a:r>
          </a:p>
        </p:txBody>
      </p:sp>
      <p:sp>
        <p:nvSpPr>
          <p:cNvPr id="9" name="TextBox 8"/>
          <p:cNvSpPr txBox="1"/>
          <p:nvPr/>
        </p:nvSpPr>
        <p:spPr>
          <a:xfrm>
            <a:off x="746417" y="4087221"/>
            <a:ext cx="8026645" cy="707886"/>
          </a:xfrm>
          <a:prstGeom prst="rect">
            <a:avLst/>
          </a:prstGeom>
          <a:solidFill>
            <a:srgbClr val="FFFFF3"/>
          </a:solidFill>
          <a:effectLst>
            <a:outerShdw blurRad="50800" dist="38100" dir="2700000" algn="tl" rotWithShape="0">
              <a:prstClr val="black">
                <a:alpha val="40000"/>
              </a:prstClr>
            </a:outerShdw>
          </a:effectLst>
        </p:spPr>
        <p:txBody>
          <a:bodyPr wrap="square" rtlCol="0">
            <a:spAutoFit/>
          </a:bodyPr>
          <a:lstStyle/>
          <a:p>
            <a:pPr marL="457200" indent="-457200">
              <a:buClr>
                <a:srgbClr val="FF0000"/>
              </a:buClr>
              <a:buFont typeface="Wingdings" panose="05000000000000000000" pitchFamily="2" charset="2"/>
              <a:buChar char="Ø"/>
            </a:pPr>
            <a:r>
              <a:rPr lang="en-US" sz="2000" b="1" dirty="0" smtClean="0">
                <a:solidFill>
                  <a:srgbClr val="FF0000"/>
                </a:solidFill>
                <a:latin typeface="Arial" panose="020B0604020202020204" pitchFamily="34" charset="0"/>
                <a:cs typeface="Arial" panose="020B0604020202020204" pitchFamily="34" charset="0"/>
              </a:rPr>
              <a:t>Data item</a:t>
            </a:r>
            <a:r>
              <a:rPr lang="en-US" sz="2000" dirty="0" smtClean="0">
                <a:latin typeface="Arial" panose="020B0604020202020204" pitchFamily="34" charset="0"/>
                <a:cs typeface="Arial" panose="020B0604020202020204" pitchFamily="34" charset="0"/>
              </a:rPr>
              <a:t>: Ensure that required data questions are answered before CRF submission.</a:t>
            </a:r>
          </a:p>
        </p:txBody>
      </p:sp>
      <p:sp>
        <p:nvSpPr>
          <p:cNvPr id="10" name="TextBox 9"/>
          <p:cNvSpPr txBox="1"/>
          <p:nvPr/>
        </p:nvSpPr>
        <p:spPr>
          <a:xfrm>
            <a:off x="746417" y="5369754"/>
            <a:ext cx="8026645" cy="400110"/>
          </a:xfrm>
          <a:prstGeom prst="rect">
            <a:avLst/>
          </a:prstGeom>
          <a:solidFill>
            <a:srgbClr val="FFFFF3"/>
          </a:solidFill>
          <a:effectLst>
            <a:outerShdw blurRad="50800" dist="38100" dir="2700000" algn="tl" rotWithShape="0">
              <a:prstClr val="black">
                <a:alpha val="40000"/>
              </a:prstClr>
            </a:outerShdw>
          </a:effectLst>
        </p:spPr>
        <p:txBody>
          <a:bodyPr wrap="square" rtlCol="0">
            <a:spAutoFit/>
          </a:bodyPr>
          <a:lstStyle/>
          <a:p>
            <a:pPr marL="457200" indent="-457200">
              <a:buClr>
                <a:srgbClr val="FF0000"/>
              </a:buClr>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Provide the options for confirmation of missing data.</a:t>
            </a:r>
          </a:p>
        </p:txBody>
      </p:sp>
    </p:spTree>
    <p:extLst>
      <p:ext uri="{BB962C8B-B14F-4D97-AF65-F5344CB8AC3E}">
        <p14:creationId xmlns:p14="http://schemas.microsoft.com/office/powerpoint/2010/main" val="281935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1861BC-A102-48D5-BB3B-1816DCA4E050}" type="slidenum">
              <a:rPr lang="en-US" smtClean="0"/>
              <a:t>23</a:t>
            </a:fld>
            <a:endParaRPr lang="en-US"/>
          </a:p>
        </p:txBody>
      </p:sp>
      <p:cxnSp>
        <p:nvCxnSpPr>
          <p:cNvPr id="5" name="Straight Connector 4"/>
          <p:cNvCxnSpPr/>
          <p:nvPr/>
        </p:nvCxnSpPr>
        <p:spPr>
          <a:xfrm>
            <a:off x="78615" y="702245"/>
            <a:ext cx="90525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9046" y="48287"/>
            <a:ext cx="8717934" cy="584775"/>
          </a:xfrm>
          <a:prstGeom prst="rect">
            <a:avLst/>
          </a:prstGeom>
          <a:noFill/>
        </p:spPr>
        <p:txBody>
          <a:bodyPr wrap="square" rtlCol="0" anchor="ctr">
            <a:spAutoFit/>
          </a:bodyPr>
          <a:lstStyle/>
          <a:p>
            <a:r>
              <a:rPr lang="en-US" sz="3200" dirty="0" smtClean="0">
                <a:solidFill>
                  <a:srgbClr val="002060"/>
                </a:solidFill>
                <a:latin typeface="Arial" panose="020B0604020202020204" pitchFamily="34" charset="0"/>
                <a:cs typeface="Arial" panose="020B0604020202020204" pitchFamily="34" charset="0"/>
              </a:rPr>
              <a:t>Example 5: Prevent missing study visits</a:t>
            </a:r>
            <a:endParaRPr lang="en-US" sz="3200" dirty="0">
              <a:solidFill>
                <a:srgbClr val="002060"/>
              </a:solidFill>
              <a:latin typeface="Arial" panose="020B0604020202020204" pitchFamily="34" charset="0"/>
              <a:cs typeface="Arial" panose="020B0604020202020204" pitchFamily="34" charset="0"/>
            </a:endParaRPr>
          </a:p>
        </p:txBody>
      </p:sp>
      <p:sp>
        <p:nvSpPr>
          <p:cNvPr id="8" name="TextBox 7"/>
          <p:cNvSpPr txBox="1"/>
          <p:nvPr/>
        </p:nvSpPr>
        <p:spPr>
          <a:xfrm>
            <a:off x="451735" y="4581150"/>
            <a:ext cx="8229600" cy="369332"/>
          </a:xfrm>
          <a:prstGeom prst="rect">
            <a:avLst/>
          </a:prstGeom>
          <a:solidFill>
            <a:srgbClr val="FFFFF7"/>
          </a:solidFill>
          <a:effectLst>
            <a:outerShdw blurRad="50800" dist="38100" dir="2700000" algn="tl" rotWithShape="0">
              <a:prstClr val="black">
                <a:alpha val="40000"/>
              </a:prstClr>
            </a:outerShdw>
          </a:effectLst>
        </p:spPr>
        <p:txBody>
          <a:bodyPr wrap="square" rtlCol="0">
            <a:spAutoFit/>
          </a:bodyPr>
          <a:lstStyle/>
          <a:p>
            <a:pPr marL="285750" indent="-285750">
              <a:spcAft>
                <a:spcPts val="1200"/>
              </a:spcAft>
              <a:buClr>
                <a:srgbClr val="FF0000"/>
              </a:buClr>
              <a:buFont typeface="Wingdings" pitchFamily="2" charset="2"/>
              <a:buChar char="v"/>
            </a:pPr>
            <a:r>
              <a:rPr lang="en-US" dirty="0" smtClean="0">
                <a:latin typeface="Arial" panose="020B0604020202020204" pitchFamily="34" charset="0"/>
                <a:cs typeface="Arial" panose="020B0604020202020204" pitchFamily="34" charset="0"/>
              </a:rPr>
              <a:t>Each subject starts from [</a:t>
            </a:r>
            <a:r>
              <a:rPr lang="en-US" dirty="0" smtClean="0">
                <a:solidFill>
                  <a:srgbClr val="FF0000"/>
                </a:solidFill>
                <a:latin typeface="Arial" panose="020B0604020202020204" pitchFamily="34" charset="0"/>
                <a:cs typeface="Arial" panose="020B0604020202020204" pitchFamily="34" charset="0"/>
              </a:rPr>
              <a:t>Baseline</a:t>
            </a:r>
            <a:r>
              <a:rPr lang="en-US" dirty="0" smtClean="0">
                <a:latin typeface="Arial" panose="020B0604020202020204" pitchFamily="34" charset="0"/>
                <a:cs typeface="Arial" panose="020B0604020202020204" pitchFamily="34" charset="0"/>
              </a:rPr>
              <a:t>] visit and ends at [</a:t>
            </a:r>
            <a:r>
              <a:rPr lang="en-US" dirty="0" smtClean="0">
                <a:solidFill>
                  <a:srgbClr val="FF0000"/>
                </a:solidFill>
                <a:latin typeface="Arial" panose="020B0604020202020204" pitchFamily="34" charset="0"/>
                <a:cs typeface="Arial" panose="020B0604020202020204" pitchFamily="34" charset="0"/>
              </a:rPr>
              <a:t>End of study</a:t>
            </a:r>
            <a:r>
              <a:rPr lang="en-US" dirty="0" smtClean="0">
                <a:latin typeface="Arial" panose="020B0604020202020204" pitchFamily="34" charset="0"/>
                <a:cs typeface="Arial" panose="020B0604020202020204" pitchFamily="34" charset="0"/>
              </a:rPr>
              <a:t>] visit.</a:t>
            </a:r>
          </a:p>
        </p:txBody>
      </p:sp>
      <p:pic>
        <p:nvPicPr>
          <p:cNvPr id="9" name="Picture 8"/>
          <p:cNvPicPr>
            <a:picLocks noChangeAspect="1"/>
          </p:cNvPicPr>
          <p:nvPr/>
        </p:nvPicPr>
        <p:blipFill>
          <a:blip r:embed="rId3"/>
          <a:stretch>
            <a:fillRect/>
          </a:stretch>
        </p:blipFill>
        <p:spPr>
          <a:xfrm>
            <a:off x="457200" y="1371600"/>
            <a:ext cx="8229600" cy="2777646"/>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451735" y="5567283"/>
            <a:ext cx="8229600" cy="369332"/>
          </a:xfrm>
          <a:prstGeom prst="rect">
            <a:avLst/>
          </a:prstGeom>
          <a:solidFill>
            <a:srgbClr val="FFFFF7"/>
          </a:solidFill>
          <a:effectLst>
            <a:outerShdw blurRad="50800" dist="38100" dir="2700000" algn="tl" rotWithShape="0">
              <a:prstClr val="black">
                <a:alpha val="40000"/>
              </a:prstClr>
            </a:outerShdw>
          </a:effectLst>
        </p:spPr>
        <p:txBody>
          <a:bodyPr wrap="square" rtlCol="0">
            <a:spAutoFit/>
          </a:bodyPr>
          <a:lstStyle/>
          <a:p>
            <a:pPr marL="285750" indent="-285750">
              <a:spcAft>
                <a:spcPts val="1200"/>
              </a:spcAft>
              <a:buClr>
                <a:srgbClr val="FF0000"/>
              </a:buClr>
              <a:buFont typeface="Wingdings" pitchFamily="2" charset="2"/>
              <a:buChar char="v"/>
            </a:pPr>
            <a:r>
              <a:rPr lang="en-US" dirty="0" smtClean="0">
                <a:latin typeface="Arial" panose="020B0604020202020204" pitchFamily="34" charset="0"/>
                <a:cs typeface="Arial" panose="020B0604020202020204" pitchFamily="34" charset="0"/>
              </a:rPr>
              <a:t>Transition condition from one visit to another visit must be clearly defined</a:t>
            </a:r>
            <a:r>
              <a:rPr lang="en-US" dirty="0">
                <a:latin typeface="Arial" panose="020B0604020202020204" pitchFamily="34" charset="0"/>
                <a:cs typeface="Arial" panose="020B0604020202020204" pitchFamily="34" charset="0"/>
              </a:rPr>
              <a:t>.</a:t>
            </a:r>
            <a:endParaRPr lang="en-US" dirty="0" smtClean="0">
              <a:latin typeface="Arial" panose="020B0604020202020204" pitchFamily="34" charset="0"/>
              <a:cs typeface="Arial" panose="020B0604020202020204" pitchFamily="34" charset="0"/>
            </a:endParaRPr>
          </a:p>
        </p:txBody>
      </p:sp>
      <p:sp>
        <p:nvSpPr>
          <p:cNvPr id="3" name="Oval 2"/>
          <p:cNvSpPr/>
          <p:nvPr/>
        </p:nvSpPr>
        <p:spPr>
          <a:xfrm>
            <a:off x="1000335" y="1892800"/>
            <a:ext cx="768100" cy="38405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721210" y="3697835"/>
            <a:ext cx="768100" cy="38405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endCxn id="8" idx="1"/>
          </p:cNvCxnSpPr>
          <p:nvPr/>
        </p:nvCxnSpPr>
        <p:spPr>
          <a:xfrm flipH="1">
            <a:off x="451735" y="2276850"/>
            <a:ext cx="932650" cy="2488966"/>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0" idx="5"/>
            <a:endCxn id="8" idx="3"/>
          </p:cNvCxnSpPr>
          <p:nvPr/>
        </p:nvCxnSpPr>
        <p:spPr>
          <a:xfrm>
            <a:off x="8376824" y="4025642"/>
            <a:ext cx="304511" cy="740174"/>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1614815" y="3118081"/>
            <a:ext cx="1360736" cy="42245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a:stCxn id="26" idx="4"/>
            <a:endCxn id="7" idx="1"/>
          </p:cNvCxnSpPr>
          <p:nvPr/>
        </p:nvCxnSpPr>
        <p:spPr>
          <a:xfrm flipH="1">
            <a:off x="451735" y="3540536"/>
            <a:ext cx="1843448" cy="2211413"/>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944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3" grpId="0" animBg="1"/>
      <p:bldP spid="10" grpId="0" animBg="1"/>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1861BC-A102-48D5-BB3B-1816DCA4E050}" type="slidenum">
              <a:rPr lang="en-US" smtClean="0"/>
              <a:t>24</a:t>
            </a:fld>
            <a:endParaRPr lang="en-US"/>
          </a:p>
        </p:txBody>
      </p:sp>
      <p:cxnSp>
        <p:nvCxnSpPr>
          <p:cNvPr id="6" name="Straight Connector 5"/>
          <p:cNvCxnSpPr/>
          <p:nvPr/>
        </p:nvCxnSpPr>
        <p:spPr>
          <a:xfrm>
            <a:off x="78615" y="702245"/>
            <a:ext cx="90525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9046" y="48287"/>
            <a:ext cx="8717934" cy="584775"/>
          </a:xfrm>
          <a:prstGeom prst="rect">
            <a:avLst/>
          </a:prstGeom>
          <a:noFill/>
        </p:spPr>
        <p:txBody>
          <a:bodyPr wrap="square" rtlCol="0" anchor="ctr">
            <a:spAutoFit/>
          </a:bodyPr>
          <a:lstStyle/>
          <a:p>
            <a:r>
              <a:rPr lang="en-US" sz="3200" dirty="0" smtClean="0">
                <a:solidFill>
                  <a:srgbClr val="002060"/>
                </a:solidFill>
                <a:latin typeface="Arial" panose="020B0604020202020204" pitchFamily="34" charset="0"/>
                <a:cs typeface="Arial" panose="020B0604020202020204" pitchFamily="34" charset="0"/>
              </a:rPr>
              <a:t>Example 6: Prevent </a:t>
            </a:r>
            <a:r>
              <a:rPr lang="en-US" sz="3200" dirty="0">
                <a:solidFill>
                  <a:srgbClr val="002060"/>
                </a:solidFill>
                <a:latin typeface="Arial" panose="020B0604020202020204" pitchFamily="34" charset="0"/>
                <a:cs typeface="Arial" panose="020B0604020202020204" pitchFamily="34" charset="0"/>
              </a:rPr>
              <a:t>missing study </a:t>
            </a:r>
            <a:r>
              <a:rPr lang="en-US" sz="3200" dirty="0" smtClean="0">
                <a:solidFill>
                  <a:srgbClr val="002060"/>
                </a:solidFill>
                <a:latin typeface="Arial" panose="020B0604020202020204" pitchFamily="34" charset="0"/>
                <a:cs typeface="Arial" panose="020B0604020202020204" pitchFamily="34" charset="0"/>
              </a:rPr>
              <a:t>visits</a:t>
            </a:r>
            <a:endParaRPr lang="en-US" sz="3200" dirty="0">
              <a:solidFill>
                <a:srgbClr val="002060"/>
              </a:solidFill>
              <a:latin typeface="Arial" panose="020B0604020202020204" pitchFamily="34" charset="0"/>
              <a:cs typeface="Arial" panose="020B0604020202020204" pitchFamily="34" charset="0"/>
            </a:endParaRPr>
          </a:p>
        </p:txBody>
      </p:sp>
      <p:sp>
        <p:nvSpPr>
          <p:cNvPr id="13" name="TextBox 12"/>
          <p:cNvSpPr txBox="1"/>
          <p:nvPr/>
        </p:nvSpPr>
        <p:spPr>
          <a:xfrm>
            <a:off x="3343040" y="5387655"/>
            <a:ext cx="5343760" cy="646331"/>
          </a:xfrm>
          <a:prstGeom prst="rect">
            <a:avLst/>
          </a:prstGeom>
          <a:solidFill>
            <a:srgbClr val="FFFFF7"/>
          </a:solidFill>
          <a:effectLst>
            <a:outerShdw blurRad="50800" dist="38100" dir="2700000" algn="tl" rotWithShape="0">
              <a:prstClr val="black">
                <a:alpha val="40000"/>
              </a:prstClr>
            </a:outerShdw>
          </a:effectLst>
        </p:spPr>
        <p:txBody>
          <a:bodyPr wrap="square" rtlCol="0">
            <a:spAutoFit/>
          </a:bodyPr>
          <a:lstStyle/>
          <a:p>
            <a:pPr>
              <a:spcAft>
                <a:spcPts val="1200"/>
              </a:spcAft>
              <a:buClr>
                <a:srgbClr val="FF0000"/>
              </a:buClr>
            </a:pPr>
            <a:r>
              <a:rPr lang="en-US" altLang="zh-CN" dirty="0" smtClean="0">
                <a:latin typeface="Arial" panose="020B0604020202020204" pitchFamily="34" charset="0"/>
                <a:cs typeface="Arial" panose="020B0604020202020204" pitchFamily="34" charset="0"/>
              </a:rPr>
              <a:t>Transition logic must cover all possible scenarios, including protocol permitted skipped visits</a:t>
            </a:r>
            <a:r>
              <a:rPr lang="en-US" dirty="0" smtClean="0">
                <a:latin typeface="Arial" panose="020B0604020202020204" pitchFamily="34" charset="0"/>
                <a:cs typeface="Arial" panose="020B0604020202020204" pitchFamily="34" charset="0"/>
              </a:rPr>
              <a:t>.</a:t>
            </a:r>
          </a:p>
        </p:txBody>
      </p:sp>
      <p:pic>
        <p:nvPicPr>
          <p:cNvPr id="3" name="Picture 2"/>
          <p:cNvPicPr>
            <a:picLocks/>
          </p:cNvPicPr>
          <p:nvPr/>
        </p:nvPicPr>
        <p:blipFill>
          <a:blip r:embed="rId2"/>
          <a:stretch>
            <a:fillRect/>
          </a:stretch>
        </p:blipFill>
        <p:spPr>
          <a:xfrm>
            <a:off x="457200" y="1371600"/>
            <a:ext cx="8229600" cy="3657600"/>
          </a:xfrm>
          <a:prstGeom prst="rect">
            <a:avLst/>
          </a:prstGeom>
          <a:effectLst>
            <a:outerShdw blurRad="50800" dist="38100" dir="2700000" algn="tl" rotWithShape="0">
              <a:prstClr val="black">
                <a:alpha val="40000"/>
              </a:prstClr>
            </a:outerShdw>
          </a:effectLst>
        </p:spPr>
      </p:pic>
      <p:sp>
        <p:nvSpPr>
          <p:cNvPr id="25" name="Rectangle 24"/>
          <p:cNvSpPr/>
          <p:nvPr/>
        </p:nvSpPr>
        <p:spPr>
          <a:xfrm>
            <a:off x="3381445" y="3452043"/>
            <a:ext cx="1305770" cy="33796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381445" y="3889860"/>
            <a:ext cx="1305770" cy="30724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381445" y="4246535"/>
            <a:ext cx="1305770" cy="44983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Elbow Connector 29"/>
          <p:cNvCxnSpPr>
            <a:stCxn id="27" idx="1"/>
            <a:endCxn id="13" idx="1"/>
          </p:cNvCxnSpPr>
          <p:nvPr/>
        </p:nvCxnSpPr>
        <p:spPr>
          <a:xfrm rot="10800000" flipV="1">
            <a:off x="3343041" y="4471449"/>
            <a:ext cx="38405" cy="1239371"/>
          </a:xfrm>
          <a:prstGeom prst="bentConnector3">
            <a:avLst>
              <a:gd name="adj1" fmla="val 695235"/>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26" idx="1"/>
            <a:endCxn id="13" idx="1"/>
          </p:cNvCxnSpPr>
          <p:nvPr/>
        </p:nvCxnSpPr>
        <p:spPr>
          <a:xfrm rot="10800000" flipV="1">
            <a:off x="3343041" y="4043479"/>
            <a:ext cx="38405" cy="1667341"/>
          </a:xfrm>
          <a:prstGeom prst="bentConnector3">
            <a:avLst>
              <a:gd name="adj1" fmla="val 695235"/>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25" idx="1"/>
            <a:endCxn id="13" idx="1"/>
          </p:cNvCxnSpPr>
          <p:nvPr/>
        </p:nvCxnSpPr>
        <p:spPr>
          <a:xfrm rot="10800000" flipV="1">
            <a:off x="3343041" y="3621025"/>
            <a:ext cx="38405" cy="2089796"/>
          </a:xfrm>
          <a:prstGeom prst="bentConnector3">
            <a:avLst>
              <a:gd name="adj1" fmla="val 695235"/>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63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5" grpId="0" animBg="1"/>
      <p:bldP spid="26" grpId="0" animBg="1"/>
      <p:bldP spid="2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1861BC-A102-48D5-BB3B-1816DCA4E050}" type="slidenum">
              <a:rPr lang="en-US" smtClean="0"/>
              <a:t>25</a:t>
            </a:fld>
            <a:endParaRPr lang="en-US"/>
          </a:p>
        </p:txBody>
      </p:sp>
      <p:cxnSp>
        <p:nvCxnSpPr>
          <p:cNvPr id="19" name="Straight Connector 18"/>
          <p:cNvCxnSpPr/>
          <p:nvPr/>
        </p:nvCxnSpPr>
        <p:spPr>
          <a:xfrm>
            <a:off x="78615" y="702245"/>
            <a:ext cx="90525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09046" y="48287"/>
            <a:ext cx="8717934" cy="584775"/>
          </a:xfrm>
          <a:prstGeom prst="rect">
            <a:avLst/>
          </a:prstGeom>
          <a:noFill/>
        </p:spPr>
        <p:txBody>
          <a:bodyPr wrap="square" rtlCol="0" anchor="ctr">
            <a:spAutoFit/>
          </a:bodyPr>
          <a:lstStyle/>
          <a:p>
            <a:r>
              <a:rPr lang="en-US" sz="3200" dirty="0" smtClean="0">
                <a:solidFill>
                  <a:srgbClr val="002060"/>
                </a:solidFill>
                <a:latin typeface="Arial" panose="020B0604020202020204" pitchFamily="34" charset="0"/>
                <a:cs typeface="Arial" panose="020B0604020202020204" pitchFamily="34" charset="0"/>
              </a:rPr>
              <a:t>Digitalization of study visit transition logic</a:t>
            </a:r>
            <a:endParaRPr lang="en-US" sz="3200" dirty="0">
              <a:solidFill>
                <a:srgbClr val="002060"/>
              </a:solidFill>
              <a:latin typeface="Arial" panose="020B0604020202020204" pitchFamily="34" charset="0"/>
              <a:cs typeface="Arial" panose="020B0604020202020204" pitchFamily="34"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2277628657"/>
              </p:ext>
            </p:extLst>
          </p:nvPr>
        </p:nvGraphicFramePr>
        <p:xfrm>
          <a:off x="445926" y="1358760"/>
          <a:ext cx="8229600" cy="4451350"/>
        </p:xfrm>
        <a:graphic>
          <a:graphicData uri="http://schemas.openxmlformats.org/presentationml/2006/ole">
            <mc:AlternateContent xmlns:mc="http://schemas.openxmlformats.org/markup-compatibility/2006">
              <mc:Choice xmlns:v="urn:schemas-microsoft-com:vml" Requires="v">
                <p:oleObj spid="_x0000_s6324" name="Worksheet" r:id="rId4" imgW="10119360" imgH="5338018" progId="Excel.Sheet.12">
                  <p:embed/>
                </p:oleObj>
              </mc:Choice>
              <mc:Fallback>
                <p:oleObj name="Worksheet" r:id="rId4" imgW="10119360" imgH="5338018" progId="Excel.Sheet.12">
                  <p:embed/>
                  <p:pic>
                    <p:nvPicPr>
                      <p:cNvPr id="0" name=""/>
                      <p:cNvPicPr/>
                      <p:nvPr/>
                    </p:nvPicPr>
                    <p:blipFill>
                      <a:blip r:embed="rId5"/>
                      <a:stretch>
                        <a:fillRect/>
                      </a:stretch>
                    </p:blipFill>
                    <p:spPr>
                      <a:xfrm>
                        <a:off x="445926" y="1358760"/>
                        <a:ext cx="8229600" cy="4451350"/>
                      </a:xfrm>
                      <a:prstGeom prst="rect">
                        <a:avLst/>
                      </a:prstGeom>
                      <a:ln>
                        <a:solidFill>
                          <a:schemeClr val="bg1">
                            <a:lumMod val="50000"/>
                          </a:schemeClr>
                        </a:solidFill>
                      </a:ln>
                    </p:spPr>
                  </p:pic>
                </p:oleObj>
              </mc:Fallback>
            </mc:AlternateContent>
          </a:graphicData>
        </a:graphic>
      </p:graphicFrame>
      <p:sp>
        <p:nvSpPr>
          <p:cNvPr id="22" name="TextBox 21"/>
          <p:cNvSpPr txBox="1"/>
          <p:nvPr/>
        </p:nvSpPr>
        <p:spPr>
          <a:xfrm>
            <a:off x="445924" y="6132068"/>
            <a:ext cx="7966575" cy="369332"/>
          </a:xfrm>
          <a:prstGeom prst="rect">
            <a:avLst/>
          </a:prstGeom>
          <a:solidFill>
            <a:srgbClr val="FFFFF7"/>
          </a:solidFill>
          <a:effectLst>
            <a:outerShdw blurRad="50800" dist="38100" dir="2700000" algn="tl" rotWithShape="0">
              <a:prstClr val="black">
                <a:alpha val="40000"/>
              </a:prstClr>
            </a:outerShdw>
          </a:effectLst>
        </p:spPr>
        <p:txBody>
          <a:bodyPr wrap="square" rtlCol="0">
            <a:spAutoFit/>
          </a:bodyPr>
          <a:lstStyle/>
          <a:p>
            <a:pPr>
              <a:spcAft>
                <a:spcPts val="1200"/>
              </a:spcAft>
              <a:buClr>
                <a:srgbClr val="FF0000"/>
              </a:buClr>
            </a:pPr>
            <a:r>
              <a:rPr lang="en-US" altLang="zh-CN" dirty="0" smtClean="0">
                <a:latin typeface="Arial" panose="020B0604020202020204" pitchFamily="34" charset="0"/>
                <a:cs typeface="Arial" panose="020B0604020202020204" pitchFamily="34" charset="0"/>
              </a:rPr>
              <a:t>Computerized logic enforces protocol compliance and data completeness</a:t>
            </a:r>
            <a:r>
              <a:rPr lang="en-US" dirty="0" smtClean="0">
                <a:latin typeface="Arial" panose="020B0604020202020204" pitchFamily="34" charset="0"/>
                <a:cs typeface="Arial" panose="020B0604020202020204" pitchFamily="34" charset="0"/>
              </a:rPr>
              <a:t>.</a:t>
            </a:r>
          </a:p>
        </p:txBody>
      </p:sp>
      <p:sp>
        <p:nvSpPr>
          <p:cNvPr id="7" name="Rectangle 6"/>
          <p:cNvSpPr/>
          <p:nvPr/>
        </p:nvSpPr>
        <p:spPr>
          <a:xfrm>
            <a:off x="5186480" y="3817502"/>
            <a:ext cx="3489046" cy="49481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Elbow Connector 7"/>
          <p:cNvCxnSpPr>
            <a:stCxn id="7" idx="3"/>
            <a:endCxn id="22" idx="3"/>
          </p:cNvCxnSpPr>
          <p:nvPr/>
        </p:nvCxnSpPr>
        <p:spPr>
          <a:xfrm flipH="1">
            <a:off x="8412499" y="4064909"/>
            <a:ext cx="263027" cy="2251825"/>
          </a:xfrm>
          <a:prstGeom prst="bentConnector3">
            <a:avLst>
              <a:gd name="adj1" fmla="val -8691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24260" y="3813050"/>
            <a:ext cx="4608600" cy="49481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stCxn id="11" idx="3"/>
            <a:endCxn id="7" idx="1"/>
          </p:cNvCxnSpPr>
          <p:nvPr/>
        </p:nvCxnSpPr>
        <p:spPr>
          <a:xfrm>
            <a:off x="5032860" y="4060457"/>
            <a:ext cx="153620" cy="4452"/>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608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7"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1861BC-A102-48D5-BB3B-1816DCA4E050}" type="slidenum">
              <a:rPr lang="en-US" smtClean="0"/>
              <a:t>26</a:t>
            </a:fld>
            <a:endParaRPr lang="en-US"/>
          </a:p>
        </p:txBody>
      </p:sp>
      <p:pic>
        <p:nvPicPr>
          <p:cNvPr id="3" name="Picture 2"/>
          <p:cNvPicPr>
            <a:picLocks noChangeAspect="1"/>
          </p:cNvPicPr>
          <p:nvPr/>
        </p:nvPicPr>
        <p:blipFill>
          <a:blip r:embed="rId2"/>
          <a:stretch>
            <a:fillRect/>
          </a:stretch>
        </p:blipFill>
        <p:spPr>
          <a:xfrm>
            <a:off x="457200" y="1371600"/>
            <a:ext cx="8229600" cy="3625271"/>
          </a:xfrm>
          <a:prstGeom prst="rect">
            <a:avLst/>
          </a:prstGeom>
          <a:effectLst>
            <a:outerShdw blurRad="50800" dist="38100" dir="2700000" algn="tl" rotWithShape="0">
              <a:prstClr val="black">
                <a:alpha val="40000"/>
              </a:prstClr>
            </a:outerShdw>
          </a:effectLst>
        </p:spPr>
      </p:pic>
      <p:cxnSp>
        <p:nvCxnSpPr>
          <p:cNvPr id="4" name="Straight Connector 3"/>
          <p:cNvCxnSpPr/>
          <p:nvPr/>
        </p:nvCxnSpPr>
        <p:spPr>
          <a:xfrm>
            <a:off x="78615" y="702245"/>
            <a:ext cx="90525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09046" y="48287"/>
            <a:ext cx="8717934" cy="584775"/>
          </a:xfrm>
          <a:prstGeom prst="rect">
            <a:avLst/>
          </a:prstGeom>
          <a:noFill/>
        </p:spPr>
        <p:txBody>
          <a:bodyPr wrap="square" rtlCol="0" anchor="ctr">
            <a:spAutoFit/>
          </a:bodyPr>
          <a:lstStyle/>
          <a:p>
            <a:r>
              <a:rPr lang="en-US" sz="3200" dirty="0" smtClean="0">
                <a:solidFill>
                  <a:srgbClr val="002060"/>
                </a:solidFill>
                <a:latin typeface="Arial" panose="020B0604020202020204" pitchFamily="34" charset="0"/>
                <a:cs typeface="Arial" panose="020B0604020202020204" pitchFamily="34" charset="0"/>
              </a:rPr>
              <a:t>Enforcement of study visit transition logic</a:t>
            </a:r>
            <a:endParaRPr lang="en-US" sz="3200" dirty="0">
              <a:solidFill>
                <a:srgbClr val="002060"/>
              </a:solidFill>
              <a:latin typeface="Arial" panose="020B0604020202020204" pitchFamily="34" charset="0"/>
              <a:cs typeface="Arial" panose="020B0604020202020204" pitchFamily="34" charset="0"/>
            </a:endParaRPr>
          </a:p>
        </p:txBody>
      </p:sp>
      <p:sp>
        <p:nvSpPr>
          <p:cNvPr id="6" name="TextBox 5"/>
          <p:cNvSpPr txBox="1"/>
          <p:nvPr/>
        </p:nvSpPr>
        <p:spPr>
          <a:xfrm>
            <a:off x="511229" y="5440680"/>
            <a:ext cx="8164296" cy="1169551"/>
          </a:xfrm>
          <a:prstGeom prst="rect">
            <a:avLst/>
          </a:prstGeom>
          <a:solidFill>
            <a:srgbClr val="FFFFF7"/>
          </a:solidFill>
          <a:effectLst>
            <a:outerShdw blurRad="50800" dist="38100" dir="2700000" algn="tl" rotWithShape="0">
              <a:prstClr val="black">
                <a:alpha val="40000"/>
              </a:prstClr>
            </a:outerShdw>
          </a:effectLst>
        </p:spPr>
        <p:txBody>
          <a:bodyPr wrap="square" rtlCol="0">
            <a:spAutoFit/>
          </a:bodyPr>
          <a:lstStyle/>
          <a:p>
            <a:pPr>
              <a:spcAft>
                <a:spcPts val="600"/>
              </a:spcAft>
              <a:buClr>
                <a:srgbClr val="FF0000"/>
              </a:buClr>
            </a:pPr>
            <a:r>
              <a:rPr lang="en-US" altLang="zh-CN" sz="2000" dirty="0" smtClean="0">
                <a:latin typeface="Arial" panose="020B0604020202020204" pitchFamily="34" charset="0"/>
                <a:cs typeface="Arial" panose="020B0604020202020204" pitchFamily="34" charset="0"/>
              </a:rPr>
              <a:t>Only visits that meet the transition logic are available for selection</a:t>
            </a:r>
            <a:r>
              <a:rPr lang="en-US" sz="2000" dirty="0" smtClean="0">
                <a:latin typeface="Arial" panose="020B0604020202020204" pitchFamily="34" charset="0"/>
                <a:cs typeface="Arial" panose="020B0604020202020204" pitchFamily="34" charset="0"/>
              </a:rPr>
              <a:t>.</a:t>
            </a:r>
          </a:p>
          <a:p>
            <a:pPr>
              <a:spcAft>
                <a:spcPts val="600"/>
              </a:spcAft>
              <a:buClr>
                <a:srgbClr val="FF0000"/>
              </a:buClr>
            </a:pPr>
            <a:r>
              <a:rPr lang="en-US" sz="2000" dirty="0" smtClean="0">
                <a:latin typeface="Arial" panose="020B0604020202020204" pitchFamily="34" charset="0"/>
                <a:cs typeface="Arial" panose="020B0604020202020204" pitchFamily="34" charset="0"/>
              </a:rPr>
              <a:t>Prevent missed study visit.</a:t>
            </a:r>
          </a:p>
          <a:p>
            <a:pPr>
              <a:spcAft>
                <a:spcPts val="600"/>
              </a:spcAft>
              <a:buClr>
                <a:srgbClr val="FF0000"/>
              </a:buClr>
            </a:pPr>
            <a:r>
              <a:rPr lang="en-US" sz="2000" dirty="0" smtClean="0">
                <a:latin typeface="Arial" panose="020B0604020202020204" pitchFamily="34" charset="0"/>
                <a:cs typeface="Arial" panose="020B0604020202020204" pitchFamily="34" charset="0"/>
              </a:rPr>
              <a:t>Promote immediate data entry.</a:t>
            </a:r>
          </a:p>
        </p:txBody>
      </p:sp>
      <p:sp>
        <p:nvSpPr>
          <p:cNvPr id="7" name="Oval 6"/>
          <p:cNvSpPr/>
          <p:nvPr/>
        </p:nvSpPr>
        <p:spPr>
          <a:xfrm>
            <a:off x="2958990" y="3697835"/>
            <a:ext cx="2880375" cy="7681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7" idx="3"/>
          </p:cNvCxnSpPr>
          <p:nvPr/>
        </p:nvCxnSpPr>
        <p:spPr>
          <a:xfrm flipH="1">
            <a:off x="511228" y="4353449"/>
            <a:ext cx="2869583" cy="1087231"/>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009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1861BC-A102-48D5-BB3B-1816DCA4E050}" type="slidenum">
              <a:rPr lang="en-US" smtClean="0"/>
              <a:t>27</a:t>
            </a:fld>
            <a:endParaRPr lang="en-US"/>
          </a:p>
        </p:txBody>
      </p:sp>
      <p:cxnSp>
        <p:nvCxnSpPr>
          <p:cNvPr id="3" name="Straight Connector 2"/>
          <p:cNvCxnSpPr/>
          <p:nvPr/>
        </p:nvCxnSpPr>
        <p:spPr>
          <a:xfrm>
            <a:off x="78615" y="702245"/>
            <a:ext cx="90525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09046" y="48287"/>
            <a:ext cx="8717934" cy="584775"/>
          </a:xfrm>
          <a:prstGeom prst="rect">
            <a:avLst/>
          </a:prstGeom>
          <a:noFill/>
        </p:spPr>
        <p:txBody>
          <a:bodyPr wrap="square" rtlCol="0" anchor="ctr">
            <a:spAutoFit/>
          </a:bodyPr>
          <a:lstStyle/>
          <a:p>
            <a:r>
              <a:rPr lang="en-US" sz="3200" dirty="0" smtClean="0">
                <a:solidFill>
                  <a:srgbClr val="002060"/>
                </a:solidFill>
                <a:latin typeface="Arial" panose="020B0604020202020204" pitchFamily="34" charset="0"/>
                <a:cs typeface="Arial" panose="020B0604020202020204" pitchFamily="34" charset="0"/>
              </a:rPr>
              <a:t>Prevent missing CRFs</a:t>
            </a:r>
            <a:endParaRPr lang="en-US" sz="3200" dirty="0">
              <a:solidFill>
                <a:srgbClr val="002060"/>
              </a:solidFill>
              <a:latin typeface="Arial" panose="020B0604020202020204" pitchFamily="34" charset="0"/>
              <a:cs typeface="Arial" panose="020B0604020202020204" pitchFamily="34" charset="0"/>
            </a:endParaRPr>
          </a:p>
        </p:txBody>
      </p:sp>
      <p:sp>
        <p:nvSpPr>
          <p:cNvPr id="5" name="TextBox 4"/>
          <p:cNvSpPr txBox="1"/>
          <p:nvPr/>
        </p:nvSpPr>
        <p:spPr>
          <a:xfrm>
            <a:off x="457200" y="1393535"/>
            <a:ext cx="8229600" cy="4447371"/>
          </a:xfrm>
          <a:prstGeom prst="rect">
            <a:avLst/>
          </a:prstGeom>
          <a:solidFill>
            <a:srgbClr val="FFFFF7"/>
          </a:solidFill>
          <a:effectLst>
            <a:outerShdw blurRad="50800" dist="38100" dir="2700000" algn="tl" rotWithShape="0">
              <a:prstClr val="black">
                <a:alpha val="40000"/>
              </a:prstClr>
            </a:outerShdw>
          </a:effectLst>
        </p:spPr>
        <p:txBody>
          <a:bodyPr wrap="square" rtlCol="0">
            <a:spAutoFit/>
          </a:bodyPr>
          <a:lstStyle/>
          <a:p>
            <a:pPr>
              <a:lnSpc>
                <a:spcPct val="150000"/>
              </a:lnSpc>
              <a:spcAft>
                <a:spcPts val="600"/>
              </a:spcAft>
              <a:buClr>
                <a:srgbClr val="FF0000"/>
              </a:buClr>
            </a:pPr>
            <a:r>
              <a:rPr lang="en-US" b="1" i="1" dirty="0" smtClean="0">
                <a:solidFill>
                  <a:schemeClr val="bg2">
                    <a:lumMod val="10000"/>
                  </a:schemeClr>
                </a:solidFill>
                <a:latin typeface="Arial" panose="020B0604020202020204" pitchFamily="34" charset="0"/>
                <a:cs typeface="Arial" panose="020B0604020202020204" pitchFamily="34" charset="0"/>
              </a:rPr>
              <a:t>To protect the data integrity:</a:t>
            </a:r>
          </a:p>
          <a:p>
            <a:pPr marL="460375" indent="-460375">
              <a:lnSpc>
                <a:spcPct val="150000"/>
              </a:lnSpc>
              <a:spcAft>
                <a:spcPts val="600"/>
              </a:spcAft>
              <a:buClr>
                <a:srgbClr val="FF0000"/>
              </a:buClr>
              <a:buFont typeface="Wingdings" pitchFamily="2" charset="2"/>
              <a:buChar char="v"/>
            </a:pPr>
            <a:r>
              <a:rPr lang="en-US" dirty="0" smtClean="0">
                <a:latin typeface="Arial" panose="020B0604020202020204" pitchFamily="34" charset="0"/>
                <a:cs typeface="Arial" panose="020B0604020202020204" pitchFamily="34" charset="0"/>
              </a:rPr>
              <a:t>All subject related study data are collected on Case Report Forms.</a:t>
            </a:r>
          </a:p>
          <a:p>
            <a:pPr marL="460375" indent="-460375">
              <a:lnSpc>
                <a:spcPct val="150000"/>
              </a:lnSpc>
              <a:spcAft>
                <a:spcPts val="600"/>
              </a:spcAft>
              <a:buClr>
                <a:srgbClr val="FF0000"/>
              </a:buClr>
              <a:buFont typeface="Wingdings" pitchFamily="2" charset="2"/>
              <a:buChar char="v"/>
            </a:pPr>
            <a:r>
              <a:rPr lang="en-US" dirty="0" smtClean="0">
                <a:latin typeface="Arial" panose="020B0604020202020204" pitchFamily="34" charset="0"/>
                <a:cs typeface="Arial" panose="020B0604020202020204" pitchFamily="34" charset="0"/>
              </a:rPr>
              <a:t>CRF collection schedule is defined by study visits.</a:t>
            </a:r>
          </a:p>
          <a:p>
            <a:pPr marL="460375" indent="-460375">
              <a:lnSpc>
                <a:spcPct val="150000"/>
              </a:lnSpc>
              <a:spcAft>
                <a:spcPts val="600"/>
              </a:spcAft>
              <a:buClr>
                <a:srgbClr val="FF0000"/>
              </a:buClr>
              <a:buFont typeface="Wingdings" pitchFamily="2" charset="2"/>
              <a:buChar char="v"/>
            </a:pPr>
            <a:r>
              <a:rPr lang="en-US" dirty="0" smtClean="0">
                <a:latin typeface="Arial" panose="020B0604020202020204" pitchFamily="34" charset="0"/>
                <a:cs typeface="Arial" panose="020B0604020202020204" pitchFamily="34" charset="0"/>
              </a:rPr>
              <a:t>CRFs are posted for the subject only when the subject visit is registered.</a:t>
            </a:r>
          </a:p>
          <a:p>
            <a:pPr marL="460375" indent="-460375">
              <a:lnSpc>
                <a:spcPct val="150000"/>
              </a:lnSpc>
              <a:spcAft>
                <a:spcPts val="600"/>
              </a:spcAft>
              <a:buClr>
                <a:srgbClr val="FF0000"/>
              </a:buClr>
              <a:buFont typeface="Wingdings" pitchFamily="2" charset="2"/>
              <a:buChar char="v"/>
            </a:pPr>
            <a:r>
              <a:rPr lang="en-US" dirty="0" smtClean="0">
                <a:latin typeface="Arial" panose="020B0604020202020204" pitchFamily="34" charset="0"/>
                <a:cs typeface="Arial" panose="020B0604020202020204" pitchFamily="34" charset="0"/>
              </a:rPr>
              <a:t>Define CRF requirements:</a:t>
            </a:r>
          </a:p>
          <a:p>
            <a:pPr marL="917575" lvl="1" indent="-460375">
              <a:lnSpc>
                <a:spcPct val="150000"/>
              </a:lnSpc>
              <a:spcAft>
                <a:spcPts val="600"/>
              </a:spcAft>
              <a:buClr>
                <a:srgbClr val="FF0000"/>
              </a:buClr>
              <a:buFont typeface="Wingdings" panose="05000000000000000000" pitchFamily="2" charset="2"/>
              <a:buChar char="§"/>
            </a:pPr>
            <a:r>
              <a:rPr lang="en-US" dirty="0" smtClean="0">
                <a:latin typeface="Arial" panose="020B0604020202020204" pitchFamily="34" charset="0"/>
                <a:cs typeface="Arial" panose="020B0604020202020204" pitchFamily="34" charset="0"/>
              </a:rPr>
              <a:t>Unconditional required</a:t>
            </a:r>
          </a:p>
          <a:p>
            <a:pPr marL="917575" lvl="1" indent="-460375">
              <a:lnSpc>
                <a:spcPct val="150000"/>
              </a:lnSpc>
              <a:spcAft>
                <a:spcPts val="600"/>
              </a:spcAft>
              <a:buClr>
                <a:srgbClr val="FF0000"/>
              </a:buClr>
              <a:buFont typeface="Wingdings" panose="05000000000000000000" pitchFamily="2" charset="2"/>
              <a:buChar char="§"/>
            </a:pPr>
            <a:r>
              <a:rPr lang="en-US" dirty="0" smtClean="0">
                <a:latin typeface="Arial" panose="020B0604020202020204" pitchFamily="34" charset="0"/>
                <a:cs typeface="Arial" panose="020B0604020202020204" pitchFamily="34" charset="0"/>
              </a:rPr>
              <a:t>Conditional required</a:t>
            </a:r>
          </a:p>
          <a:p>
            <a:pPr marL="917575" lvl="1" indent="-460375">
              <a:lnSpc>
                <a:spcPct val="150000"/>
              </a:lnSpc>
              <a:spcAft>
                <a:spcPts val="600"/>
              </a:spcAft>
              <a:buClr>
                <a:srgbClr val="FF0000"/>
              </a:buClr>
              <a:buFont typeface="Wingdings" panose="05000000000000000000" pitchFamily="2" charset="2"/>
              <a:buChar char="§"/>
            </a:pPr>
            <a:r>
              <a:rPr lang="en-US" dirty="0" smtClean="0">
                <a:latin typeface="Arial" panose="020B0604020202020204" pitchFamily="34" charset="0"/>
                <a:cs typeface="Arial" panose="020B0604020202020204" pitchFamily="34" charset="0"/>
              </a:rPr>
              <a:t>Optional</a:t>
            </a:r>
            <a:endParaRPr lang="en-US" dirty="0">
              <a:latin typeface="Arial" panose="020B0604020202020204" pitchFamily="34" charset="0"/>
              <a:cs typeface="Arial" panose="020B0604020202020204" pitchFamily="34" charset="0"/>
            </a:endParaRPr>
          </a:p>
          <a:p>
            <a:pPr marL="460375" indent="-460375">
              <a:lnSpc>
                <a:spcPct val="150000"/>
              </a:lnSpc>
              <a:spcAft>
                <a:spcPts val="600"/>
              </a:spcAft>
              <a:buClr>
                <a:srgbClr val="FF0000"/>
              </a:buClr>
              <a:buFont typeface="Wingdings" panose="05000000000000000000" pitchFamily="2" charset="2"/>
              <a:buChar char="v"/>
            </a:pPr>
            <a:r>
              <a:rPr lang="en-US" dirty="0" smtClean="0">
                <a:latin typeface="Arial" panose="020B0604020202020204" pitchFamily="34" charset="0"/>
                <a:cs typeface="Arial" panose="020B0604020202020204" pitchFamily="34" charset="0"/>
              </a:rPr>
              <a:t>Prevents duplicate, missing, and mismatched CRFs.</a:t>
            </a:r>
          </a:p>
        </p:txBody>
      </p:sp>
    </p:spTree>
    <p:extLst>
      <p:ext uri="{BB962C8B-B14F-4D97-AF65-F5344CB8AC3E}">
        <p14:creationId xmlns:p14="http://schemas.microsoft.com/office/powerpoint/2010/main" val="32455791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1861BC-A102-48D5-BB3B-1816DCA4E050}" type="slidenum">
              <a:rPr lang="en-US" smtClean="0"/>
              <a:t>28</a:t>
            </a:fld>
            <a:endParaRPr lang="en-US"/>
          </a:p>
        </p:txBody>
      </p:sp>
      <p:cxnSp>
        <p:nvCxnSpPr>
          <p:cNvPr id="3" name="Straight Connector 2"/>
          <p:cNvCxnSpPr/>
          <p:nvPr/>
        </p:nvCxnSpPr>
        <p:spPr>
          <a:xfrm>
            <a:off x="78615" y="702245"/>
            <a:ext cx="90525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09046" y="48287"/>
            <a:ext cx="8717934" cy="584775"/>
          </a:xfrm>
          <a:prstGeom prst="rect">
            <a:avLst/>
          </a:prstGeom>
          <a:noFill/>
        </p:spPr>
        <p:txBody>
          <a:bodyPr wrap="square" rtlCol="0" anchor="ctr">
            <a:spAutoFit/>
          </a:bodyPr>
          <a:lstStyle/>
          <a:p>
            <a:r>
              <a:rPr lang="en-US" sz="3200" dirty="0" smtClean="0">
                <a:solidFill>
                  <a:srgbClr val="002060"/>
                </a:solidFill>
                <a:latin typeface="Arial" panose="020B0604020202020204" pitchFamily="34" charset="0"/>
                <a:cs typeface="Arial" panose="020B0604020202020204" pitchFamily="34" charset="0"/>
              </a:rPr>
              <a:t>Example 7: CRF collection schedule</a:t>
            </a:r>
            <a:endParaRPr lang="en-US" sz="3200" dirty="0">
              <a:solidFill>
                <a:srgbClr val="00206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457200" y="1437348"/>
            <a:ext cx="8229600" cy="4504622"/>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451735" y="6132068"/>
            <a:ext cx="8229600" cy="369332"/>
          </a:xfrm>
          <a:prstGeom prst="rect">
            <a:avLst/>
          </a:prstGeom>
          <a:solidFill>
            <a:srgbClr val="FFFFF7"/>
          </a:solidFill>
          <a:effectLst>
            <a:outerShdw blurRad="50800" dist="38100" dir="2700000" algn="tl" rotWithShape="0">
              <a:prstClr val="black">
                <a:alpha val="40000"/>
              </a:prstClr>
            </a:outerShdw>
          </a:effectLst>
        </p:spPr>
        <p:txBody>
          <a:bodyPr wrap="square" lIns="0" rIns="0" rtlCol="0">
            <a:spAutoFit/>
          </a:bodyPr>
          <a:lstStyle/>
          <a:p>
            <a:pPr algn="ctr">
              <a:spcAft>
                <a:spcPts val="1200"/>
              </a:spcAft>
              <a:buClr>
                <a:srgbClr val="FF0000"/>
              </a:buClr>
            </a:pPr>
            <a:r>
              <a:rPr lang="en-US" altLang="zh-CN" dirty="0" smtClean="0">
                <a:latin typeface="Arial" panose="020B0604020202020204" pitchFamily="34" charset="0"/>
                <a:cs typeface="Arial" panose="020B0604020202020204" pitchFamily="34" charset="0"/>
              </a:rPr>
              <a:t>Well defined data collection schedule protects data integrity. </a:t>
            </a: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71812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1861BC-A102-48D5-BB3B-1816DCA4E050}" type="slidenum">
              <a:rPr lang="en-US" smtClean="0"/>
              <a:t>29</a:t>
            </a:fld>
            <a:endParaRPr lang="en-US"/>
          </a:p>
        </p:txBody>
      </p:sp>
      <p:cxnSp>
        <p:nvCxnSpPr>
          <p:cNvPr id="3" name="Straight Connector 2"/>
          <p:cNvCxnSpPr/>
          <p:nvPr/>
        </p:nvCxnSpPr>
        <p:spPr>
          <a:xfrm>
            <a:off x="78615" y="702245"/>
            <a:ext cx="90525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09046" y="48287"/>
            <a:ext cx="8717934" cy="584775"/>
          </a:xfrm>
          <a:prstGeom prst="rect">
            <a:avLst/>
          </a:prstGeom>
          <a:noFill/>
        </p:spPr>
        <p:txBody>
          <a:bodyPr wrap="square" rtlCol="0" anchor="ctr">
            <a:spAutoFit/>
          </a:bodyPr>
          <a:lstStyle/>
          <a:p>
            <a:r>
              <a:rPr lang="en-US" sz="3200" dirty="0" smtClean="0">
                <a:solidFill>
                  <a:srgbClr val="002060"/>
                </a:solidFill>
                <a:latin typeface="Arial" panose="020B0604020202020204" pitchFamily="34" charset="0"/>
                <a:cs typeface="Arial" panose="020B0604020202020204" pitchFamily="34" charset="0"/>
              </a:rPr>
              <a:t>Example 8: Flag missing CRF</a:t>
            </a:r>
            <a:endParaRPr lang="en-US" sz="3200" dirty="0">
              <a:solidFill>
                <a:srgbClr val="00206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457200" y="1371600"/>
            <a:ext cx="8229600" cy="5138059"/>
          </a:xfrm>
          <a:prstGeom prst="rect">
            <a:avLst/>
          </a:prstGeom>
          <a:ln w="28575">
            <a:noFill/>
          </a:ln>
          <a:effectLst>
            <a:outerShdw blurRad="50800" dist="38100" dir="2700000" algn="tl" rotWithShape="0">
              <a:prstClr val="black">
                <a:alpha val="40000"/>
              </a:prstClr>
            </a:outerShdw>
          </a:effectLst>
        </p:spPr>
      </p:pic>
      <p:sp>
        <p:nvSpPr>
          <p:cNvPr id="6" name="Oval 5"/>
          <p:cNvSpPr/>
          <p:nvPr/>
        </p:nvSpPr>
        <p:spPr>
          <a:xfrm>
            <a:off x="5779008" y="2953512"/>
            <a:ext cx="438912" cy="20116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656832" y="4726540"/>
            <a:ext cx="438912" cy="64098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694920" y="6220009"/>
            <a:ext cx="362737" cy="22466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754112" y="5837809"/>
            <a:ext cx="362737" cy="22466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999232" y="3220688"/>
            <a:ext cx="2249138" cy="1477328"/>
          </a:xfrm>
          <a:prstGeom prst="rect">
            <a:avLst/>
          </a:prstGeom>
          <a:solidFill>
            <a:schemeClr val="accent3">
              <a:lumMod val="20000"/>
              <a:lumOff val="80000"/>
            </a:schemeClr>
          </a:solidFill>
          <a:effectLst>
            <a:outerShdw blurRad="50800" dist="38100" dir="2700000" algn="tl" rotWithShape="0">
              <a:prstClr val="black">
                <a:alpha val="40000"/>
              </a:prstClr>
            </a:outerShdw>
          </a:effectLst>
        </p:spPr>
        <p:txBody>
          <a:bodyPr wrap="square" rtlCol="0" anchor="ctr">
            <a:spAutoFit/>
          </a:bodyPr>
          <a:lstStyle/>
          <a:p>
            <a:r>
              <a:rPr lang="en-US" dirty="0" smtClean="0">
                <a:latin typeface="Arial" panose="020B0604020202020204" pitchFamily="34" charset="0"/>
                <a:cs typeface="Arial" panose="020B0604020202020204" pitchFamily="34" charset="0"/>
              </a:rPr>
              <a:t>All missing CRFs are clearly flagged on the data collection schedule for each subject.</a:t>
            </a:r>
            <a:endParaRPr lang="en-US" dirty="0">
              <a:latin typeface="Arial" panose="020B0604020202020204" pitchFamily="34" charset="0"/>
              <a:cs typeface="Arial" panose="020B0604020202020204" pitchFamily="34" charset="0"/>
            </a:endParaRPr>
          </a:p>
        </p:txBody>
      </p:sp>
      <p:cxnSp>
        <p:nvCxnSpPr>
          <p:cNvPr id="12" name="Straight Connector 11"/>
          <p:cNvCxnSpPr/>
          <p:nvPr/>
        </p:nvCxnSpPr>
        <p:spPr>
          <a:xfrm flipV="1">
            <a:off x="5248370" y="3959352"/>
            <a:ext cx="530638" cy="7633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7" idx="2"/>
          </p:cNvCxnSpPr>
          <p:nvPr/>
        </p:nvCxnSpPr>
        <p:spPr>
          <a:xfrm>
            <a:off x="5248370" y="4726540"/>
            <a:ext cx="1408462" cy="32049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48370" y="4726540"/>
            <a:ext cx="2505742" cy="12236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8" idx="2"/>
          </p:cNvCxnSpPr>
          <p:nvPr/>
        </p:nvCxnSpPr>
        <p:spPr>
          <a:xfrm>
            <a:off x="5248370" y="4722724"/>
            <a:ext cx="1446550" cy="160961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721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1861BC-A102-48D5-BB3B-1816DCA4E050}" type="slidenum">
              <a:rPr lang="en-US" smtClean="0"/>
              <a:t>3</a:t>
            </a:fld>
            <a:endParaRPr lang="en-US"/>
          </a:p>
        </p:txBody>
      </p:sp>
      <p:pic>
        <p:nvPicPr>
          <p:cNvPr id="4" name="Picture 3"/>
          <p:cNvPicPr>
            <a:picLocks noChangeAspect="1"/>
          </p:cNvPicPr>
          <p:nvPr/>
        </p:nvPicPr>
        <p:blipFill>
          <a:blip r:embed="rId2"/>
          <a:stretch>
            <a:fillRect/>
          </a:stretch>
        </p:blipFill>
        <p:spPr>
          <a:xfrm>
            <a:off x="6254496" y="4310796"/>
            <a:ext cx="2441448" cy="1822265"/>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3"/>
          <a:stretch>
            <a:fillRect/>
          </a:stretch>
        </p:blipFill>
        <p:spPr>
          <a:xfrm>
            <a:off x="508321" y="4306824"/>
            <a:ext cx="2441448" cy="1830208"/>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4"/>
          <a:stretch>
            <a:fillRect/>
          </a:stretch>
        </p:blipFill>
        <p:spPr>
          <a:xfrm>
            <a:off x="3381408" y="4307047"/>
            <a:ext cx="2441448" cy="1829763"/>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858" y="1380744"/>
            <a:ext cx="8424958" cy="2547081"/>
          </a:xfrm>
          <a:prstGeom prst="rect">
            <a:avLst/>
          </a:prstGeom>
        </p:spPr>
      </p:pic>
      <p:cxnSp>
        <p:nvCxnSpPr>
          <p:cNvPr id="10" name="Straight Connector 9"/>
          <p:cNvCxnSpPr/>
          <p:nvPr/>
        </p:nvCxnSpPr>
        <p:spPr>
          <a:xfrm>
            <a:off x="78615" y="702245"/>
            <a:ext cx="90525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9046" y="17509"/>
            <a:ext cx="8717934" cy="646331"/>
          </a:xfrm>
          <a:prstGeom prst="rect">
            <a:avLst/>
          </a:prstGeom>
          <a:noFill/>
        </p:spPr>
        <p:txBody>
          <a:bodyPr wrap="square" rtlCol="0" anchor="ctr">
            <a:spAutoFit/>
          </a:bodyPr>
          <a:lstStyle/>
          <a:p>
            <a:r>
              <a:rPr lang="en-US" sz="3600" dirty="0" smtClean="0">
                <a:solidFill>
                  <a:srgbClr val="002060"/>
                </a:solidFill>
                <a:latin typeface="Arial" panose="020B0604020202020204" pitchFamily="34" charset="0"/>
                <a:cs typeface="Arial" panose="020B0604020202020204" pitchFamily="34" charset="0"/>
              </a:rPr>
              <a:t>Data Coordination Unit at MUSC</a:t>
            </a:r>
            <a:endParaRPr lang="en-US" sz="3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39965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57200" y="1371600"/>
            <a:ext cx="8229600" cy="3424716"/>
          </a:xfrm>
          <a:prstGeom prst="rect">
            <a:avLst/>
          </a:prstGeom>
        </p:spPr>
      </p:pic>
      <p:sp>
        <p:nvSpPr>
          <p:cNvPr id="2" name="Slide Number Placeholder 1"/>
          <p:cNvSpPr>
            <a:spLocks noGrp="1"/>
          </p:cNvSpPr>
          <p:nvPr>
            <p:ph type="sldNum" sz="quarter" idx="12"/>
          </p:nvPr>
        </p:nvSpPr>
        <p:spPr/>
        <p:txBody>
          <a:bodyPr/>
          <a:lstStyle/>
          <a:p>
            <a:fld id="{3C1861BC-A102-48D5-BB3B-1816DCA4E050}" type="slidenum">
              <a:rPr lang="en-US" smtClean="0"/>
              <a:t>30</a:t>
            </a:fld>
            <a:endParaRPr lang="en-US"/>
          </a:p>
        </p:txBody>
      </p:sp>
      <p:cxnSp>
        <p:nvCxnSpPr>
          <p:cNvPr id="3" name="Straight Connector 2"/>
          <p:cNvCxnSpPr/>
          <p:nvPr/>
        </p:nvCxnSpPr>
        <p:spPr>
          <a:xfrm>
            <a:off x="78615" y="702245"/>
            <a:ext cx="90525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09046" y="48287"/>
            <a:ext cx="8717934" cy="584775"/>
          </a:xfrm>
          <a:prstGeom prst="rect">
            <a:avLst/>
          </a:prstGeom>
          <a:noFill/>
        </p:spPr>
        <p:txBody>
          <a:bodyPr wrap="square" rtlCol="0" anchor="ctr">
            <a:spAutoFit/>
          </a:bodyPr>
          <a:lstStyle/>
          <a:p>
            <a:r>
              <a:rPr lang="en-US" sz="3200" dirty="0" smtClean="0">
                <a:solidFill>
                  <a:srgbClr val="002060"/>
                </a:solidFill>
                <a:latin typeface="Arial" panose="020B0604020202020204" pitchFamily="34" charset="0"/>
                <a:cs typeface="Arial" panose="020B0604020202020204" pitchFamily="34" charset="0"/>
              </a:rPr>
              <a:t>Example 9: Prevent missing data items</a:t>
            </a:r>
            <a:endParaRPr lang="en-US" sz="3200" dirty="0">
              <a:solidFill>
                <a:srgbClr val="002060"/>
              </a:solidFill>
              <a:latin typeface="Arial" panose="020B0604020202020204" pitchFamily="34" charset="0"/>
              <a:cs typeface="Arial" panose="020B0604020202020204" pitchFamily="34" charset="0"/>
            </a:endParaRPr>
          </a:p>
        </p:txBody>
      </p:sp>
      <p:sp>
        <p:nvSpPr>
          <p:cNvPr id="6" name="Oval 5"/>
          <p:cNvSpPr/>
          <p:nvPr/>
        </p:nvSpPr>
        <p:spPr>
          <a:xfrm>
            <a:off x="6155372" y="2368294"/>
            <a:ext cx="1138423" cy="201168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57200" y="4562856"/>
            <a:ext cx="8229600" cy="2169825"/>
          </a:xfrm>
          <a:prstGeom prst="rect">
            <a:avLst/>
          </a:prstGeom>
          <a:solidFill>
            <a:schemeClr val="accent3">
              <a:lumMod val="20000"/>
              <a:lumOff val="80000"/>
            </a:schemeClr>
          </a:solidFill>
          <a:effectLst>
            <a:outerShdw blurRad="50800" dist="38100" dir="2700000" algn="tl" rotWithShape="0">
              <a:prstClr val="black">
                <a:alpha val="40000"/>
              </a:prstClr>
            </a:outerShdw>
          </a:effectLst>
        </p:spPr>
        <p:txBody>
          <a:bodyPr wrap="square" rtlCol="0" anchor="ctr">
            <a:spAutoFit/>
          </a:bodyPr>
          <a:lstStyle/>
          <a:p>
            <a:pPr marL="285750" indent="-285750">
              <a:lnSpc>
                <a:spcPct val="150000"/>
              </a:lnSpc>
              <a:buClr>
                <a:srgbClr val="FF0000"/>
              </a:buClr>
              <a:buFont typeface="Wingdings" panose="05000000000000000000" pitchFamily="2" charset="2"/>
              <a:buChar char="§"/>
            </a:pPr>
            <a:r>
              <a:rPr lang="en-US" b="1" i="1" dirty="0" smtClean="0">
                <a:latin typeface="Arial" panose="020B0604020202020204" pitchFamily="34" charset="0"/>
                <a:cs typeface="Arial" panose="020B0604020202020204" pitchFamily="34" charset="0"/>
              </a:rPr>
              <a:t>Yes</a:t>
            </a:r>
            <a:r>
              <a:rPr lang="en-US" dirty="0" smtClean="0">
                <a:latin typeface="Arial" panose="020B0604020202020204" pitchFamily="34" charset="0"/>
                <a:cs typeface="Arial" panose="020B0604020202020204" pitchFamily="34" charset="0"/>
              </a:rPr>
              <a:t>: Data is required for CRF record saving.</a:t>
            </a:r>
          </a:p>
          <a:p>
            <a:pPr marL="285750" indent="-285750">
              <a:lnSpc>
                <a:spcPct val="150000"/>
              </a:lnSpc>
              <a:buClr>
                <a:srgbClr val="FF0000"/>
              </a:buClr>
              <a:buFont typeface="Wingdings" panose="05000000000000000000" pitchFamily="2" charset="2"/>
              <a:buChar char="§"/>
            </a:pPr>
            <a:r>
              <a:rPr lang="en-US" b="1" i="1" dirty="0" smtClean="0">
                <a:latin typeface="Arial" panose="020B0604020202020204" pitchFamily="34" charset="0"/>
                <a:cs typeface="Arial" panose="020B0604020202020204" pitchFamily="34" charset="0"/>
              </a:rPr>
              <a:t>Rejection, if missing</a:t>
            </a:r>
            <a:r>
              <a:rPr lang="en-US" dirty="0" smtClean="0">
                <a:latin typeface="Arial" panose="020B0604020202020204" pitchFamily="34" charset="0"/>
                <a:cs typeface="Arial" panose="020B0604020202020204" pitchFamily="34" charset="0"/>
              </a:rPr>
              <a:t>: Data is required for CRF submission. </a:t>
            </a:r>
          </a:p>
          <a:p>
            <a:pPr marL="285750" indent="-285750">
              <a:lnSpc>
                <a:spcPct val="150000"/>
              </a:lnSpc>
              <a:buClr>
                <a:srgbClr val="FF0000"/>
              </a:buClr>
              <a:buFont typeface="Wingdings" panose="05000000000000000000" pitchFamily="2" charset="2"/>
              <a:buChar char="§"/>
            </a:pPr>
            <a:r>
              <a:rPr lang="en-US" b="1" i="1" dirty="0" smtClean="0">
                <a:latin typeface="Arial" panose="020B0604020202020204" pitchFamily="34" charset="0"/>
                <a:cs typeface="Arial" panose="020B0604020202020204" pitchFamily="34" charset="0"/>
              </a:rPr>
              <a:t>Warning, if missing</a:t>
            </a:r>
            <a:r>
              <a:rPr lang="en-US" dirty="0" smtClean="0">
                <a:latin typeface="Arial" panose="020B0604020202020204" pitchFamily="34" charset="0"/>
                <a:cs typeface="Arial" panose="020B0604020202020204" pitchFamily="34" charset="0"/>
              </a:rPr>
              <a:t>: CRF can be submitted with explanation for missing data. </a:t>
            </a:r>
          </a:p>
          <a:p>
            <a:pPr marL="285750" indent="-285750">
              <a:lnSpc>
                <a:spcPct val="150000"/>
              </a:lnSpc>
              <a:buClr>
                <a:srgbClr val="FF0000"/>
              </a:buClr>
              <a:buFont typeface="Wingdings" panose="05000000000000000000" pitchFamily="2" charset="2"/>
              <a:buChar char="§"/>
            </a:pPr>
            <a:r>
              <a:rPr lang="en-US" b="1" i="1" dirty="0" smtClean="0">
                <a:latin typeface="Arial" panose="020B0604020202020204" pitchFamily="34" charset="0"/>
                <a:cs typeface="Arial" panose="020B0604020202020204" pitchFamily="34" charset="0"/>
              </a:rPr>
              <a:t>No</a:t>
            </a:r>
            <a:r>
              <a:rPr lang="en-US" dirty="0" smtClean="0">
                <a:latin typeface="Arial" panose="020B0604020202020204" pitchFamily="34" charset="0"/>
                <a:cs typeface="Arial" panose="020B0604020202020204" pitchFamily="34" charset="0"/>
              </a:rPr>
              <a:t>: Data is optional.</a:t>
            </a:r>
            <a:endParaRPr lang="en-US" dirty="0">
              <a:latin typeface="Arial" panose="020B0604020202020204" pitchFamily="34" charset="0"/>
              <a:cs typeface="Arial" panose="020B0604020202020204" pitchFamily="34" charset="0"/>
            </a:endParaRPr>
          </a:p>
        </p:txBody>
      </p:sp>
      <p:cxnSp>
        <p:nvCxnSpPr>
          <p:cNvPr id="8" name="Straight Connector 7"/>
          <p:cNvCxnSpPr>
            <a:stCxn id="7" idx="0"/>
            <a:endCxn id="6" idx="2"/>
          </p:cNvCxnSpPr>
          <p:nvPr/>
        </p:nvCxnSpPr>
        <p:spPr>
          <a:xfrm flipV="1">
            <a:off x="4572000" y="3374135"/>
            <a:ext cx="1583372" cy="118872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61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1861BC-A102-48D5-BB3B-1816DCA4E050}" type="slidenum">
              <a:rPr lang="en-US" smtClean="0"/>
              <a:t>31</a:t>
            </a:fld>
            <a:endParaRPr lang="en-US"/>
          </a:p>
        </p:txBody>
      </p:sp>
      <p:cxnSp>
        <p:nvCxnSpPr>
          <p:cNvPr id="3" name="Straight Connector 2"/>
          <p:cNvCxnSpPr/>
          <p:nvPr/>
        </p:nvCxnSpPr>
        <p:spPr>
          <a:xfrm>
            <a:off x="78615" y="702245"/>
            <a:ext cx="90525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09046" y="48287"/>
            <a:ext cx="8717934" cy="584775"/>
          </a:xfrm>
          <a:prstGeom prst="rect">
            <a:avLst/>
          </a:prstGeom>
          <a:noFill/>
        </p:spPr>
        <p:txBody>
          <a:bodyPr wrap="square" rtlCol="0" anchor="ctr">
            <a:spAutoFit/>
          </a:bodyPr>
          <a:lstStyle/>
          <a:p>
            <a:r>
              <a:rPr lang="en-US" sz="3200" dirty="0" smtClean="0">
                <a:solidFill>
                  <a:srgbClr val="002060"/>
                </a:solidFill>
                <a:latin typeface="Arial" panose="020B0604020202020204" pitchFamily="34" charset="0"/>
                <a:cs typeface="Arial" panose="020B0604020202020204" pitchFamily="34" charset="0"/>
              </a:rPr>
              <a:t>Example 10: Flag missing data items</a:t>
            </a:r>
            <a:endParaRPr lang="en-US" sz="3200" dirty="0">
              <a:solidFill>
                <a:srgbClr val="00206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457200" y="1371600"/>
            <a:ext cx="8229600" cy="4355218"/>
          </a:xfrm>
          <a:prstGeom prst="rect">
            <a:avLst/>
          </a:prstGeom>
          <a:effectLst>
            <a:outerShdw blurRad="50800" dist="38100" dir="2700000" algn="tl" rotWithShape="0">
              <a:prstClr val="black">
                <a:alpha val="40000"/>
              </a:prstClr>
            </a:outerShdw>
          </a:effectLst>
        </p:spPr>
      </p:pic>
      <p:sp>
        <p:nvSpPr>
          <p:cNvPr id="6" name="Oval 5"/>
          <p:cNvSpPr/>
          <p:nvPr/>
        </p:nvSpPr>
        <p:spPr>
          <a:xfrm>
            <a:off x="7207330" y="2809711"/>
            <a:ext cx="1252265" cy="58271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826923" y="5989320"/>
            <a:ext cx="3490154" cy="456535"/>
          </a:xfrm>
          <a:prstGeom prst="rect">
            <a:avLst/>
          </a:prstGeom>
          <a:solidFill>
            <a:schemeClr val="accent3">
              <a:lumMod val="20000"/>
              <a:lumOff val="80000"/>
            </a:schemeClr>
          </a:solidFill>
          <a:effectLst>
            <a:outerShdw blurRad="50800" dist="38100" dir="2700000" algn="tl" rotWithShape="0">
              <a:prstClr val="black">
                <a:alpha val="40000"/>
              </a:prstClr>
            </a:outerShdw>
          </a:effectLst>
        </p:spPr>
        <p:txBody>
          <a:bodyPr wrap="square" rtlCol="0" anchor="ctr">
            <a:spAutoFit/>
          </a:bodyPr>
          <a:lstStyle/>
          <a:p>
            <a:pPr marL="285750" indent="-285750">
              <a:lnSpc>
                <a:spcPct val="150000"/>
              </a:lnSpc>
              <a:buClr>
                <a:srgbClr val="FF0000"/>
              </a:buClr>
              <a:buFont typeface="Wingdings" panose="05000000000000000000" pitchFamily="2" charset="2"/>
              <a:buChar char="§"/>
            </a:pPr>
            <a:r>
              <a:rPr lang="en-US" dirty="0" smtClean="0">
                <a:latin typeface="Arial" panose="020B0604020202020204" pitchFamily="34" charset="0"/>
                <a:cs typeface="Arial" panose="020B0604020202020204" pitchFamily="34" charset="0"/>
              </a:rPr>
              <a:t>Missing data item is flagged.</a:t>
            </a:r>
            <a:endParaRPr lang="en-US" dirty="0">
              <a:latin typeface="Arial" panose="020B0604020202020204" pitchFamily="34" charset="0"/>
              <a:cs typeface="Arial" panose="020B0604020202020204" pitchFamily="34" charset="0"/>
            </a:endParaRPr>
          </a:p>
        </p:txBody>
      </p:sp>
      <p:cxnSp>
        <p:nvCxnSpPr>
          <p:cNvPr id="8" name="Straight Connector 7"/>
          <p:cNvCxnSpPr>
            <a:stCxn id="7" idx="0"/>
            <a:endCxn id="6" idx="2"/>
          </p:cNvCxnSpPr>
          <p:nvPr/>
        </p:nvCxnSpPr>
        <p:spPr>
          <a:xfrm flipV="1">
            <a:off x="4572000" y="3101068"/>
            <a:ext cx="2635330" cy="28882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588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1861BC-A102-48D5-BB3B-1816DCA4E050}" type="slidenum">
              <a:rPr lang="en-US" smtClean="0"/>
              <a:t>32</a:t>
            </a:fld>
            <a:endParaRPr lang="en-US"/>
          </a:p>
        </p:txBody>
      </p:sp>
      <p:sp>
        <p:nvSpPr>
          <p:cNvPr id="3" name="TextBox 2"/>
          <p:cNvSpPr txBox="1"/>
          <p:nvPr/>
        </p:nvSpPr>
        <p:spPr>
          <a:xfrm>
            <a:off x="309046" y="48287"/>
            <a:ext cx="8717934" cy="584775"/>
          </a:xfrm>
          <a:prstGeom prst="rect">
            <a:avLst/>
          </a:prstGeom>
          <a:noFill/>
        </p:spPr>
        <p:txBody>
          <a:bodyPr wrap="square" rtlCol="0" anchor="ctr">
            <a:spAutoFit/>
          </a:bodyPr>
          <a:lstStyle/>
          <a:p>
            <a:r>
              <a:rPr lang="en-US" sz="3200" dirty="0" smtClean="0">
                <a:solidFill>
                  <a:srgbClr val="002060"/>
                </a:solidFill>
                <a:latin typeface="Arial" panose="020B0604020202020204" pitchFamily="34" charset="0"/>
                <a:cs typeface="Arial" panose="020B0604020202020204" pitchFamily="34" charset="0"/>
              </a:rPr>
              <a:t>Action #2: prevent data with unintentional error </a:t>
            </a:r>
            <a:endParaRPr lang="en-US" sz="3200" dirty="0">
              <a:solidFill>
                <a:srgbClr val="002060"/>
              </a:solidFill>
              <a:latin typeface="Arial" panose="020B0604020202020204" pitchFamily="34" charset="0"/>
              <a:cs typeface="Arial" panose="020B0604020202020204" pitchFamily="34" charset="0"/>
            </a:endParaRPr>
          </a:p>
        </p:txBody>
      </p:sp>
      <p:cxnSp>
        <p:nvCxnSpPr>
          <p:cNvPr id="4" name="Straight Connector 3"/>
          <p:cNvCxnSpPr/>
          <p:nvPr/>
        </p:nvCxnSpPr>
        <p:spPr>
          <a:xfrm>
            <a:off x="78615" y="702245"/>
            <a:ext cx="90525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31499" y="1522155"/>
            <a:ext cx="8026645" cy="400110"/>
          </a:xfrm>
          <a:prstGeom prst="rect">
            <a:avLst/>
          </a:prstGeom>
          <a:solidFill>
            <a:srgbClr val="FFFFF3"/>
          </a:solidFill>
          <a:effectLst>
            <a:outerShdw blurRad="50800" dist="38100" dir="2700000" algn="tl" rotWithShape="0">
              <a:prstClr val="black">
                <a:alpha val="40000"/>
              </a:prstClr>
            </a:outerShdw>
          </a:effectLst>
        </p:spPr>
        <p:txBody>
          <a:bodyPr wrap="square" rtlCol="0">
            <a:spAutoFit/>
          </a:bodyPr>
          <a:lstStyle/>
          <a:p>
            <a:pPr marL="457200" indent="-457200">
              <a:buClr>
                <a:srgbClr val="FF0000"/>
              </a:buClr>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Make data questions clear and easy </a:t>
            </a:r>
            <a:r>
              <a:rPr lang="en-US" sz="2000" dirty="0">
                <a:latin typeface="Arial" panose="020B0604020202020204" pitchFamily="34" charset="0"/>
                <a:cs typeface="Arial" panose="020B0604020202020204" pitchFamily="34" charset="0"/>
              </a:rPr>
              <a:t>to </a:t>
            </a:r>
            <a:r>
              <a:rPr lang="en-US" sz="2000" dirty="0" smtClean="0">
                <a:latin typeface="Arial" panose="020B0604020202020204" pitchFamily="34" charset="0"/>
                <a:cs typeface="Arial" panose="020B0604020202020204" pitchFamily="34" charset="0"/>
              </a:rPr>
              <a:t>answer. </a:t>
            </a:r>
          </a:p>
        </p:txBody>
      </p:sp>
      <p:sp>
        <p:nvSpPr>
          <p:cNvPr id="6" name="TextBox 5"/>
          <p:cNvSpPr txBox="1"/>
          <p:nvPr/>
        </p:nvSpPr>
        <p:spPr>
          <a:xfrm>
            <a:off x="731499" y="2303903"/>
            <a:ext cx="8026645" cy="400110"/>
          </a:xfrm>
          <a:prstGeom prst="rect">
            <a:avLst/>
          </a:prstGeom>
          <a:solidFill>
            <a:srgbClr val="FFFFF3"/>
          </a:solidFill>
          <a:effectLst>
            <a:outerShdw blurRad="50800" dist="38100" dir="2700000" algn="tl" rotWithShape="0">
              <a:prstClr val="black">
                <a:alpha val="40000"/>
              </a:prstClr>
            </a:outerShdw>
          </a:effectLst>
        </p:spPr>
        <p:txBody>
          <a:bodyPr wrap="square" rtlCol="0">
            <a:spAutoFit/>
          </a:bodyPr>
          <a:lstStyle/>
          <a:p>
            <a:pPr marL="457200" indent="-457200">
              <a:buClr>
                <a:srgbClr val="FF0000"/>
              </a:buClr>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Create multiple choice questions with sound logic. </a:t>
            </a:r>
          </a:p>
        </p:txBody>
      </p:sp>
      <p:sp>
        <p:nvSpPr>
          <p:cNvPr id="7" name="TextBox 6"/>
          <p:cNvSpPr txBox="1"/>
          <p:nvPr/>
        </p:nvSpPr>
        <p:spPr>
          <a:xfrm>
            <a:off x="731499" y="3085651"/>
            <a:ext cx="8026645" cy="400110"/>
          </a:xfrm>
          <a:prstGeom prst="rect">
            <a:avLst/>
          </a:prstGeom>
          <a:solidFill>
            <a:srgbClr val="FFFFF3"/>
          </a:solidFill>
          <a:effectLst>
            <a:outerShdw blurRad="50800" dist="38100" dir="2700000" algn="tl" rotWithShape="0">
              <a:prstClr val="black">
                <a:alpha val="40000"/>
              </a:prstClr>
            </a:outerShdw>
          </a:effectLst>
        </p:spPr>
        <p:txBody>
          <a:bodyPr wrap="square" rtlCol="0">
            <a:spAutoFit/>
          </a:bodyPr>
          <a:lstStyle/>
          <a:p>
            <a:pPr marL="457200" indent="-457200">
              <a:buClr>
                <a:srgbClr val="FF0000"/>
              </a:buClr>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Use skip pattern control to reduce data error. </a:t>
            </a:r>
          </a:p>
        </p:txBody>
      </p:sp>
      <p:sp>
        <p:nvSpPr>
          <p:cNvPr id="8" name="TextBox 7"/>
          <p:cNvSpPr txBox="1"/>
          <p:nvPr/>
        </p:nvSpPr>
        <p:spPr>
          <a:xfrm>
            <a:off x="731499" y="5430895"/>
            <a:ext cx="8026645" cy="400110"/>
          </a:xfrm>
          <a:prstGeom prst="rect">
            <a:avLst/>
          </a:prstGeom>
          <a:solidFill>
            <a:srgbClr val="FFFFF3"/>
          </a:solidFill>
          <a:effectLst>
            <a:outerShdw blurRad="50800" dist="38100" dir="2700000" algn="tl" rotWithShape="0">
              <a:prstClr val="black">
                <a:alpha val="40000"/>
              </a:prstClr>
            </a:outerShdw>
          </a:effectLst>
        </p:spPr>
        <p:txBody>
          <a:bodyPr wrap="square" rtlCol="0">
            <a:spAutoFit/>
          </a:bodyPr>
          <a:lstStyle/>
          <a:p>
            <a:pPr marL="457200" indent="-457200">
              <a:buClr>
                <a:srgbClr val="FF0000"/>
              </a:buClr>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Control protocol amendments and CRF changes. </a:t>
            </a:r>
            <a:endParaRPr lang="en-US" sz="2000" dirty="0">
              <a:latin typeface="Arial" panose="020B0604020202020204" pitchFamily="34" charset="0"/>
              <a:cs typeface="Arial" panose="020B0604020202020204" pitchFamily="34" charset="0"/>
            </a:endParaRPr>
          </a:p>
        </p:txBody>
      </p:sp>
      <p:sp>
        <p:nvSpPr>
          <p:cNvPr id="9" name="TextBox 8"/>
          <p:cNvSpPr txBox="1"/>
          <p:nvPr/>
        </p:nvSpPr>
        <p:spPr>
          <a:xfrm>
            <a:off x="731499" y="4649147"/>
            <a:ext cx="8026645" cy="400110"/>
          </a:xfrm>
          <a:prstGeom prst="rect">
            <a:avLst/>
          </a:prstGeom>
          <a:solidFill>
            <a:srgbClr val="FFFFF3"/>
          </a:solidFill>
          <a:effectLst>
            <a:outerShdw blurRad="50800" dist="38100" dir="2700000" algn="tl" rotWithShape="0">
              <a:prstClr val="black">
                <a:alpha val="40000"/>
              </a:prstClr>
            </a:outerShdw>
          </a:effectLst>
        </p:spPr>
        <p:txBody>
          <a:bodyPr wrap="square" rtlCol="0">
            <a:spAutoFit/>
          </a:bodyPr>
          <a:lstStyle/>
          <a:p>
            <a:pPr marL="457200" indent="-457200">
              <a:buClr>
                <a:srgbClr val="FF0000"/>
              </a:buClr>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Use standardized CRFs to avoid design errors and revisions. </a:t>
            </a:r>
          </a:p>
        </p:txBody>
      </p:sp>
      <p:sp>
        <p:nvSpPr>
          <p:cNvPr id="10" name="TextBox 9"/>
          <p:cNvSpPr txBox="1"/>
          <p:nvPr/>
        </p:nvSpPr>
        <p:spPr>
          <a:xfrm>
            <a:off x="731499" y="3867399"/>
            <a:ext cx="8026645" cy="400110"/>
          </a:xfrm>
          <a:prstGeom prst="rect">
            <a:avLst/>
          </a:prstGeom>
          <a:solidFill>
            <a:srgbClr val="FFFFF3"/>
          </a:solidFill>
          <a:effectLst>
            <a:outerShdw blurRad="50800" dist="38100" dir="2700000" algn="tl" rotWithShape="0">
              <a:prstClr val="black">
                <a:alpha val="40000"/>
              </a:prstClr>
            </a:outerShdw>
          </a:effectLst>
        </p:spPr>
        <p:txBody>
          <a:bodyPr wrap="square" rtlCol="0">
            <a:spAutoFit/>
          </a:bodyPr>
          <a:lstStyle/>
          <a:p>
            <a:pPr marL="457200" indent="-457200">
              <a:buClr>
                <a:srgbClr val="FF0000"/>
              </a:buClr>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Use real-time rule-based data validation to prevent typos. </a:t>
            </a:r>
          </a:p>
        </p:txBody>
      </p:sp>
      <p:sp>
        <p:nvSpPr>
          <p:cNvPr id="11" name="TextBox 10"/>
          <p:cNvSpPr txBox="1"/>
          <p:nvPr/>
        </p:nvSpPr>
        <p:spPr>
          <a:xfrm>
            <a:off x="731498" y="6212646"/>
            <a:ext cx="8026645" cy="400110"/>
          </a:xfrm>
          <a:prstGeom prst="rect">
            <a:avLst/>
          </a:prstGeom>
          <a:solidFill>
            <a:srgbClr val="FFFFF3"/>
          </a:solidFill>
          <a:effectLst>
            <a:outerShdw blurRad="50800" dist="38100" dir="2700000" algn="tl" rotWithShape="0">
              <a:prstClr val="black">
                <a:alpha val="40000"/>
              </a:prstClr>
            </a:outerShdw>
          </a:effectLst>
        </p:spPr>
        <p:txBody>
          <a:bodyPr wrap="square" rtlCol="0">
            <a:spAutoFit/>
          </a:bodyPr>
          <a:lstStyle/>
          <a:p>
            <a:pPr marL="457200" indent="-457200">
              <a:buClr>
                <a:srgbClr val="FF0000"/>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Maximize computer potential and minimize site work load. </a:t>
            </a:r>
          </a:p>
        </p:txBody>
      </p:sp>
    </p:spTree>
    <p:extLst>
      <p:ext uri="{BB962C8B-B14F-4D97-AF65-F5344CB8AC3E}">
        <p14:creationId xmlns:p14="http://schemas.microsoft.com/office/powerpoint/2010/main" val="321643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1861BC-A102-48D5-BB3B-1816DCA4E050}" type="slidenum">
              <a:rPr lang="en-US" smtClean="0"/>
              <a:t>33</a:t>
            </a:fld>
            <a:endParaRPr lang="en-US"/>
          </a:p>
        </p:txBody>
      </p:sp>
      <p:cxnSp>
        <p:nvCxnSpPr>
          <p:cNvPr id="3" name="Straight Connector 2"/>
          <p:cNvCxnSpPr/>
          <p:nvPr/>
        </p:nvCxnSpPr>
        <p:spPr>
          <a:xfrm>
            <a:off x="78615" y="702245"/>
            <a:ext cx="90525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09046" y="48287"/>
            <a:ext cx="8717934" cy="584775"/>
          </a:xfrm>
          <a:prstGeom prst="rect">
            <a:avLst/>
          </a:prstGeom>
          <a:noFill/>
        </p:spPr>
        <p:txBody>
          <a:bodyPr wrap="square" rtlCol="0" anchor="ctr">
            <a:spAutoFit/>
          </a:bodyPr>
          <a:lstStyle/>
          <a:p>
            <a:r>
              <a:rPr lang="en-US" sz="3200" dirty="0" smtClean="0">
                <a:solidFill>
                  <a:srgbClr val="002060"/>
                </a:solidFill>
                <a:latin typeface="Arial" panose="020B0604020202020204" pitchFamily="34" charset="0"/>
                <a:cs typeface="Arial" panose="020B0604020202020204" pitchFamily="34" charset="0"/>
              </a:rPr>
              <a:t>Ask simple questions</a:t>
            </a:r>
            <a:endParaRPr lang="en-US" sz="3200" dirty="0">
              <a:solidFill>
                <a:srgbClr val="002060"/>
              </a:solidFill>
              <a:latin typeface="Arial" panose="020B0604020202020204" pitchFamily="34" charset="0"/>
              <a:cs typeface="Arial" panose="020B0604020202020204" pitchFamily="34" charset="0"/>
            </a:endParaRPr>
          </a:p>
        </p:txBody>
      </p:sp>
      <p:sp>
        <p:nvSpPr>
          <p:cNvPr id="6" name="TextBox 5"/>
          <p:cNvSpPr txBox="1"/>
          <p:nvPr/>
        </p:nvSpPr>
        <p:spPr>
          <a:xfrm>
            <a:off x="597692" y="1417320"/>
            <a:ext cx="7887939" cy="369332"/>
          </a:xfrm>
          <a:prstGeom prst="rect">
            <a:avLst/>
          </a:prstGeom>
          <a:solidFill>
            <a:srgbClr val="FFF2E7"/>
          </a:solidFill>
          <a:effectLst>
            <a:outerShdw blurRad="50800" dist="38100" dir="2700000" algn="tl" rotWithShape="0">
              <a:prstClr val="black">
                <a:alpha val="40000"/>
              </a:prstClr>
            </a:outerShdw>
          </a:effectLst>
        </p:spPr>
        <p:txBody>
          <a:bodyPr wrap="square" rtlCol="0">
            <a:spAutoFit/>
          </a:bodyPr>
          <a:lstStyle/>
          <a:p>
            <a:pPr marL="630238" lvl="2" indent="-630238">
              <a:buClr>
                <a:srgbClr val="FF0000"/>
              </a:buClr>
            </a:pPr>
            <a:r>
              <a:rPr lang="en-US" dirty="0" smtClean="0">
                <a:solidFill>
                  <a:schemeClr val="bg2">
                    <a:lumMod val="25000"/>
                  </a:schemeClr>
                </a:solidFill>
                <a:latin typeface="Arial" panose="020B0604020202020204" pitchFamily="34" charset="0"/>
                <a:cs typeface="Arial" panose="020B0604020202020204" pitchFamily="34" charset="0"/>
              </a:rPr>
              <a:t>Q01</a:t>
            </a:r>
            <a:r>
              <a:rPr lang="en-US" dirty="0">
                <a:solidFill>
                  <a:schemeClr val="bg2">
                    <a:lumMod val="25000"/>
                  </a:schemeClr>
                </a:solidFill>
                <a:latin typeface="Arial" panose="020B0604020202020204" pitchFamily="34" charset="0"/>
                <a:cs typeface="Arial" panose="020B0604020202020204" pitchFamily="34" charset="0"/>
              </a:rPr>
              <a:t>: Baseline blood glucose </a:t>
            </a:r>
            <a:r>
              <a:rPr lang="en-US" dirty="0" smtClean="0">
                <a:solidFill>
                  <a:schemeClr val="bg2">
                    <a:lumMod val="25000"/>
                  </a:schemeClr>
                </a:solidFill>
                <a:latin typeface="Arial" panose="020B0604020202020204" pitchFamily="34" charset="0"/>
                <a:cs typeface="Arial" panose="020B0604020202020204" pitchFamily="34" charset="0"/>
              </a:rPr>
              <a:t>&lt; 50mg/</a:t>
            </a:r>
            <a:r>
              <a:rPr lang="en-US" dirty="0" err="1" smtClean="0">
                <a:solidFill>
                  <a:schemeClr val="bg2">
                    <a:lumMod val="25000"/>
                  </a:schemeClr>
                </a:solidFill>
                <a:latin typeface="Arial" panose="020B0604020202020204" pitchFamily="34" charset="0"/>
                <a:cs typeface="Arial" panose="020B0604020202020204" pitchFamily="34" charset="0"/>
              </a:rPr>
              <a:t>dL</a:t>
            </a:r>
            <a:r>
              <a:rPr lang="en-US" dirty="0" smtClean="0">
                <a:solidFill>
                  <a:schemeClr val="bg2">
                    <a:lumMod val="25000"/>
                  </a:schemeClr>
                </a:solidFill>
                <a:latin typeface="Arial" panose="020B0604020202020204" pitchFamily="34" charset="0"/>
                <a:cs typeface="Arial" panose="020B0604020202020204" pitchFamily="34" charset="0"/>
              </a:rPr>
              <a:t> or &gt; 400mg/</a:t>
            </a:r>
            <a:r>
              <a:rPr lang="en-US" dirty="0" err="1" smtClean="0">
                <a:solidFill>
                  <a:schemeClr val="bg2">
                    <a:lumMod val="25000"/>
                  </a:schemeClr>
                </a:solidFill>
                <a:latin typeface="Arial" panose="020B0604020202020204" pitchFamily="34" charset="0"/>
                <a:cs typeface="Arial" panose="020B0604020202020204" pitchFamily="34" charset="0"/>
              </a:rPr>
              <a:t>dL</a:t>
            </a:r>
            <a:r>
              <a:rPr lang="en-US" dirty="0" smtClean="0">
                <a:solidFill>
                  <a:schemeClr val="bg2">
                    <a:lumMod val="25000"/>
                  </a:schemeClr>
                </a:solidFill>
                <a:latin typeface="Arial" panose="020B0604020202020204" pitchFamily="34" charset="0"/>
                <a:cs typeface="Arial" panose="020B0604020202020204" pitchFamily="34" charset="0"/>
              </a:rPr>
              <a:t>?  	Yes / No</a:t>
            </a:r>
          </a:p>
        </p:txBody>
      </p:sp>
      <p:sp>
        <p:nvSpPr>
          <p:cNvPr id="7" name="TextBox 6"/>
          <p:cNvSpPr txBox="1"/>
          <p:nvPr/>
        </p:nvSpPr>
        <p:spPr>
          <a:xfrm>
            <a:off x="585216" y="2011251"/>
            <a:ext cx="7900416" cy="369332"/>
          </a:xfrm>
          <a:prstGeom prst="rect">
            <a:avLst/>
          </a:prstGeom>
          <a:solidFill>
            <a:schemeClr val="accent3">
              <a:lumMod val="20000"/>
              <a:lumOff val="80000"/>
            </a:schemeClr>
          </a:solidFill>
          <a:effectLst>
            <a:outerShdw blurRad="50800" dist="38100" dir="2700000" algn="tl" rotWithShape="0">
              <a:prstClr val="black">
                <a:alpha val="40000"/>
              </a:prstClr>
            </a:outerShdw>
          </a:effectLst>
        </p:spPr>
        <p:txBody>
          <a:bodyPr wrap="square" rtlCol="0">
            <a:spAutoFit/>
          </a:bodyPr>
          <a:lstStyle/>
          <a:p>
            <a:pPr marL="630238" lvl="2" indent="-630238">
              <a:spcBef>
                <a:spcPts val="600"/>
              </a:spcBef>
              <a:buClr>
                <a:srgbClr val="FF0000"/>
              </a:buClr>
            </a:pPr>
            <a:r>
              <a:rPr lang="en-US" dirty="0" smtClean="0">
                <a:solidFill>
                  <a:schemeClr val="bg2">
                    <a:lumMod val="25000"/>
                  </a:schemeClr>
                </a:solidFill>
                <a:latin typeface="Arial" panose="020B0604020202020204" pitchFamily="34" charset="0"/>
                <a:cs typeface="Arial" panose="020B0604020202020204" pitchFamily="34" charset="0"/>
              </a:rPr>
              <a:t>Q01</a:t>
            </a:r>
            <a:r>
              <a:rPr lang="en-US" dirty="0">
                <a:solidFill>
                  <a:schemeClr val="bg2">
                    <a:lumMod val="25000"/>
                  </a:schemeClr>
                </a:solidFill>
                <a:latin typeface="Arial" panose="020B0604020202020204" pitchFamily="34" charset="0"/>
                <a:cs typeface="Arial" panose="020B0604020202020204" pitchFamily="34" charset="0"/>
              </a:rPr>
              <a:t>: Baseline blood glucose </a:t>
            </a:r>
            <a:r>
              <a:rPr lang="en-US" dirty="0" smtClean="0">
                <a:solidFill>
                  <a:schemeClr val="bg2">
                    <a:lumMod val="25000"/>
                  </a:schemeClr>
                </a:solidFill>
                <a:latin typeface="Arial" panose="020B0604020202020204" pitchFamily="34" charset="0"/>
                <a:cs typeface="Arial" panose="020B0604020202020204" pitchFamily="34" charset="0"/>
              </a:rPr>
              <a:t>is ________  (mg/dl)</a:t>
            </a:r>
          </a:p>
        </p:txBody>
      </p:sp>
      <p:sp>
        <p:nvSpPr>
          <p:cNvPr id="14" name="TextBox 13"/>
          <p:cNvSpPr txBox="1"/>
          <p:nvPr/>
        </p:nvSpPr>
        <p:spPr>
          <a:xfrm>
            <a:off x="585216" y="2916936"/>
            <a:ext cx="7900416" cy="369332"/>
          </a:xfrm>
          <a:prstGeom prst="rect">
            <a:avLst/>
          </a:prstGeom>
          <a:solidFill>
            <a:srgbClr val="FFF2E7"/>
          </a:solidFill>
          <a:effectLst>
            <a:outerShdw blurRad="50800" dist="38100" dir="2700000" algn="tl" rotWithShape="0">
              <a:prstClr val="black">
                <a:alpha val="40000"/>
              </a:prstClr>
            </a:outerShdw>
          </a:effectLst>
        </p:spPr>
        <p:txBody>
          <a:bodyPr wrap="square" rtlCol="0">
            <a:spAutoFit/>
          </a:bodyPr>
          <a:lstStyle/>
          <a:p>
            <a:pPr marL="630238" lvl="2" indent="-630238">
              <a:spcBef>
                <a:spcPts val="600"/>
              </a:spcBef>
              <a:buClr>
                <a:srgbClr val="FF0000"/>
              </a:buClr>
            </a:pPr>
            <a:r>
              <a:rPr lang="en-US" dirty="0" smtClean="0">
                <a:solidFill>
                  <a:schemeClr val="bg2">
                    <a:lumMod val="25000"/>
                  </a:schemeClr>
                </a:solidFill>
                <a:latin typeface="Arial" panose="020B0604020202020204" pitchFamily="34" charset="0"/>
                <a:cs typeface="Arial" panose="020B0604020202020204" pitchFamily="34" charset="0"/>
              </a:rPr>
              <a:t>Q02: How long since your last dentist visit? ______ (days)</a:t>
            </a:r>
          </a:p>
        </p:txBody>
      </p:sp>
      <p:sp>
        <p:nvSpPr>
          <p:cNvPr id="15" name="TextBox 14"/>
          <p:cNvSpPr txBox="1"/>
          <p:nvPr/>
        </p:nvSpPr>
        <p:spPr>
          <a:xfrm>
            <a:off x="585216" y="3498580"/>
            <a:ext cx="7900416" cy="369332"/>
          </a:xfrm>
          <a:prstGeom prst="rect">
            <a:avLst/>
          </a:prstGeom>
          <a:solidFill>
            <a:schemeClr val="accent3">
              <a:lumMod val="20000"/>
              <a:lumOff val="80000"/>
            </a:schemeClr>
          </a:solidFill>
          <a:effectLst>
            <a:outerShdw blurRad="50800" dist="38100" dir="2700000" algn="tl" rotWithShape="0">
              <a:prstClr val="black">
                <a:alpha val="40000"/>
              </a:prstClr>
            </a:outerShdw>
          </a:effectLst>
        </p:spPr>
        <p:txBody>
          <a:bodyPr wrap="square" rIns="0" rtlCol="0">
            <a:spAutoFit/>
          </a:bodyPr>
          <a:lstStyle/>
          <a:p>
            <a:pPr marL="630238" lvl="2" indent="-630238">
              <a:spcBef>
                <a:spcPts val="600"/>
              </a:spcBef>
              <a:buClr>
                <a:srgbClr val="FF0000"/>
              </a:buClr>
            </a:pPr>
            <a:r>
              <a:rPr lang="en-US" dirty="0" smtClean="0">
                <a:solidFill>
                  <a:schemeClr val="bg2">
                    <a:lumMod val="25000"/>
                  </a:schemeClr>
                </a:solidFill>
                <a:latin typeface="Arial" panose="020B0604020202020204" pitchFamily="34" charset="0"/>
                <a:cs typeface="Arial" panose="020B0604020202020204" pitchFamily="34" charset="0"/>
              </a:rPr>
              <a:t>Q02: Date of your last dentist visit: _ _/ _ _ / _ _ _ _ (mm/</a:t>
            </a:r>
            <a:r>
              <a:rPr lang="en-US" dirty="0" err="1" smtClean="0">
                <a:solidFill>
                  <a:schemeClr val="bg2">
                    <a:lumMod val="25000"/>
                  </a:schemeClr>
                </a:solidFill>
                <a:latin typeface="Arial" panose="020B0604020202020204" pitchFamily="34" charset="0"/>
                <a:cs typeface="Arial" panose="020B0604020202020204" pitchFamily="34" charset="0"/>
              </a:rPr>
              <a:t>dd</a:t>
            </a:r>
            <a:r>
              <a:rPr lang="en-US" dirty="0" smtClean="0">
                <a:solidFill>
                  <a:schemeClr val="bg2">
                    <a:lumMod val="25000"/>
                  </a:schemeClr>
                </a:solidFill>
                <a:latin typeface="Arial" panose="020B0604020202020204" pitchFamily="34" charset="0"/>
                <a:cs typeface="Arial" panose="020B0604020202020204" pitchFamily="34" charset="0"/>
              </a:rPr>
              <a:t>/</a:t>
            </a:r>
            <a:r>
              <a:rPr lang="en-US" dirty="0" err="1" smtClean="0">
                <a:solidFill>
                  <a:schemeClr val="bg2">
                    <a:lumMod val="25000"/>
                  </a:schemeClr>
                </a:solidFill>
                <a:latin typeface="Arial" panose="020B0604020202020204" pitchFamily="34" charset="0"/>
                <a:cs typeface="Arial" panose="020B0604020202020204" pitchFamily="34" charset="0"/>
              </a:rPr>
              <a:t>yyyy</a:t>
            </a:r>
            <a:r>
              <a:rPr lang="en-US" dirty="0" smtClean="0">
                <a:solidFill>
                  <a:schemeClr val="bg2">
                    <a:lumMod val="25000"/>
                  </a:schemeClr>
                </a:solidFill>
                <a:latin typeface="Arial" panose="020B0604020202020204" pitchFamily="34" charset="0"/>
                <a:cs typeface="Arial" panose="020B0604020202020204" pitchFamily="34" charset="0"/>
              </a:rPr>
              <a:t>) </a:t>
            </a:r>
          </a:p>
        </p:txBody>
      </p:sp>
      <p:sp>
        <p:nvSpPr>
          <p:cNvPr id="18" name="Rectangle 17"/>
          <p:cNvSpPr/>
          <p:nvPr/>
        </p:nvSpPr>
        <p:spPr>
          <a:xfrm>
            <a:off x="573247" y="4453128"/>
            <a:ext cx="8003825" cy="646331"/>
          </a:xfrm>
          <a:prstGeom prst="rect">
            <a:avLst/>
          </a:prstGeom>
          <a:solidFill>
            <a:srgbClr val="FFF2E7"/>
          </a:solidFill>
          <a:ln>
            <a:noFill/>
          </a:ln>
          <a:effectLst>
            <a:outerShdw blurRad="50800" dist="38100" dir="2700000" algn="tl" rotWithShape="0">
              <a:prstClr val="black">
                <a:alpha val="40000"/>
              </a:prstClr>
            </a:outerShdw>
          </a:effectLst>
        </p:spPr>
        <p:txBody>
          <a:bodyPr wrap="square">
            <a:spAutoFit/>
          </a:bodyPr>
          <a:lstStyle/>
          <a:p>
            <a:pPr marL="631825" indent="-631825"/>
            <a:r>
              <a:rPr lang="en-US" dirty="0" smtClean="0">
                <a:solidFill>
                  <a:schemeClr val="bg2">
                    <a:lumMod val="25000"/>
                  </a:schemeClr>
                </a:solidFill>
                <a:latin typeface="Arial" panose="020B0604020202020204" pitchFamily="34" charset="0"/>
                <a:cs typeface="Arial" panose="020B0604020202020204" pitchFamily="34" charset="0"/>
              </a:rPr>
              <a:t>Q03: 	Did the patient </a:t>
            </a:r>
            <a:r>
              <a:rPr lang="en-US" dirty="0">
                <a:solidFill>
                  <a:schemeClr val="bg2">
                    <a:lumMod val="25000"/>
                  </a:schemeClr>
                </a:solidFill>
                <a:latin typeface="Arial" panose="020B0604020202020204" pitchFamily="34" charset="0"/>
                <a:cs typeface="Arial" panose="020B0604020202020204" pitchFamily="34" charset="0"/>
              </a:rPr>
              <a:t>have </a:t>
            </a:r>
            <a:r>
              <a:rPr lang="en-US" dirty="0" smtClean="0">
                <a:solidFill>
                  <a:schemeClr val="bg2">
                    <a:lumMod val="25000"/>
                  </a:schemeClr>
                </a:solidFill>
                <a:latin typeface="Arial" panose="020B0604020202020204" pitchFamily="34" charset="0"/>
                <a:cs typeface="Arial" panose="020B0604020202020204" pitchFamily="34" charset="0"/>
              </a:rPr>
              <a:t>chickenpox or measles in the past 12 months and </a:t>
            </a:r>
            <a:r>
              <a:rPr lang="en-US" dirty="0">
                <a:solidFill>
                  <a:schemeClr val="bg2">
                    <a:lumMod val="25000"/>
                  </a:schemeClr>
                </a:solidFill>
                <a:latin typeface="Arial" panose="020B0604020202020204" pitchFamily="34" charset="0"/>
                <a:cs typeface="Arial" panose="020B0604020202020204" pitchFamily="34" charset="0"/>
              </a:rPr>
              <a:t>ear </a:t>
            </a:r>
            <a:r>
              <a:rPr lang="en-US" dirty="0" smtClean="0">
                <a:solidFill>
                  <a:schemeClr val="bg2">
                    <a:lumMod val="25000"/>
                  </a:schemeClr>
                </a:solidFill>
                <a:latin typeface="Arial" panose="020B0604020202020204" pitchFamily="34" charset="0"/>
                <a:cs typeface="Arial" panose="020B0604020202020204" pitchFamily="34" charset="0"/>
              </a:rPr>
              <a:t>infection in the past 6 month?  	Yes / No</a:t>
            </a:r>
            <a:endParaRPr lang="en-US" dirty="0">
              <a:solidFill>
                <a:schemeClr val="bg2">
                  <a:lumMod val="25000"/>
                </a:schemeClr>
              </a:solidFill>
              <a:latin typeface="Arial" panose="020B0604020202020204" pitchFamily="34" charset="0"/>
              <a:cs typeface="Arial" panose="020B0604020202020204" pitchFamily="34" charset="0"/>
            </a:endParaRPr>
          </a:p>
        </p:txBody>
      </p:sp>
      <p:sp>
        <p:nvSpPr>
          <p:cNvPr id="19" name="TextBox 18"/>
          <p:cNvSpPr txBox="1"/>
          <p:nvPr/>
        </p:nvSpPr>
        <p:spPr>
          <a:xfrm>
            <a:off x="573247" y="5322022"/>
            <a:ext cx="8003825" cy="923330"/>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txBody>
          <a:bodyPr wrap="square" rtlCol="0">
            <a:spAutoFit/>
          </a:bodyPr>
          <a:lstStyle/>
          <a:p>
            <a:pPr marL="630238" indent="-630238"/>
            <a:r>
              <a:rPr lang="en-US" dirty="0" smtClean="0">
                <a:solidFill>
                  <a:schemeClr val="bg2">
                    <a:lumMod val="25000"/>
                  </a:schemeClr>
                </a:solidFill>
                <a:latin typeface="Arial" panose="020B0604020202020204" pitchFamily="34" charset="0"/>
                <a:cs typeface="Arial" panose="020B0604020202020204" pitchFamily="34" charset="0"/>
              </a:rPr>
              <a:t>Q03: Did the patient had chickenpox in the past 12 months? </a:t>
            </a:r>
            <a:r>
              <a:rPr lang="en-US" dirty="0">
                <a:solidFill>
                  <a:schemeClr val="bg2">
                    <a:lumMod val="25000"/>
                  </a:schemeClr>
                </a:solidFill>
                <a:latin typeface="Arial" panose="020B0604020202020204" pitchFamily="34" charset="0"/>
                <a:cs typeface="Arial" panose="020B0604020202020204" pitchFamily="34" charset="0"/>
              </a:rPr>
              <a:t>	</a:t>
            </a:r>
            <a:r>
              <a:rPr lang="en-US" dirty="0" smtClean="0">
                <a:solidFill>
                  <a:schemeClr val="bg2">
                    <a:lumMod val="25000"/>
                  </a:schemeClr>
                </a:solidFill>
                <a:latin typeface="Arial" panose="020B0604020202020204" pitchFamily="34" charset="0"/>
                <a:cs typeface="Arial" panose="020B0604020202020204" pitchFamily="34" charset="0"/>
              </a:rPr>
              <a:t>Yes/No</a:t>
            </a:r>
          </a:p>
          <a:p>
            <a:pPr marL="630238" indent="-630238"/>
            <a:r>
              <a:rPr lang="en-US" dirty="0" smtClean="0">
                <a:solidFill>
                  <a:schemeClr val="bg2">
                    <a:lumMod val="25000"/>
                  </a:schemeClr>
                </a:solidFill>
                <a:latin typeface="Arial" panose="020B0604020202020204" pitchFamily="34" charset="0"/>
                <a:cs typeface="Arial" panose="020B0604020202020204" pitchFamily="34" charset="0"/>
              </a:rPr>
              <a:t>Q04: </a:t>
            </a:r>
            <a:r>
              <a:rPr lang="en-US" dirty="0">
                <a:solidFill>
                  <a:schemeClr val="bg2">
                    <a:lumMod val="25000"/>
                  </a:schemeClr>
                </a:solidFill>
                <a:latin typeface="Arial" panose="020B0604020202020204" pitchFamily="34" charset="0"/>
                <a:cs typeface="Arial" panose="020B0604020202020204" pitchFamily="34" charset="0"/>
              </a:rPr>
              <a:t>Did the patient had </a:t>
            </a:r>
            <a:r>
              <a:rPr lang="en-US" dirty="0" smtClean="0">
                <a:solidFill>
                  <a:schemeClr val="bg2">
                    <a:lumMod val="25000"/>
                  </a:schemeClr>
                </a:solidFill>
                <a:latin typeface="Arial" panose="020B0604020202020204" pitchFamily="34" charset="0"/>
                <a:cs typeface="Arial" panose="020B0604020202020204" pitchFamily="34" charset="0"/>
              </a:rPr>
              <a:t>measles in </a:t>
            </a:r>
            <a:r>
              <a:rPr lang="en-US" dirty="0">
                <a:solidFill>
                  <a:schemeClr val="bg2">
                    <a:lumMod val="25000"/>
                  </a:schemeClr>
                </a:solidFill>
                <a:latin typeface="Arial" panose="020B0604020202020204" pitchFamily="34" charset="0"/>
                <a:cs typeface="Arial" panose="020B0604020202020204" pitchFamily="34" charset="0"/>
              </a:rPr>
              <a:t>the past 12 </a:t>
            </a:r>
            <a:r>
              <a:rPr lang="en-US" dirty="0" smtClean="0">
                <a:solidFill>
                  <a:schemeClr val="bg2">
                    <a:lumMod val="25000"/>
                  </a:schemeClr>
                </a:solidFill>
                <a:latin typeface="Arial" panose="020B0604020202020204" pitchFamily="34" charset="0"/>
                <a:cs typeface="Arial" panose="020B0604020202020204" pitchFamily="34" charset="0"/>
              </a:rPr>
              <a:t>months?  </a:t>
            </a:r>
            <a:r>
              <a:rPr lang="en-US" dirty="0">
                <a:solidFill>
                  <a:schemeClr val="bg2">
                    <a:lumMod val="25000"/>
                  </a:schemeClr>
                </a:solidFill>
                <a:latin typeface="Arial" panose="020B0604020202020204" pitchFamily="34" charset="0"/>
                <a:cs typeface="Arial" panose="020B0604020202020204" pitchFamily="34" charset="0"/>
              </a:rPr>
              <a:t>	</a:t>
            </a:r>
            <a:r>
              <a:rPr lang="en-US" dirty="0" smtClean="0">
                <a:solidFill>
                  <a:schemeClr val="bg2">
                    <a:lumMod val="25000"/>
                  </a:schemeClr>
                </a:solidFill>
                <a:latin typeface="Arial" panose="020B0604020202020204" pitchFamily="34" charset="0"/>
                <a:cs typeface="Arial" panose="020B0604020202020204" pitchFamily="34" charset="0"/>
              </a:rPr>
              <a:t>Yes/No</a:t>
            </a:r>
          </a:p>
          <a:p>
            <a:pPr marL="630238" indent="-630238"/>
            <a:r>
              <a:rPr lang="en-US" dirty="0" smtClean="0">
                <a:solidFill>
                  <a:schemeClr val="bg2">
                    <a:lumMod val="25000"/>
                  </a:schemeClr>
                </a:solidFill>
                <a:latin typeface="Arial" panose="020B0604020202020204" pitchFamily="34" charset="0"/>
                <a:cs typeface="Arial" panose="020B0604020202020204" pitchFamily="34" charset="0"/>
              </a:rPr>
              <a:t>Q05: </a:t>
            </a:r>
            <a:r>
              <a:rPr lang="en-US" dirty="0">
                <a:solidFill>
                  <a:schemeClr val="bg2">
                    <a:lumMod val="25000"/>
                  </a:schemeClr>
                </a:solidFill>
                <a:latin typeface="Arial" panose="020B0604020202020204" pitchFamily="34" charset="0"/>
                <a:cs typeface="Arial" panose="020B0604020202020204" pitchFamily="34" charset="0"/>
              </a:rPr>
              <a:t>Did the patient had ear infection in the past </a:t>
            </a:r>
            <a:r>
              <a:rPr lang="en-US" dirty="0" smtClean="0">
                <a:solidFill>
                  <a:schemeClr val="bg2">
                    <a:lumMod val="25000"/>
                  </a:schemeClr>
                </a:solidFill>
                <a:latin typeface="Arial" panose="020B0604020202020204" pitchFamily="34" charset="0"/>
                <a:cs typeface="Arial" panose="020B0604020202020204" pitchFamily="34" charset="0"/>
              </a:rPr>
              <a:t>6 </a:t>
            </a:r>
            <a:r>
              <a:rPr lang="en-US" dirty="0">
                <a:solidFill>
                  <a:schemeClr val="bg2">
                    <a:lumMod val="25000"/>
                  </a:schemeClr>
                </a:solidFill>
                <a:latin typeface="Arial" panose="020B0604020202020204" pitchFamily="34" charset="0"/>
                <a:cs typeface="Arial" panose="020B0604020202020204" pitchFamily="34" charset="0"/>
              </a:rPr>
              <a:t>months</a:t>
            </a:r>
            <a:r>
              <a:rPr lang="en-US" dirty="0" smtClean="0">
                <a:solidFill>
                  <a:schemeClr val="bg2">
                    <a:lumMod val="25000"/>
                  </a:schemeClr>
                </a:solidFill>
                <a:latin typeface="Arial" panose="020B0604020202020204" pitchFamily="34" charset="0"/>
                <a:cs typeface="Arial" panose="020B0604020202020204" pitchFamily="34" charset="0"/>
              </a:rPr>
              <a:t>?</a:t>
            </a:r>
            <a:r>
              <a:rPr lang="en-US" dirty="0">
                <a:solidFill>
                  <a:schemeClr val="bg2">
                    <a:lumMod val="25000"/>
                  </a:schemeClr>
                </a:solidFill>
                <a:latin typeface="Arial" panose="020B0604020202020204" pitchFamily="34" charset="0"/>
                <a:cs typeface="Arial" panose="020B0604020202020204" pitchFamily="34" charset="0"/>
              </a:rPr>
              <a:t>	</a:t>
            </a:r>
            <a:r>
              <a:rPr lang="en-US" dirty="0" smtClean="0">
                <a:solidFill>
                  <a:schemeClr val="bg2">
                    <a:lumMod val="25000"/>
                  </a:schemeClr>
                </a:solidFill>
                <a:latin typeface="Arial" panose="020B0604020202020204" pitchFamily="34" charset="0"/>
                <a:cs typeface="Arial" panose="020B0604020202020204" pitchFamily="34" charset="0"/>
              </a:rPr>
              <a:t>Yes/No</a:t>
            </a:r>
            <a:endParaRPr lang="en-US" dirty="0">
              <a:solidFill>
                <a:schemeClr val="bg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45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5"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1861BC-A102-48D5-BB3B-1816DCA4E050}" type="slidenum">
              <a:rPr lang="en-US" smtClean="0"/>
              <a:t>34</a:t>
            </a:fld>
            <a:endParaRPr lang="en-US"/>
          </a:p>
        </p:txBody>
      </p:sp>
      <p:cxnSp>
        <p:nvCxnSpPr>
          <p:cNvPr id="3" name="Straight Connector 2"/>
          <p:cNvCxnSpPr/>
          <p:nvPr/>
        </p:nvCxnSpPr>
        <p:spPr>
          <a:xfrm>
            <a:off x="78615" y="702245"/>
            <a:ext cx="90525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09046" y="48287"/>
            <a:ext cx="8717934" cy="584775"/>
          </a:xfrm>
          <a:prstGeom prst="rect">
            <a:avLst/>
          </a:prstGeom>
          <a:noFill/>
        </p:spPr>
        <p:txBody>
          <a:bodyPr wrap="square" rtlCol="0" anchor="ctr">
            <a:spAutoFit/>
          </a:bodyPr>
          <a:lstStyle/>
          <a:p>
            <a:r>
              <a:rPr lang="en-US" sz="3200" dirty="0" smtClean="0">
                <a:solidFill>
                  <a:srgbClr val="002060"/>
                </a:solidFill>
                <a:latin typeface="Arial" panose="020B0604020202020204" pitchFamily="34" charset="0"/>
                <a:cs typeface="Arial" panose="020B0604020202020204" pitchFamily="34" charset="0"/>
              </a:rPr>
              <a:t>Make multiple choice question with sound logic</a:t>
            </a:r>
            <a:endParaRPr lang="en-US" sz="3200" dirty="0">
              <a:solidFill>
                <a:srgbClr val="00206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045" y="3733164"/>
            <a:ext cx="1844829" cy="2576211"/>
          </a:xfrm>
          <a:prstGeom prst="rect">
            <a:avLst/>
          </a:prstGeom>
        </p:spPr>
      </p:pic>
      <p:sp>
        <p:nvSpPr>
          <p:cNvPr id="9" name="TextBox 8"/>
          <p:cNvSpPr txBox="1"/>
          <p:nvPr/>
        </p:nvSpPr>
        <p:spPr>
          <a:xfrm>
            <a:off x="457200" y="1433155"/>
            <a:ext cx="8229600" cy="784830"/>
          </a:xfrm>
          <a:prstGeom prst="rect">
            <a:avLst/>
          </a:prstGeom>
          <a:solidFill>
            <a:srgbClr val="FFF2E7"/>
          </a:solidFill>
          <a:effectLst>
            <a:outerShdw blurRad="50800" dist="38100" dir="2700000" algn="tl" rotWithShape="0">
              <a:prstClr val="black">
                <a:alpha val="40000"/>
              </a:prstClr>
            </a:outerShdw>
          </a:effectLst>
        </p:spPr>
        <p:txBody>
          <a:bodyPr wrap="square" rtlCol="0" anchor="ctr">
            <a:spAutoFit/>
          </a:bodyPr>
          <a:lstStyle/>
          <a:p>
            <a:pPr marL="0" lvl="2">
              <a:spcBef>
                <a:spcPts val="600"/>
              </a:spcBef>
              <a:buClr>
                <a:srgbClr val="FF0000"/>
              </a:buClr>
            </a:pPr>
            <a:r>
              <a:rPr lang="en-US" sz="2000" dirty="0" smtClean="0">
                <a:solidFill>
                  <a:schemeClr val="bg2">
                    <a:lumMod val="10000"/>
                  </a:schemeClr>
                </a:solidFill>
                <a:latin typeface="Arial" panose="020B0604020202020204" pitchFamily="34" charset="0"/>
                <a:cs typeface="Arial" panose="020B0604020202020204" pitchFamily="34" charset="0"/>
              </a:rPr>
              <a:t>Q07: What color it is?</a:t>
            </a:r>
          </a:p>
          <a:p>
            <a:pPr marL="0" lvl="2">
              <a:spcBef>
                <a:spcPts val="600"/>
              </a:spcBef>
              <a:buClr>
                <a:srgbClr val="FF0000"/>
              </a:buClr>
            </a:pPr>
            <a:r>
              <a:rPr lang="en-US" sz="2000" dirty="0" smtClean="0">
                <a:solidFill>
                  <a:schemeClr val="bg2">
                    <a:lumMod val="10000"/>
                  </a:schemeClr>
                </a:solidFill>
                <a:latin typeface="Arial" panose="020B0604020202020204" pitchFamily="34" charset="0"/>
                <a:cs typeface="Arial" panose="020B0604020202020204" pitchFamily="34" charset="0"/>
              </a:rPr>
              <a:t>                                                         </a:t>
            </a:r>
            <a:endParaRPr lang="en-US" sz="2000" dirty="0">
              <a:solidFill>
                <a:schemeClr val="bg2">
                  <a:lumMod val="10000"/>
                </a:schemeClr>
              </a:solidFill>
              <a:latin typeface="Arial" panose="020B0604020202020204" pitchFamily="34" charset="0"/>
              <a:cs typeface="Arial" panose="020B0604020202020204" pitchFamily="34" charset="0"/>
            </a:endParaRPr>
          </a:p>
        </p:txBody>
      </p:sp>
      <p:sp>
        <p:nvSpPr>
          <p:cNvPr id="7" name="Oval 6"/>
          <p:cNvSpPr/>
          <p:nvPr/>
        </p:nvSpPr>
        <p:spPr>
          <a:xfrm>
            <a:off x="4364740" y="1539913"/>
            <a:ext cx="952190" cy="571314"/>
          </a:xfrm>
          <a:prstGeom prst="ellipse">
            <a:avLst/>
          </a:prstGeom>
          <a:solidFill>
            <a:srgbClr val="FF9966"/>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57200" y="2476636"/>
            <a:ext cx="1848905" cy="1077218"/>
          </a:xfrm>
          <a:prstGeom prst="rect">
            <a:avLst/>
          </a:prstGeom>
          <a:solidFill>
            <a:srgbClr val="FFF2E7"/>
          </a:solidFill>
          <a:effectLst>
            <a:outerShdw blurRad="50800" dist="38100" dir="2700000" algn="tl" rotWithShape="0">
              <a:prstClr val="black">
                <a:alpha val="40000"/>
              </a:prstClr>
            </a:outerShdw>
          </a:effectLst>
        </p:spPr>
        <p:txBody>
          <a:bodyPr wrap="square" rtlCol="0" anchor="ctr">
            <a:spAutoFit/>
          </a:bodyPr>
          <a:lstStyle/>
          <a:p>
            <a:pPr marL="0" lvl="2">
              <a:spcBef>
                <a:spcPts val="600"/>
              </a:spcBef>
              <a:buClr>
                <a:srgbClr val="FF0000"/>
              </a:buClr>
            </a:pPr>
            <a:r>
              <a:rPr lang="az-Cyrl-AZ" dirty="0" smtClean="0">
                <a:solidFill>
                  <a:schemeClr val="bg2">
                    <a:lumMod val="10000"/>
                  </a:schemeClr>
                </a:solidFill>
                <a:latin typeface="Arial" panose="020B0604020202020204" pitchFamily="34" charset="0"/>
                <a:cs typeface="Arial" panose="020B0604020202020204" pitchFamily="34" charset="0"/>
              </a:rPr>
              <a:t>О</a:t>
            </a:r>
            <a:r>
              <a:rPr lang="en-US" dirty="0" smtClean="0">
                <a:solidFill>
                  <a:schemeClr val="bg2">
                    <a:lumMod val="10000"/>
                  </a:schemeClr>
                </a:solidFill>
                <a:latin typeface="Arial" panose="020B0604020202020204" pitchFamily="34" charset="0"/>
                <a:cs typeface="Arial" panose="020B0604020202020204" pitchFamily="34" charset="0"/>
              </a:rPr>
              <a:t> Red  </a:t>
            </a:r>
          </a:p>
          <a:p>
            <a:pPr marL="0" lvl="2">
              <a:spcBef>
                <a:spcPts val="600"/>
              </a:spcBef>
              <a:buClr>
                <a:srgbClr val="FF0000"/>
              </a:buClr>
            </a:pPr>
            <a:r>
              <a:rPr lang="az-Cyrl-AZ" dirty="0" smtClean="0">
                <a:solidFill>
                  <a:schemeClr val="bg2">
                    <a:lumMod val="10000"/>
                  </a:schemeClr>
                </a:solidFill>
                <a:latin typeface="Arial" panose="020B0604020202020204" pitchFamily="34" charset="0"/>
                <a:cs typeface="Arial" panose="020B0604020202020204" pitchFamily="34" charset="0"/>
              </a:rPr>
              <a:t>О</a:t>
            </a:r>
            <a:r>
              <a:rPr lang="en-US" dirty="0" smtClean="0">
                <a:solidFill>
                  <a:schemeClr val="bg2">
                    <a:lumMod val="10000"/>
                  </a:schemeClr>
                </a:solidFill>
                <a:latin typeface="Arial" panose="020B0604020202020204" pitchFamily="34" charset="0"/>
                <a:cs typeface="Arial" panose="020B0604020202020204" pitchFamily="34" charset="0"/>
              </a:rPr>
              <a:t> Yellow </a:t>
            </a:r>
          </a:p>
          <a:p>
            <a:pPr marL="0" lvl="2">
              <a:spcBef>
                <a:spcPts val="600"/>
              </a:spcBef>
              <a:buClr>
                <a:srgbClr val="FF0000"/>
              </a:buClr>
            </a:pPr>
            <a:r>
              <a:rPr lang="az-Cyrl-AZ" dirty="0" smtClean="0">
                <a:solidFill>
                  <a:schemeClr val="bg2">
                    <a:lumMod val="10000"/>
                  </a:schemeClr>
                </a:solidFill>
                <a:latin typeface="Arial" panose="020B0604020202020204" pitchFamily="34" charset="0"/>
                <a:cs typeface="Arial" panose="020B0604020202020204" pitchFamily="34" charset="0"/>
              </a:rPr>
              <a:t>О</a:t>
            </a:r>
            <a:r>
              <a:rPr lang="en-US" dirty="0" smtClean="0">
                <a:solidFill>
                  <a:schemeClr val="bg2">
                    <a:lumMod val="10000"/>
                  </a:schemeClr>
                </a:solidFill>
                <a:latin typeface="Arial" panose="020B0604020202020204" pitchFamily="34" charset="0"/>
                <a:cs typeface="Arial" panose="020B0604020202020204" pitchFamily="34" charset="0"/>
              </a:rPr>
              <a:t> Black</a:t>
            </a:r>
            <a:endParaRPr lang="en-US" dirty="0">
              <a:solidFill>
                <a:schemeClr val="bg2">
                  <a:lumMod val="10000"/>
                </a:schemeClr>
              </a:solidFill>
              <a:latin typeface="Arial" panose="020B0604020202020204" pitchFamily="34" charset="0"/>
              <a:cs typeface="Arial" panose="020B0604020202020204" pitchFamily="34" charset="0"/>
            </a:endParaRPr>
          </a:p>
        </p:txBody>
      </p:sp>
      <p:sp>
        <p:nvSpPr>
          <p:cNvPr id="11" name="TextBox 10"/>
          <p:cNvSpPr txBox="1"/>
          <p:nvPr/>
        </p:nvSpPr>
        <p:spPr>
          <a:xfrm>
            <a:off x="3611875" y="2476484"/>
            <a:ext cx="1958655" cy="4262705"/>
          </a:xfrm>
          <a:prstGeom prst="rect">
            <a:avLst/>
          </a:prstGeom>
          <a:solidFill>
            <a:srgbClr val="FFF2E7"/>
          </a:solidFill>
          <a:effectLst>
            <a:outerShdw blurRad="50800" dist="38100" dir="2700000" algn="tl" rotWithShape="0">
              <a:prstClr val="black">
                <a:alpha val="40000"/>
              </a:prstClr>
            </a:outerShdw>
          </a:effectLst>
        </p:spPr>
        <p:txBody>
          <a:bodyPr wrap="square" rtlCol="0" anchor="ctr">
            <a:spAutoFit/>
          </a:bodyPr>
          <a:lstStyle/>
          <a:p>
            <a:pPr marL="0" lvl="2">
              <a:spcBef>
                <a:spcPts val="600"/>
              </a:spcBef>
              <a:buClr>
                <a:srgbClr val="FF0000"/>
              </a:buClr>
            </a:pPr>
            <a:r>
              <a:rPr lang="az-Cyrl-AZ" dirty="0" smtClean="0">
                <a:solidFill>
                  <a:schemeClr val="bg2">
                    <a:lumMod val="10000"/>
                  </a:schemeClr>
                </a:solidFill>
                <a:latin typeface="Arial" panose="020B0604020202020204" pitchFamily="34" charset="0"/>
                <a:cs typeface="Arial" panose="020B0604020202020204" pitchFamily="34" charset="0"/>
              </a:rPr>
              <a:t>О</a:t>
            </a:r>
            <a:r>
              <a:rPr lang="en-US" dirty="0" smtClean="0">
                <a:solidFill>
                  <a:schemeClr val="bg2">
                    <a:lumMod val="10000"/>
                  </a:schemeClr>
                </a:solidFill>
                <a:latin typeface="Arial" panose="020B0604020202020204" pitchFamily="34" charset="0"/>
                <a:cs typeface="Arial" panose="020B0604020202020204" pitchFamily="34" charset="0"/>
              </a:rPr>
              <a:t> Red  </a:t>
            </a:r>
          </a:p>
          <a:p>
            <a:pPr marL="0" lvl="2">
              <a:spcBef>
                <a:spcPts val="600"/>
              </a:spcBef>
              <a:buClr>
                <a:srgbClr val="FF0000"/>
              </a:buClr>
            </a:pPr>
            <a:r>
              <a:rPr lang="az-Cyrl-AZ" dirty="0" smtClean="0">
                <a:solidFill>
                  <a:schemeClr val="bg2">
                    <a:lumMod val="10000"/>
                  </a:schemeClr>
                </a:solidFill>
                <a:latin typeface="Arial" panose="020B0604020202020204" pitchFamily="34" charset="0"/>
                <a:cs typeface="Arial" panose="020B0604020202020204" pitchFamily="34" charset="0"/>
              </a:rPr>
              <a:t>О</a:t>
            </a:r>
            <a:r>
              <a:rPr lang="en-US" dirty="0" smtClean="0">
                <a:solidFill>
                  <a:schemeClr val="bg2">
                    <a:lumMod val="10000"/>
                  </a:schemeClr>
                </a:solidFill>
                <a:latin typeface="Arial" panose="020B0604020202020204" pitchFamily="34" charset="0"/>
                <a:cs typeface="Arial" panose="020B0604020202020204" pitchFamily="34" charset="0"/>
              </a:rPr>
              <a:t> Salmon </a:t>
            </a:r>
          </a:p>
          <a:p>
            <a:pPr marL="0" lvl="2">
              <a:spcBef>
                <a:spcPts val="600"/>
              </a:spcBef>
              <a:buClr>
                <a:srgbClr val="FF0000"/>
              </a:buClr>
            </a:pPr>
            <a:r>
              <a:rPr lang="az-Cyrl-AZ" dirty="0" smtClean="0">
                <a:solidFill>
                  <a:schemeClr val="bg2">
                    <a:lumMod val="10000"/>
                  </a:schemeClr>
                </a:solidFill>
                <a:latin typeface="Arial" panose="020B0604020202020204" pitchFamily="34" charset="0"/>
                <a:cs typeface="Arial" panose="020B0604020202020204" pitchFamily="34" charset="0"/>
              </a:rPr>
              <a:t>О</a:t>
            </a:r>
            <a:r>
              <a:rPr lang="en-US" dirty="0" smtClean="0">
                <a:solidFill>
                  <a:schemeClr val="bg2">
                    <a:lumMod val="10000"/>
                  </a:schemeClr>
                </a:solidFill>
                <a:latin typeface="Arial" panose="020B0604020202020204" pitchFamily="34" charset="0"/>
                <a:cs typeface="Arial" panose="020B0604020202020204" pitchFamily="34" charset="0"/>
              </a:rPr>
              <a:t> Fire Brick</a:t>
            </a:r>
          </a:p>
          <a:p>
            <a:pPr marL="0" lvl="2">
              <a:spcBef>
                <a:spcPts val="600"/>
              </a:spcBef>
              <a:buClr>
                <a:srgbClr val="FF0000"/>
              </a:buClr>
            </a:pPr>
            <a:r>
              <a:rPr lang="az-Cyrl-AZ" dirty="0">
                <a:solidFill>
                  <a:schemeClr val="bg2">
                    <a:lumMod val="10000"/>
                  </a:schemeClr>
                </a:solidFill>
                <a:latin typeface="Arial" panose="020B0604020202020204" pitchFamily="34" charset="0"/>
                <a:cs typeface="Arial" panose="020B0604020202020204" pitchFamily="34" charset="0"/>
              </a:rPr>
              <a:t>О</a:t>
            </a:r>
            <a:r>
              <a:rPr lang="en-US" dirty="0">
                <a:solidFill>
                  <a:schemeClr val="bg2">
                    <a:lumMod val="10000"/>
                  </a:schemeClr>
                </a:solidFill>
                <a:latin typeface="Arial" panose="020B0604020202020204" pitchFamily="34" charset="0"/>
                <a:cs typeface="Arial" panose="020B0604020202020204" pitchFamily="34" charset="0"/>
              </a:rPr>
              <a:t> </a:t>
            </a:r>
            <a:r>
              <a:rPr lang="en-US" dirty="0" smtClean="0">
                <a:solidFill>
                  <a:schemeClr val="bg2">
                    <a:lumMod val="10000"/>
                  </a:schemeClr>
                </a:solidFill>
                <a:latin typeface="Arial" panose="020B0604020202020204" pitchFamily="34" charset="0"/>
                <a:cs typeface="Arial" panose="020B0604020202020204" pitchFamily="34" charset="0"/>
              </a:rPr>
              <a:t>Dark Orange  </a:t>
            </a:r>
            <a:endParaRPr lang="en-US" dirty="0">
              <a:solidFill>
                <a:schemeClr val="bg2">
                  <a:lumMod val="10000"/>
                </a:schemeClr>
              </a:solidFill>
              <a:latin typeface="Arial" panose="020B0604020202020204" pitchFamily="34" charset="0"/>
              <a:cs typeface="Arial" panose="020B0604020202020204" pitchFamily="34" charset="0"/>
            </a:endParaRPr>
          </a:p>
          <a:p>
            <a:pPr marL="0" lvl="2">
              <a:spcBef>
                <a:spcPts val="600"/>
              </a:spcBef>
              <a:buClr>
                <a:srgbClr val="FF0000"/>
              </a:buClr>
            </a:pPr>
            <a:r>
              <a:rPr lang="az-Cyrl-AZ" dirty="0">
                <a:solidFill>
                  <a:schemeClr val="bg2">
                    <a:lumMod val="10000"/>
                  </a:schemeClr>
                </a:solidFill>
                <a:latin typeface="Arial" panose="020B0604020202020204" pitchFamily="34" charset="0"/>
                <a:cs typeface="Arial" panose="020B0604020202020204" pitchFamily="34" charset="0"/>
              </a:rPr>
              <a:t>О</a:t>
            </a:r>
            <a:r>
              <a:rPr lang="en-US" dirty="0">
                <a:solidFill>
                  <a:schemeClr val="bg2">
                    <a:lumMod val="10000"/>
                  </a:schemeClr>
                </a:solidFill>
                <a:latin typeface="Arial" panose="020B0604020202020204" pitchFamily="34" charset="0"/>
                <a:cs typeface="Arial" panose="020B0604020202020204" pitchFamily="34" charset="0"/>
              </a:rPr>
              <a:t> </a:t>
            </a:r>
            <a:r>
              <a:rPr lang="en-US" dirty="0" smtClean="0">
                <a:solidFill>
                  <a:schemeClr val="bg2">
                    <a:lumMod val="10000"/>
                  </a:schemeClr>
                </a:solidFill>
                <a:latin typeface="Arial" panose="020B0604020202020204" pitchFamily="34" charset="0"/>
                <a:cs typeface="Arial" panose="020B0604020202020204" pitchFamily="34" charset="0"/>
              </a:rPr>
              <a:t>Coral </a:t>
            </a:r>
            <a:endParaRPr lang="en-US" dirty="0">
              <a:solidFill>
                <a:schemeClr val="bg2">
                  <a:lumMod val="10000"/>
                </a:schemeClr>
              </a:solidFill>
              <a:latin typeface="Arial" panose="020B0604020202020204" pitchFamily="34" charset="0"/>
              <a:cs typeface="Arial" panose="020B0604020202020204" pitchFamily="34" charset="0"/>
            </a:endParaRPr>
          </a:p>
          <a:p>
            <a:pPr marL="0" lvl="2">
              <a:spcBef>
                <a:spcPts val="600"/>
              </a:spcBef>
              <a:buClr>
                <a:srgbClr val="FF0000"/>
              </a:buClr>
            </a:pPr>
            <a:r>
              <a:rPr lang="az-Cyrl-AZ" dirty="0">
                <a:solidFill>
                  <a:schemeClr val="bg2">
                    <a:lumMod val="10000"/>
                  </a:schemeClr>
                </a:solidFill>
                <a:latin typeface="Arial" panose="020B0604020202020204" pitchFamily="34" charset="0"/>
                <a:cs typeface="Arial" panose="020B0604020202020204" pitchFamily="34" charset="0"/>
              </a:rPr>
              <a:t>О</a:t>
            </a:r>
            <a:r>
              <a:rPr lang="en-US" dirty="0">
                <a:solidFill>
                  <a:schemeClr val="bg2">
                    <a:lumMod val="10000"/>
                  </a:schemeClr>
                </a:solidFill>
                <a:latin typeface="Arial" panose="020B0604020202020204" pitchFamily="34" charset="0"/>
                <a:cs typeface="Arial" panose="020B0604020202020204" pitchFamily="34" charset="0"/>
              </a:rPr>
              <a:t> </a:t>
            </a:r>
            <a:r>
              <a:rPr lang="en-US" dirty="0" smtClean="0">
                <a:solidFill>
                  <a:schemeClr val="bg2">
                    <a:lumMod val="10000"/>
                  </a:schemeClr>
                </a:solidFill>
                <a:latin typeface="Arial" panose="020B0604020202020204" pitchFamily="34" charset="0"/>
                <a:cs typeface="Arial" panose="020B0604020202020204" pitchFamily="34" charset="0"/>
              </a:rPr>
              <a:t>Tomato</a:t>
            </a:r>
            <a:endParaRPr lang="en-US" dirty="0">
              <a:solidFill>
                <a:schemeClr val="bg2">
                  <a:lumMod val="10000"/>
                </a:schemeClr>
              </a:solidFill>
              <a:latin typeface="Arial" panose="020B0604020202020204" pitchFamily="34" charset="0"/>
              <a:cs typeface="Arial" panose="020B0604020202020204" pitchFamily="34" charset="0"/>
            </a:endParaRPr>
          </a:p>
          <a:p>
            <a:pPr marL="0" lvl="2">
              <a:spcBef>
                <a:spcPts val="600"/>
              </a:spcBef>
              <a:buClr>
                <a:srgbClr val="FF0000"/>
              </a:buClr>
            </a:pPr>
            <a:r>
              <a:rPr lang="az-Cyrl-AZ" dirty="0">
                <a:solidFill>
                  <a:schemeClr val="bg2">
                    <a:lumMod val="10000"/>
                  </a:schemeClr>
                </a:solidFill>
                <a:latin typeface="Arial" panose="020B0604020202020204" pitchFamily="34" charset="0"/>
                <a:cs typeface="Arial" panose="020B0604020202020204" pitchFamily="34" charset="0"/>
              </a:rPr>
              <a:t>О</a:t>
            </a:r>
            <a:r>
              <a:rPr lang="en-US" dirty="0">
                <a:solidFill>
                  <a:schemeClr val="bg2">
                    <a:lumMod val="10000"/>
                  </a:schemeClr>
                </a:solidFill>
                <a:latin typeface="Arial" panose="020B0604020202020204" pitchFamily="34" charset="0"/>
                <a:cs typeface="Arial" panose="020B0604020202020204" pitchFamily="34" charset="0"/>
              </a:rPr>
              <a:t> </a:t>
            </a:r>
            <a:r>
              <a:rPr lang="en-US" dirty="0" smtClean="0">
                <a:solidFill>
                  <a:schemeClr val="bg2">
                    <a:lumMod val="10000"/>
                  </a:schemeClr>
                </a:solidFill>
                <a:latin typeface="Arial" panose="020B0604020202020204" pitchFamily="34" charset="0"/>
                <a:cs typeface="Arial" panose="020B0604020202020204" pitchFamily="34" charset="0"/>
              </a:rPr>
              <a:t>Orange Red  </a:t>
            </a:r>
            <a:endParaRPr lang="en-US" dirty="0">
              <a:solidFill>
                <a:schemeClr val="bg2">
                  <a:lumMod val="10000"/>
                </a:schemeClr>
              </a:solidFill>
              <a:latin typeface="Arial" panose="020B0604020202020204" pitchFamily="34" charset="0"/>
              <a:cs typeface="Arial" panose="020B0604020202020204" pitchFamily="34" charset="0"/>
            </a:endParaRPr>
          </a:p>
          <a:p>
            <a:pPr marL="0" lvl="2">
              <a:spcBef>
                <a:spcPts val="600"/>
              </a:spcBef>
              <a:buClr>
                <a:srgbClr val="FF0000"/>
              </a:buClr>
            </a:pPr>
            <a:r>
              <a:rPr lang="az-Cyrl-AZ" dirty="0">
                <a:solidFill>
                  <a:schemeClr val="bg2">
                    <a:lumMod val="10000"/>
                  </a:schemeClr>
                </a:solidFill>
                <a:latin typeface="Arial" panose="020B0604020202020204" pitchFamily="34" charset="0"/>
                <a:cs typeface="Arial" panose="020B0604020202020204" pitchFamily="34" charset="0"/>
              </a:rPr>
              <a:t>О</a:t>
            </a:r>
            <a:r>
              <a:rPr lang="en-US" dirty="0">
                <a:solidFill>
                  <a:schemeClr val="bg2">
                    <a:lumMod val="10000"/>
                  </a:schemeClr>
                </a:solidFill>
                <a:latin typeface="Arial" panose="020B0604020202020204" pitchFamily="34" charset="0"/>
                <a:cs typeface="Arial" panose="020B0604020202020204" pitchFamily="34" charset="0"/>
              </a:rPr>
              <a:t> </a:t>
            </a:r>
            <a:r>
              <a:rPr lang="en-US" dirty="0" smtClean="0">
                <a:solidFill>
                  <a:schemeClr val="bg2">
                    <a:lumMod val="10000"/>
                  </a:schemeClr>
                </a:solidFill>
                <a:latin typeface="Arial" panose="020B0604020202020204" pitchFamily="34" charset="0"/>
                <a:cs typeface="Arial" panose="020B0604020202020204" pitchFamily="34" charset="0"/>
              </a:rPr>
              <a:t>Chocolate </a:t>
            </a:r>
            <a:endParaRPr lang="en-US" dirty="0">
              <a:solidFill>
                <a:schemeClr val="bg2">
                  <a:lumMod val="10000"/>
                </a:schemeClr>
              </a:solidFill>
              <a:latin typeface="Arial" panose="020B0604020202020204" pitchFamily="34" charset="0"/>
              <a:cs typeface="Arial" panose="020B0604020202020204" pitchFamily="34" charset="0"/>
            </a:endParaRPr>
          </a:p>
          <a:p>
            <a:pPr marL="0" lvl="2">
              <a:spcBef>
                <a:spcPts val="600"/>
              </a:spcBef>
              <a:buClr>
                <a:srgbClr val="FF0000"/>
              </a:buClr>
            </a:pPr>
            <a:r>
              <a:rPr lang="az-Cyrl-AZ" dirty="0">
                <a:solidFill>
                  <a:schemeClr val="bg2">
                    <a:lumMod val="10000"/>
                  </a:schemeClr>
                </a:solidFill>
                <a:latin typeface="Arial" panose="020B0604020202020204" pitchFamily="34" charset="0"/>
                <a:cs typeface="Arial" panose="020B0604020202020204" pitchFamily="34" charset="0"/>
              </a:rPr>
              <a:t>О</a:t>
            </a:r>
            <a:r>
              <a:rPr lang="en-US" dirty="0">
                <a:solidFill>
                  <a:schemeClr val="bg2">
                    <a:lumMod val="10000"/>
                  </a:schemeClr>
                </a:solidFill>
                <a:latin typeface="Arial" panose="020B0604020202020204" pitchFamily="34" charset="0"/>
                <a:cs typeface="Arial" panose="020B0604020202020204" pitchFamily="34" charset="0"/>
              </a:rPr>
              <a:t> </a:t>
            </a:r>
            <a:r>
              <a:rPr lang="en-US" dirty="0" smtClean="0">
                <a:solidFill>
                  <a:schemeClr val="bg2">
                    <a:lumMod val="10000"/>
                  </a:schemeClr>
                </a:solidFill>
                <a:latin typeface="Arial" panose="020B0604020202020204" pitchFamily="34" charset="0"/>
                <a:cs typeface="Arial" panose="020B0604020202020204" pitchFamily="34" charset="0"/>
              </a:rPr>
              <a:t>Saddle Brown</a:t>
            </a:r>
            <a:endParaRPr lang="en-US" dirty="0">
              <a:solidFill>
                <a:schemeClr val="bg2">
                  <a:lumMod val="10000"/>
                </a:schemeClr>
              </a:solidFill>
              <a:latin typeface="Arial" panose="020B0604020202020204" pitchFamily="34" charset="0"/>
              <a:cs typeface="Arial" panose="020B0604020202020204" pitchFamily="34" charset="0"/>
            </a:endParaRPr>
          </a:p>
          <a:p>
            <a:pPr marL="0" lvl="2">
              <a:spcBef>
                <a:spcPts val="600"/>
              </a:spcBef>
              <a:buClr>
                <a:srgbClr val="FF0000"/>
              </a:buClr>
            </a:pPr>
            <a:r>
              <a:rPr lang="az-Cyrl-AZ" dirty="0">
                <a:solidFill>
                  <a:schemeClr val="bg2">
                    <a:lumMod val="10000"/>
                  </a:schemeClr>
                </a:solidFill>
                <a:latin typeface="Arial" panose="020B0604020202020204" pitchFamily="34" charset="0"/>
                <a:cs typeface="Arial" panose="020B0604020202020204" pitchFamily="34" charset="0"/>
              </a:rPr>
              <a:t>О</a:t>
            </a:r>
            <a:r>
              <a:rPr lang="en-US" dirty="0">
                <a:solidFill>
                  <a:schemeClr val="bg2">
                    <a:lumMod val="10000"/>
                  </a:schemeClr>
                </a:solidFill>
                <a:latin typeface="Arial" panose="020B0604020202020204" pitchFamily="34" charset="0"/>
                <a:cs typeface="Arial" panose="020B0604020202020204" pitchFamily="34" charset="0"/>
              </a:rPr>
              <a:t> </a:t>
            </a:r>
            <a:r>
              <a:rPr lang="en-US" dirty="0" smtClean="0">
                <a:solidFill>
                  <a:schemeClr val="bg2">
                    <a:lumMod val="10000"/>
                  </a:schemeClr>
                </a:solidFill>
                <a:latin typeface="Arial" panose="020B0604020202020204" pitchFamily="34" charset="0"/>
                <a:cs typeface="Arial" panose="020B0604020202020204" pitchFamily="34" charset="0"/>
              </a:rPr>
              <a:t>Wheat  </a:t>
            </a:r>
            <a:endParaRPr lang="en-US" dirty="0">
              <a:solidFill>
                <a:schemeClr val="bg2">
                  <a:lumMod val="10000"/>
                </a:schemeClr>
              </a:solidFill>
              <a:latin typeface="Arial" panose="020B0604020202020204" pitchFamily="34" charset="0"/>
              <a:cs typeface="Arial" panose="020B0604020202020204" pitchFamily="34" charset="0"/>
            </a:endParaRPr>
          </a:p>
          <a:p>
            <a:pPr marL="0" lvl="2">
              <a:spcBef>
                <a:spcPts val="600"/>
              </a:spcBef>
              <a:buClr>
                <a:srgbClr val="FF0000"/>
              </a:buClr>
            </a:pPr>
            <a:r>
              <a:rPr lang="az-Cyrl-AZ" dirty="0">
                <a:solidFill>
                  <a:schemeClr val="bg2">
                    <a:lumMod val="10000"/>
                  </a:schemeClr>
                </a:solidFill>
                <a:latin typeface="Arial" panose="020B0604020202020204" pitchFamily="34" charset="0"/>
                <a:cs typeface="Arial" panose="020B0604020202020204" pitchFamily="34" charset="0"/>
              </a:rPr>
              <a:t>О</a:t>
            </a:r>
            <a:r>
              <a:rPr lang="en-US" dirty="0">
                <a:solidFill>
                  <a:schemeClr val="bg2">
                    <a:lumMod val="10000"/>
                  </a:schemeClr>
                </a:solidFill>
                <a:latin typeface="Arial" panose="020B0604020202020204" pitchFamily="34" charset="0"/>
                <a:cs typeface="Arial" panose="020B0604020202020204" pitchFamily="34" charset="0"/>
              </a:rPr>
              <a:t> </a:t>
            </a:r>
            <a:r>
              <a:rPr lang="en-US" dirty="0" smtClean="0">
                <a:solidFill>
                  <a:schemeClr val="bg2">
                    <a:lumMod val="10000"/>
                  </a:schemeClr>
                </a:solidFill>
                <a:latin typeface="Arial" panose="020B0604020202020204" pitchFamily="34" charset="0"/>
                <a:cs typeface="Arial" panose="020B0604020202020204" pitchFamily="34" charset="0"/>
              </a:rPr>
              <a:t>Gold </a:t>
            </a:r>
            <a:endParaRPr lang="en-US" dirty="0">
              <a:solidFill>
                <a:schemeClr val="bg2">
                  <a:lumMod val="10000"/>
                </a:schemeClr>
              </a:solidFill>
              <a:latin typeface="Arial" panose="020B0604020202020204" pitchFamily="34" charset="0"/>
              <a:cs typeface="Arial" panose="020B0604020202020204" pitchFamily="34" charset="0"/>
            </a:endParaRPr>
          </a:p>
          <a:p>
            <a:pPr marL="0" lvl="2">
              <a:spcBef>
                <a:spcPts val="600"/>
              </a:spcBef>
              <a:buClr>
                <a:srgbClr val="FF0000"/>
              </a:buClr>
            </a:pPr>
            <a:r>
              <a:rPr lang="az-Cyrl-AZ" dirty="0">
                <a:solidFill>
                  <a:schemeClr val="bg2">
                    <a:lumMod val="10000"/>
                  </a:schemeClr>
                </a:solidFill>
                <a:latin typeface="Arial" panose="020B0604020202020204" pitchFamily="34" charset="0"/>
                <a:cs typeface="Arial" panose="020B0604020202020204" pitchFamily="34" charset="0"/>
              </a:rPr>
              <a:t>О</a:t>
            </a:r>
            <a:r>
              <a:rPr lang="en-US" dirty="0">
                <a:solidFill>
                  <a:schemeClr val="bg2">
                    <a:lumMod val="10000"/>
                  </a:schemeClr>
                </a:solidFill>
                <a:latin typeface="Arial" panose="020B0604020202020204" pitchFamily="34" charset="0"/>
                <a:cs typeface="Arial" panose="020B0604020202020204" pitchFamily="34" charset="0"/>
              </a:rPr>
              <a:t> </a:t>
            </a:r>
            <a:r>
              <a:rPr lang="en-US" dirty="0" smtClean="0">
                <a:solidFill>
                  <a:schemeClr val="bg2">
                    <a:lumMod val="10000"/>
                  </a:schemeClr>
                </a:solidFill>
                <a:latin typeface="Arial" panose="020B0604020202020204" pitchFamily="34" charset="0"/>
                <a:cs typeface="Arial" panose="020B0604020202020204" pitchFamily="34" charset="0"/>
              </a:rPr>
              <a:t>Tan</a:t>
            </a:r>
            <a:endParaRPr lang="en-US" dirty="0">
              <a:solidFill>
                <a:schemeClr val="bg2">
                  <a:lumMod val="10000"/>
                </a:schemeClr>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9292" y="3642167"/>
            <a:ext cx="1917542" cy="1931338"/>
          </a:xfrm>
          <a:prstGeom prst="rect">
            <a:avLst/>
          </a:prstGeom>
        </p:spPr>
      </p:pic>
    </p:spTree>
    <p:extLst>
      <p:ext uri="{BB962C8B-B14F-4D97-AF65-F5344CB8AC3E}">
        <p14:creationId xmlns:p14="http://schemas.microsoft.com/office/powerpoint/2010/main" val="349003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1861BC-A102-48D5-BB3B-1816DCA4E050}" type="slidenum">
              <a:rPr lang="en-US" smtClean="0"/>
              <a:t>35</a:t>
            </a:fld>
            <a:endParaRPr lang="en-US"/>
          </a:p>
        </p:txBody>
      </p:sp>
      <p:cxnSp>
        <p:nvCxnSpPr>
          <p:cNvPr id="3" name="Straight Connector 2"/>
          <p:cNvCxnSpPr/>
          <p:nvPr/>
        </p:nvCxnSpPr>
        <p:spPr>
          <a:xfrm>
            <a:off x="78615" y="702245"/>
            <a:ext cx="90525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09046" y="48287"/>
            <a:ext cx="8717934" cy="584775"/>
          </a:xfrm>
          <a:prstGeom prst="rect">
            <a:avLst/>
          </a:prstGeom>
          <a:noFill/>
        </p:spPr>
        <p:txBody>
          <a:bodyPr wrap="square" rtlCol="0" anchor="ctr">
            <a:spAutoFit/>
          </a:bodyPr>
          <a:lstStyle/>
          <a:p>
            <a:r>
              <a:rPr lang="en-US" sz="3200" dirty="0" smtClean="0">
                <a:solidFill>
                  <a:srgbClr val="002060"/>
                </a:solidFill>
                <a:latin typeface="Arial" panose="020B0604020202020204" pitchFamily="34" charset="0"/>
                <a:cs typeface="Arial" panose="020B0604020202020204" pitchFamily="34" charset="0"/>
              </a:rPr>
              <a:t>Avoid excessive list of options</a:t>
            </a:r>
            <a:endParaRPr lang="en-US" sz="3200" dirty="0">
              <a:solidFill>
                <a:srgbClr val="002060"/>
              </a:solidFill>
              <a:latin typeface="Arial" panose="020B0604020202020204" pitchFamily="34" charset="0"/>
              <a:cs typeface="Arial" panose="020B0604020202020204" pitchFamily="34" charset="0"/>
            </a:endParaRPr>
          </a:p>
        </p:txBody>
      </p:sp>
      <p:sp>
        <p:nvSpPr>
          <p:cNvPr id="18" name="TextBox 17"/>
          <p:cNvSpPr txBox="1"/>
          <p:nvPr/>
        </p:nvSpPr>
        <p:spPr>
          <a:xfrm>
            <a:off x="457200" y="4270248"/>
            <a:ext cx="7426563" cy="723275"/>
          </a:xfrm>
          <a:prstGeom prst="rect">
            <a:avLst/>
          </a:prstGeom>
          <a:solidFill>
            <a:schemeClr val="accent3">
              <a:lumMod val="20000"/>
              <a:lumOff val="80000"/>
            </a:schemeClr>
          </a:solidFill>
          <a:effectLst>
            <a:outerShdw blurRad="50800" dist="38100" dir="2700000" algn="tl" rotWithShape="0">
              <a:prstClr val="black">
                <a:alpha val="40000"/>
              </a:prstClr>
            </a:outerShdw>
          </a:effectLst>
        </p:spPr>
        <p:txBody>
          <a:bodyPr wrap="square" rtlCol="0">
            <a:spAutoFit/>
          </a:bodyPr>
          <a:lstStyle/>
          <a:p>
            <a:pPr marL="0" lvl="2">
              <a:spcBef>
                <a:spcPts val="600"/>
              </a:spcBef>
              <a:buClr>
                <a:srgbClr val="FF0000"/>
              </a:buClr>
            </a:pPr>
            <a:r>
              <a:rPr lang="en-US" dirty="0" smtClean="0">
                <a:solidFill>
                  <a:schemeClr val="bg2">
                    <a:lumMod val="25000"/>
                  </a:schemeClr>
                </a:solidFill>
                <a:latin typeface="Arial" panose="020B0604020202020204" pitchFamily="34" charset="0"/>
                <a:cs typeface="Arial" panose="020B0604020202020204" pitchFamily="34" charset="0"/>
              </a:rPr>
              <a:t>Q01</a:t>
            </a:r>
            <a:r>
              <a:rPr lang="en-US" dirty="0">
                <a:solidFill>
                  <a:schemeClr val="bg2">
                    <a:lumMod val="25000"/>
                  </a:schemeClr>
                </a:solidFill>
                <a:latin typeface="Arial" panose="020B0604020202020204" pitchFamily="34" charset="0"/>
                <a:cs typeface="Arial" panose="020B0604020202020204" pitchFamily="34" charset="0"/>
              </a:rPr>
              <a:t>: </a:t>
            </a:r>
            <a:r>
              <a:rPr lang="en-US" dirty="0" smtClean="0">
                <a:solidFill>
                  <a:schemeClr val="bg2">
                    <a:lumMod val="25000"/>
                  </a:schemeClr>
                </a:solidFill>
                <a:latin typeface="Arial" panose="020B0604020202020204" pitchFamily="34" charset="0"/>
                <a:cs typeface="Arial" panose="020B0604020202020204" pitchFamily="34" charset="0"/>
              </a:rPr>
              <a:t>Primary reason for screen failure is:</a:t>
            </a:r>
          </a:p>
          <a:p>
            <a:pPr marL="0" lvl="2">
              <a:spcBef>
                <a:spcPts val="600"/>
              </a:spcBef>
              <a:buClr>
                <a:srgbClr val="FF0000"/>
              </a:buClr>
            </a:pPr>
            <a:endParaRPr lang="en-US" dirty="0" smtClean="0">
              <a:solidFill>
                <a:schemeClr val="bg2">
                  <a:lumMod val="25000"/>
                </a:schemeClr>
              </a:solidFill>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31365" y="4279920"/>
            <a:ext cx="555232" cy="475556"/>
          </a:xfrm>
          <a:prstGeom prst="rect">
            <a:avLst/>
          </a:prstGeom>
        </p:spPr>
      </p:pic>
      <p:sp>
        <p:nvSpPr>
          <p:cNvPr id="21" name="Rectangle 20"/>
          <p:cNvSpPr/>
          <p:nvPr/>
        </p:nvSpPr>
        <p:spPr>
          <a:xfrm>
            <a:off x="1192360" y="4636008"/>
            <a:ext cx="6567255" cy="30724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56997" y="5450403"/>
            <a:ext cx="8229600" cy="1092607"/>
          </a:xfrm>
          <a:prstGeom prst="rect">
            <a:avLst/>
          </a:prstGeom>
          <a:solidFill>
            <a:srgbClr val="FFFFEB"/>
          </a:solidFill>
          <a:effectLst>
            <a:outerShdw blurRad="50800" dist="38100" dir="2700000" algn="tl" rotWithShape="0">
              <a:prstClr val="black">
                <a:alpha val="40000"/>
              </a:prstClr>
            </a:outerShdw>
          </a:effectLst>
        </p:spPr>
        <p:txBody>
          <a:bodyPr wrap="square" rtlCol="0" anchor="ctr">
            <a:spAutoFit/>
          </a:bodyPr>
          <a:lstStyle/>
          <a:p>
            <a:pPr algn="ctr">
              <a:lnSpc>
                <a:spcPct val="150000"/>
              </a:lnSpc>
              <a:spcAft>
                <a:spcPts val="600"/>
              </a:spcAft>
              <a:buClr>
                <a:srgbClr val="FF0000"/>
              </a:buClr>
            </a:pPr>
            <a:r>
              <a:rPr lang="en-US" sz="2000" dirty="0">
                <a:solidFill>
                  <a:schemeClr val="bg2">
                    <a:lumMod val="10000"/>
                  </a:schemeClr>
                </a:solidFill>
                <a:latin typeface="Arial" panose="020B0604020202020204" pitchFamily="34" charset="0"/>
                <a:cs typeface="Arial" panose="020B0604020202020204" pitchFamily="34" charset="0"/>
              </a:rPr>
              <a:t>Replace long list of radio button options with free text.</a:t>
            </a:r>
          </a:p>
          <a:p>
            <a:pPr algn="ctr">
              <a:lnSpc>
                <a:spcPct val="150000"/>
              </a:lnSpc>
              <a:spcAft>
                <a:spcPts val="600"/>
              </a:spcAft>
              <a:buClr>
                <a:srgbClr val="FF0000"/>
              </a:buClr>
            </a:pPr>
            <a:r>
              <a:rPr lang="en-US" altLang="zh-CN" sz="2000" dirty="0" smtClean="0">
                <a:solidFill>
                  <a:schemeClr val="bg2">
                    <a:lumMod val="10000"/>
                  </a:schemeClr>
                </a:solidFill>
                <a:latin typeface="Arial" panose="020B0604020202020204" pitchFamily="34" charset="0"/>
                <a:cs typeface="Arial" panose="020B0604020202020204" pitchFamily="34" charset="0"/>
              </a:rPr>
              <a:t>Have a central investigator do the grouping afterwards.</a:t>
            </a:r>
          </a:p>
        </p:txBody>
      </p:sp>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31365" y="2205192"/>
            <a:ext cx="555435" cy="475556"/>
          </a:xfrm>
          <a:prstGeom prst="rect">
            <a:avLst/>
          </a:prstGeom>
        </p:spPr>
      </p:pic>
    </p:spTree>
    <p:controls>
      <mc:AlternateContent xmlns:mc="http://schemas.openxmlformats.org/markup-compatibility/2006">
        <mc:Choice xmlns:v="urn:schemas-microsoft-com:vml" Requires="v">
          <p:control spid="7319" name="TextBox1" r:id="rId2" imgW="7425720" imgH="2728080"/>
        </mc:Choice>
        <mc:Fallback>
          <p:control name="TextBox1" r:id="rId2" imgW="7425720" imgH="2728080">
            <p:pic>
              <p:nvPicPr>
                <p:cNvPr id="0" name="TextBox1"/>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457200" y="1381125"/>
                  <a:ext cx="7426325" cy="272732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138514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1861BC-A102-48D5-BB3B-1816DCA4E050}" type="slidenum">
              <a:rPr lang="en-US" smtClean="0"/>
              <a:t>36</a:t>
            </a:fld>
            <a:endParaRPr lang="en-US"/>
          </a:p>
        </p:txBody>
      </p:sp>
      <p:pic>
        <p:nvPicPr>
          <p:cNvPr id="4" name="Picture 3"/>
          <p:cNvPicPr>
            <a:picLocks noChangeAspect="1"/>
          </p:cNvPicPr>
          <p:nvPr/>
        </p:nvPicPr>
        <p:blipFill>
          <a:blip r:embed="rId2"/>
          <a:stretch>
            <a:fillRect/>
          </a:stretch>
        </p:blipFill>
        <p:spPr>
          <a:xfrm>
            <a:off x="457200" y="1371600"/>
            <a:ext cx="8229600" cy="4473120"/>
          </a:xfrm>
          <a:prstGeom prst="rect">
            <a:avLst/>
          </a:prstGeom>
          <a:effectLst>
            <a:outerShdw blurRad="50800" dist="38100" dir="2700000" algn="tl" rotWithShape="0">
              <a:prstClr val="black">
                <a:alpha val="40000"/>
              </a:prstClr>
            </a:outerShdw>
          </a:effectLst>
        </p:spPr>
      </p:pic>
      <p:cxnSp>
        <p:nvCxnSpPr>
          <p:cNvPr id="5" name="Straight Connector 4"/>
          <p:cNvCxnSpPr/>
          <p:nvPr/>
        </p:nvCxnSpPr>
        <p:spPr>
          <a:xfrm>
            <a:off x="78615" y="702245"/>
            <a:ext cx="90525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9046" y="48287"/>
            <a:ext cx="8717934" cy="584775"/>
          </a:xfrm>
          <a:prstGeom prst="rect">
            <a:avLst/>
          </a:prstGeom>
          <a:noFill/>
        </p:spPr>
        <p:txBody>
          <a:bodyPr wrap="square" rtlCol="0" anchor="ctr">
            <a:spAutoFit/>
          </a:bodyPr>
          <a:lstStyle/>
          <a:p>
            <a:r>
              <a:rPr lang="en-US" sz="3200" dirty="0" smtClean="0">
                <a:solidFill>
                  <a:srgbClr val="002060"/>
                </a:solidFill>
                <a:latin typeface="Arial" panose="020B0604020202020204" pitchFamily="34" charset="0"/>
                <a:cs typeface="Arial" panose="020B0604020202020204" pitchFamily="34" charset="0"/>
              </a:rPr>
              <a:t>Example 11: Consider all possible responses</a:t>
            </a:r>
            <a:endParaRPr lang="en-US" sz="3200" dirty="0">
              <a:solidFill>
                <a:srgbClr val="002060"/>
              </a:solidFill>
              <a:latin typeface="Arial" panose="020B0604020202020204" pitchFamily="34" charset="0"/>
              <a:cs typeface="Arial" panose="020B0604020202020204" pitchFamily="34" charset="0"/>
            </a:endParaRPr>
          </a:p>
        </p:txBody>
      </p:sp>
      <p:sp>
        <p:nvSpPr>
          <p:cNvPr id="19" name="TextBox 18"/>
          <p:cNvSpPr txBox="1"/>
          <p:nvPr/>
        </p:nvSpPr>
        <p:spPr>
          <a:xfrm>
            <a:off x="457200" y="5931745"/>
            <a:ext cx="8229600" cy="723275"/>
          </a:xfrm>
          <a:prstGeom prst="rect">
            <a:avLst/>
          </a:prstGeom>
          <a:solidFill>
            <a:srgbClr val="FFFFF3"/>
          </a:solidFill>
          <a:effectLst>
            <a:outerShdw blurRad="50800" dist="38100" dir="2700000" algn="tl" rotWithShape="0">
              <a:prstClr val="black">
                <a:alpha val="40000"/>
              </a:prstClr>
            </a:outerShdw>
          </a:effectLst>
        </p:spPr>
        <p:txBody>
          <a:bodyPr wrap="square" rtlCol="0">
            <a:spAutoFit/>
          </a:bodyPr>
          <a:lstStyle/>
          <a:p>
            <a:pPr marL="342900" lvl="2" indent="-342900">
              <a:spcBef>
                <a:spcPts val="600"/>
              </a:spcBef>
              <a:buClr>
                <a:srgbClr val="FF0000"/>
              </a:buClr>
              <a:buFont typeface="Wingdings" panose="05000000000000000000" pitchFamily="2" charset="2"/>
              <a:buChar char="§"/>
            </a:pPr>
            <a:r>
              <a:rPr lang="en-US" i="1" dirty="0" smtClean="0">
                <a:solidFill>
                  <a:schemeClr val="bg2">
                    <a:lumMod val="10000"/>
                  </a:schemeClr>
                </a:solidFill>
                <a:latin typeface="Arial" panose="020B0604020202020204" pitchFamily="34" charset="0"/>
                <a:cs typeface="Arial" panose="020B0604020202020204" pitchFamily="34" charset="0"/>
              </a:rPr>
              <a:t>Including “Other” in Q02 to cover all not listed.</a:t>
            </a:r>
          </a:p>
          <a:p>
            <a:pPr marL="342900" lvl="2" indent="-342900">
              <a:spcBef>
                <a:spcPts val="600"/>
              </a:spcBef>
              <a:buClr>
                <a:srgbClr val="FF0000"/>
              </a:buClr>
              <a:buFont typeface="Wingdings" panose="05000000000000000000" pitchFamily="2" charset="2"/>
              <a:buChar char="§"/>
            </a:pPr>
            <a:r>
              <a:rPr lang="en-US" i="1" dirty="0" smtClean="0">
                <a:solidFill>
                  <a:schemeClr val="bg2">
                    <a:lumMod val="10000"/>
                  </a:schemeClr>
                </a:solidFill>
                <a:latin typeface="Arial" panose="020B0604020202020204" pitchFamily="34" charset="0"/>
                <a:cs typeface="Arial" panose="020B0604020202020204" pitchFamily="34" charset="0"/>
              </a:rPr>
              <a:t>Including “None of the above” in Q05 to positively confirm the response.  </a:t>
            </a:r>
          </a:p>
        </p:txBody>
      </p:sp>
      <p:sp>
        <p:nvSpPr>
          <p:cNvPr id="7" name="Oval 6"/>
          <p:cNvSpPr/>
          <p:nvPr/>
        </p:nvSpPr>
        <p:spPr>
          <a:xfrm>
            <a:off x="4433015" y="3813050"/>
            <a:ext cx="626853" cy="26921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342030" y="5387275"/>
            <a:ext cx="1343715" cy="26921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815584" y="4562856"/>
            <a:ext cx="2487168" cy="646331"/>
          </a:xfrm>
          <a:prstGeom prst="rect">
            <a:avLst/>
          </a:prstGeom>
          <a:solidFill>
            <a:srgbClr val="FFFFEB"/>
          </a:solidFill>
          <a:effectLst>
            <a:outerShdw blurRad="50800" dist="38100" dir="2700000" algn="tl" rotWithShape="0">
              <a:prstClr val="black">
                <a:alpha val="40000"/>
              </a:prstClr>
            </a:outerShdw>
          </a:effectLst>
        </p:spPr>
        <p:txBody>
          <a:bodyPr wrap="square" rtlCol="0">
            <a:spAutoFit/>
          </a:bodyPr>
          <a:lstStyle/>
          <a:p>
            <a:pPr algn="ctr"/>
            <a:r>
              <a:rPr lang="en-US" dirty="0" smtClean="0">
                <a:solidFill>
                  <a:srgbClr val="FF0000"/>
                </a:solidFill>
                <a:latin typeface="Arial" panose="020B0604020202020204" pitchFamily="34" charset="0"/>
                <a:cs typeface="Arial" panose="020B0604020202020204" pitchFamily="34" charset="0"/>
              </a:rPr>
              <a:t>Unchecked checkbox = No, not Null.</a:t>
            </a:r>
            <a:endParaRPr lang="en-US" dirty="0">
              <a:solidFill>
                <a:srgbClr val="FF0000"/>
              </a:solidFill>
              <a:latin typeface="Arial" panose="020B0604020202020204" pitchFamily="34" charset="0"/>
              <a:cs typeface="Arial" panose="020B0604020202020204" pitchFamily="34" charset="0"/>
            </a:endParaRPr>
          </a:p>
        </p:txBody>
      </p:sp>
      <p:sp>
        <p:nvSpPr>
          <p:cNvPr id="10" name="TextBox 9"/>
          <p:cNvSpPr txBox="1"/>
          <p:nvPr/>
        </p:nvSpPr>
        <p:spPr>
          <a:xfrm>
            <a:off x="5808075" y="3301326"/>
            <a:ext cx="2487168" cy="646331"/>
          </a:xfrm>
          <a:prstGeom prst="rect">
            <a:avLst/>
          </a:prstGeom>
          <a:solidFill>
            <a:srgbClr val="FFFFEB"/>
          </a:solidFill>
          <a:effectLst>
            <a:outerShdw blurRad="50800" dist="38100" dir="2700000" algn="tl" rotWithShape="0">
              <a:prstClr val="black">
                <a:alpha val="40000"/>
              </a:prstClr>
            </a:outerShdw>
          </a:effectLst>
        </p:spPr>
        <p:txBody>
          <a:bodyPr wrap="square" rtlCol="0">
            <a:spAutoFit/>
          </a:bodyPr>
          <a:lstStyle/>
          <a:p>
            <a:pPr algn="ctr"/>
            <a:r>
              <a:rPr lang="en-US" dirty="0" smtClean="0">
                <a:solidFill>
                  <a:srgbClr val="FF0000"/>
                </a:solidFill>
                <a:latin typeface="Arial" panose="020B0604020202020204" pitchFamily="34" charset="0"/>
                <a:cs typeface="Arial" panose="020B0604020202020204" pitchFamily="34" charset="0"/>
              </a:rPr>
              <a:t>Other covers all that are not expected.</a:t>
            </a:r>
            <a:endParaRPr lang="en-US"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075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1861BC-A102-48D5-BB3B-1816DCA4E050}" type="slidenum">
              <a:rPr lang="en-US" smtClean="0"/>
              <a:t>37</a:t>
            </a:fld>
            <a:endParaRPr lang="en-US"/>
          </a:p>
        </p:txBody>
      </p:sp>
      <p:cxnSp>
        <p:nvCxnSpPr>
          <p:cNvPr id="3" name="Straight Connector 2"/>
          <p:cNvCxnSpPr/>
          <p:nvPr/>
        </p:nvCxnSpPr>
        <p:spPr>
          <a:xfrm>
            <a:off x="78615" y="702245"/>
            <a:ext cx="90525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09046" y="48287"/>
            <a:ext cx="8717934" cy="584775"/>
          </a:xfrm>
          <a:prstGeom prst="rect">
            <a:avLst/>
          </a:prstGeom>
          <a:noFill/>
        </p:spPr>
        <p:txBody>
          <a:bodyPr wrap="square" rtlCol="0" anchor="ctr">
            <a:spAutoFit/>
          </a:bodyPr>
          <a:lstStyle/>
          <a:p>
            <a:r>
              <a:rPr lang="en-US" sz="3200" dirty="0" smtClean="0">
                <a:solidFill>
                  <a:srgbClr val="002060"/>
                </a:solidFill>
                <a:latin typeface="Arial" panose="020B0604020202020204" pitchFamily="34" charset="0"/>
                <a:cs typeface="Arial" panose="020B0604020202020204" pitchFamily="34" charset="0"/>
              </a:rPr>
              <a:t>Example 12: Use skip pattern controls</a:t>
            </a:r>
            <a:endParaRPr lang="en-US" sz="3200" dirty="0">
              <a:solidFill>
                <a:srgbClr val="002060"/>
              </a:solidFill>
              <a:latin typeface="Arial" panose="020B0604020202020204" pitchFamily="34" charset="0"/>
              <a:cs typeface="Arial" panose="020B0604020202020204" pitchFamily="34" charset="0"/>
            </a:endParaRPr>
          </a:p>
        </p:txBody>
      </p:sp>
      <p:sp>
        <p:nvSpPr>
          <p:cNvPr id="5" name="TextBox 4"/>
          <p:cNvSpPr txBox="1"/>
          <p:nvPr/>
        </p:nvSpPr>
        <p:spPr>
          <a:xfrm>
            <a:off x="457200" y="5900833"/>
            <a:ext cx="8229600" cy="723275"/>
          </a:xfrm>
          <a:prstGeom prst="rect">
            <a:avLst/>
          </a:prstGeom>
          <a:solidFill>
            <a:srgbClr val="FFF2E7"/>
          </a:solidFill>
          <a:effectLst>
            <a:outerShdw blurRad="50800" dist="38100" dir="2700000" algn="tl" rotWithShape="0">
              <a:prstClr val="black">
                <a:alpha val="40000"/>
              </a:prstClr>
            </a:outerShdw>
          </a:effectLst>
        </p:spPr>
        <p:txBody>
          <a:bodyPr wrap="square" rtlCol="0">
            <a:spAutoFit/>
          </a:bodyPr>
          <a:lstStyle/>
          <a:p>
            <a:pPr marL="342900" lvl="2" indent="-342900">
              <a:spcBef>
                <a:spcPts val="600"/>
              </a:spcBef>
              <a:buClr>
                <a:srgbClr val="FF0000"/>
              </a:buClr>
              <a:buFont typeface="Wingdings" panose="05000000000000000000" pitchFamily="2" charset="2"/>
              <a:buChar char="§"/>
            </a:pPr>
            <a:r>
              <a:rPr lang="en-US" i="1" dirty="0" smtClean="0">
                <a:solidFill>
                  <a:schemeClr val="bg2">
                    <a:lumMod val="10000"/>
                  </a:schemeClr>
                </a:solidFill>
                <a:latin typeface="Arial" panose="020B0604020202020204" pitchFamily="34" charset="0"/>
                <a:cs typeface="Arial" panose="020B0604020202020204" pitchFamily="34" charset="0"/>
              </a:rPr>
              <a:t>Define skip pattern controls to avoid basic logic conflicts.</a:t>
            </a:r>
          </a:p>
          <a:p>
            <a:pPr marL="342900" lvl="2" indent="-342900">
              <a:spcBef>
                <a:spcPts val="600"/>
              </a:spcBef>
              <a:buClr>
                <a:srgbClr val="FF0000"/>
              </a:buClr>
              <a:buFont typeface="Wingdings" panose="05000000000000000000" pitchFamily="2" charset="2"/>
              <a:buChar char="§"/>
            </a:pPr>
            <a:r>
              <a:rPr lang="en-US" i="1" dirty="0" smtClean="0">
                <a:solidFill>
                  <a:schemeClr val="bg2">
                    <a:lumMod val="10000"/>
                  </a:schemeClr>
                </a:solidFill>
                <a:latin typeface="Arial" panose="020B0604020202020204" pitchFamily="34" charset="0"/>
                <a:cs typeface="Arial" panose="020B0604020202020204" pitchFamily="34" charset="0"/>
              </a:rPr>
              <a:t>Enforce skip patterns in EDC user interfaces.</a:t>
            </a:r>
          </a:p>
        </p:txBody>
      </p:sp>
      <p:pic>
        <p:nvPicPr>
          <p:cNvPr id="6" name="Picture 5"/>
          <p:cNvPicPr>
            <a:picLocks noChangeAspect="1"/>
          </p:cNvPicPr>
          <p:nvPr/>
        </p:nvPicPr>
        <p:blipFill>
          <a:blip r:embed="rId3"/>
          <a:stretch>
            <a:fillRect/>
          </a:stretch>
        </p:blipFill>
        <p:spPr>
          <a:xfrm>
            <a:off x="475488" y="1371600"/>
            <a:ext cx="8229600" cy="4407127"/>
          </a:xfrm>
          <a:prstGeom prst="rect">
            <a:avLst/>
          </a:prstGeom>
          <a:effectLst>
            <a:outerShdw blurRad="50800" dist="38100" dir="2700000" algn="tl" rotWithShape="0">
              <a:prstClr val="black">
                <a:alpha val="40000"/>
              </a:prstClr>
            </a:outerShdw>
          </a:effectLst>
        </p:spPr>
      </p:pic>
      <p:sp>
        <p:nvSpPr>
          <p:cNvPr id="7" name="Oval 6"/>
          <p:cNvSpPr/>
          <p:nvPr/>
        </p:nvSpPr>
        <p:spPr>
          <a:xfrm>
            <a:off x="402336" y="4636008"/>
            <a:ext cx="1938528" cy="134966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329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1861BC-A102-48D5-BB3B-1816DCA4E050}" type="slidenum">
              <a:rPr lang="en-US" smtClean="0"/>
              <a:t>38</a:t>
            </a:fld>
            <a:endParaRPr lang="en-US"/>
          </a:p>
        </p:txBody>
      </p:sp>
      <p:cxnSp>
        <p:nvCxnSpPr>
          <p:cNvPr id="3" name="Straight Connector 2"/>
          <p:cNvCxnSpPr/>
          <p:nvPr/>
        </p:nvCxnSpPr>
        <p:spPr>
          <a:xfrm>
            <a:off x="78615" y="702245"/>
            <a:ext cx="90525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09046" y="48287"/>
            <a:ext cx="8717934" cy="584775"/>
          </a:xfrm>
          <a:prstGeom prst="rect">
            <a:avLst/>
          </a:prstGeom>
          <a:noFill/>
        </p:spPr>
        <p:txBody>
          <a:bodyPr wrap="square" rtlCol="0" anchor="ctr">
            <a:spAutoFit/>
          </a:bodyPr>
          <a:lstStyle/>
          <a:p>
            <a:r>
              <a:rPr lang="en-US" sz="3200" dirty="0" smtClean="0">
                <a:solidFill>
                  <a:srgbClr val="002060"/>
                </a:solidFill>
                <a:latin typeface="Arial" panose="020B0604020202020204" pitchFamily="34" charset="0"/>
                <a:cs typeface="Arial" panose="020B0604020202020204" pitchFamily="34" charset="0"/>
              </a:rPr>
              <a:t>Example 13: Define data validation rules</a:t>
            </a:r>
            <a:endParaRPr lang="en-US" sz="3200" dirty="0">
              <a:solidFill>
                <a:srgbClr val="002060"/>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2"/>
          <a:stretch>
            <a:fillRect/>
          </a:stretch>
        </p:blipFill>
        <p:spPr>
          <a:xfrm>
            <a:off x="457200" y="1371600"/>
            <a:ext cx="8229600" cy="3143804"/>
          </a:xfrm>
          <a:prstGeom prst="rect">
            <a:avLst/>
          </a:prstGeom>
          <a:effectLst>
            <a:outerShdw blurRad="50800" dist="38100" dir="2700000" algn="tl" rotWithShape="0">
              <a:prstClr val="black">
                <a:alpha val="40000"/>
              </a:prstClr>
            </a:outerShdw>
          </a:effectLst>
        </p:spPr>
      </p:pic>
      <p:sp>
        <p:nvSpPr>
          <p:cNvPr id="11" name="TextBox 10"/>
          <p:cNvSpPr txBox="1"/>
          <p:nvPr/>
        </p:nvSpPr>
        <p:spPr>
          <a:xfrm>
            <a:off x="457200" y="4772370"/>
            <a:ext cx="8229600" cy="1554272"/>
          </a:xfrm>
          <a:prstGeom prst="rect">
            <a:avLst/>
          </a:prstGeom>
          <a:solidFill>
            <a:schemeClr val="accent3">
              <a:lumMod val="20000"/>
              <a:lumOff val="80000"/>
            </a:schemeClr>
          </a:solidFill>
          <a:effectLst>
            <a:outerShdw blurRad="50800" dist="38100" dir="2700000" algn="tl" rotWithShape="0">
              <a:prstClr val="black">
                <a:alpha val="40000"/>
              </a:prstClr>
            </a:outerShdw>
          </a:effectLst>
        </p:spPr>
        <p:txBody>
          <a:bodyPr wrap="square" rtlCol="0">
            <a:spAutoFit/>
          </a:bodyPr>
          <a:lstStyle/>
          <a:p>
            <a:pPr marL="0" lvl="2" algn="ctr">
              <a:lnSpc>
                <a:spcPct val="150000"/>
              </a:lnSpc>
              <a:spcBef>
                <a:spcPts val="600"/>
              </a:spcBef>
              <a:buClr>
                <a:srgbClr val="FF0000"/>
              </a:buClr>
            </a:pPr>
            <a:r>
              <a:rPr lang="en-US" sz="2000" dirty="0" smtClean="0">
                <a:solidFill>
                  <a:schemeClr val="bg2">
                    <a:lumMod val="10000"/>
                  </a:schemeClr>
                </a:solidFill>
                <a:latin typeface="Arial" panose="020B0604020202020204" pitchFamily="34" charset="0"/>
                <a:cs typeface="Arial" panose="020B0604020202020204" pitchFamily="34" charset="0"/>
              </a:rPr>
              <a:t>Real-time alert for users to prevent data entry typo errors.</a:t>
            </a:r>
          </a:p>
          <a:p>
            <a:pPr marL="0" lvl="2" algn="ctr">
              <a:lnSpc>
                <a:spcPct val="150000"/>
              </a:lnSpc>
              <a:spcBef>
                <a:spcPts val="600"/>
              </a:spcBef>
              <a:buClr>
                <a:srgbClr val="FF0000"/>
              </a:buClr>
            </a:pPr>
            <a:r>
              <a:rPr lang="en-US" sz="2000" dirty="0" smtClean="0">
                <a:solidFill>
                  <a:schemeClr val="bg2">
                    <a:lumMod val="10000"/>
                  </a:schemeClr>
                </a:solidFill>
                <a:latin typeface="Arial" panose="020B0604020202020204" pitchFamily="34" charset="0"/>
                <a:cs typeface="Arial" panose="020B0604020202020204" pitchFamily="34" charset="0"/>
              </a:rPr>
              <a:t>For this example, the End of Study CRF has 23 data validation rules, checking missing data, data value range, and date/time sequences.  </a:t>
            </a:r>
          </a:p>
        </p:txBody>
      </p:sp>
    </p:spTree>
    <p:extLst>
      <p:ext uri="{BB962C8B-B14F-4D97-AF65-F5344CB8AC3E}">
        <p14:creationId xmlns:p14="http://schemas.microsoft.com/office/powerpoint/2010/main" val="9708044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1861BC-A102-48D5-BB3B-1816DCA4E050}" type="slidenum">
              <a:rPr lang="en-US" smtClean="0"/>
              <a:t>39</a:t>
            </a:fld>
            <a:endParaRPr lang="en-US"/>
          </a:p>
        </p:txBody>
      </p:sp>
      <p:cxnSp>
        <p:nvCxnSpPr>
          <p:cNvPr id="3" name="Straight Connector 2"/>
          <p:cNvCxnSpPr/>
          <p:nvPr/>
        </p:nvCxnSpPr>
        <p:spPr>
          <a:xfrm>
            <a:off x="78615" y="702245"/>
            <a:ext cx="90525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09046" y="48287"/>
            <a:ext cx="8717934" cy="584775"/>
          </a:xfrm>
          <a:prstGeom prst="rect">
            <a:avLst/>
          </a:prstGeom>
          <a:noFill/>
        </p:spPr>
        <p:txBody>
          <a:bodyPr wrap="square" rtlCol="0" anchor="ctr">
            <a:spAutoFit/>
          </a:bodyPr>
          <a:lstStyle/>
          <a:p>
            <a:r>
              <a:rPr lang="en-US" sz="3200" dirty="0" smtClean="0">
                <a:solidFill>
                  <a:srgbClr val="002060"/>
                </a:solidFill>
                <a:latin typeface="Arial" panose="020B0604020202020204" pitchFamily="34" charset="0"/>
                <a:cs typeface="Arial" panose="020B0604020202020204" pitchFamily="34" charset="0"/>
              </a:rPr>
              <a:t>Levels of data validation rules</a:t>
            </a:r>
            <a:endParaRPr lang="en-US" sz="3200" dirty="0">
              <a:solidFill>
                <a:srgbClr val="002060"/>
              </a:solidFill>
              <a:latin typeface="Arial" panose="020B0604020202020204" pitchFamily="34" charset="0"/>
              <a:cs typeface="Arial" panose="020B0604020202020204" pitchFamily="34" charset="0"/>
            </a:endParaRPr>
          </a:p>
        </p:txBody>
      </p:sp>
      <p:sp>
        <p:nvSpPr>
          <p:cNvPr id="5" name="TextBox 4"/>
          <p:cNvSpPr txBox="1"/>
          <p:nvPr/>
        </p:nvSpPr>
        <p:spPr>
          <a:xfrm>
            <a:off x="457200" y="1371600"/>
            <a:ext cx="8229600" cy="4093428"/>
          </a:xfrm>
          <a:prstGeom prst="rect">
            <a:avLst/>
          </a:prstGeom>
          <a:solidFill>
            <a:srgbClr val="FFF2E7"/>
          </a:solidFill>
          <a:effectLst>
            <a:outerShdw blurRad="50800" dist="38100" dir="2700000" algn="tl" rotWithShape="0">
              <a:prstClr val="black">
                <a:alpha val="40000"/>
              </a:prstClr>
            </a:outerShdw>
          </a:effectLst>
        </p:spPr>
        <p:txBody>
          <a:bodyPr wrap="square" rtlCol="0">
            <a:spAutoFit/>
          </a:bodyPr>
          <a:lstStyle/>
          <a:p>
            <a:pPr marL="457200" lvl="2" indent="-457200">
              <a:spcBef>
                <a:spcPts val="600"/>
              </a:spcBef>
              <a:buClr>
                <a:srgbClr val="FF0000"/>
              </a:buClr>
              <a:buFont typeface="+mj-lt"/>
              <a:buAutoNum type="arabicPeriod"/>
            </a:pPr>
            <a:r>
              <a:rPr lang="en-US" sz="2000" u="sng" dirty="0" smtClean="0">
                <a:solidFill>
                  <a:schemeClr val="bg2">
                    <a:lumMod val="10000"/>
                  </a:schemeClr>
                </a:solidFill>
                <a:latin typeface="Arial" panose="020B0604020202020204" pitchFamily="34" charset="0"/>
                <a:cs typeface="Arial" panose="020B0604020202020204" pitchFamily="34" charset="0"/>
              </a:rPr>
              <a:t>Reject record saving</a:t>
            </a:r>
            <a:r>
              <a:rPr lang="en-US" sz="2000" dirty="0" smtClean="0">
                <a:solidFill>
                  <a:schemeClr val="bg2">
                    <a:lumMod val="10000"/>
                  </a:schemeClr>
                </a:solidFill>
                <a:latin typeface="Arial" panose="020B0604020202020204" pitchFamily="34" charset="0"/>
                <a:cs typeface="Arial" panose="020B0604020202020204" pitchFamily="34" charset="0"/>
              </a:rPr>
              <a:t>: prevent basic logic violations.</a:t>
            </a:r>
          </a:p>
          <a:p>
            <a:pPr marL="800100" lvl="3" indent="-342900">
              <a:spcBef>
                <a:spcPts val="600"/>
              </a:spcBef>
              <a:buClr>
                <a:srgbClr val="FF0000"/>
              </a:buClr>
              <a:buFont typeface="Wingdings" panose="05000000000000000000" pitchFamily="2" charset="2"/>
              <a:buChar char="§"/>
            </a:pPr>
            <a:r>
              <a:rPr lang="en-US" sz="2000" dirty="0" smtClean="0">
                <a:solidFill>
                  <a:schemeClr val="bg2">
                    <a:lumMod val="10000"/>
                  </a:schemeClr>
                </a:solidFill>
                <a:latin typeface="Arial" panose="020B0604020202020204" pitchFamily="34" charset="0"/>
                <a:cs typeface="Arial" panose="020B0604020202020204" pitchFamily="34" charset="0"/>
              </a:rPr>
              <a:t>data type mismatch</a:t>
            </a:r>
          </a:p>
          <a:p>
            <a:pPr marL="800100" lvl="3" indent="-342900">
              <a:spcBef>
                <a:spcPts val="600"/>
              </a:spcBef>
              <a:buClr>
                <a:srgbClr val="FF0000"/>
              </a:buClr>
              <a:buFont typeface="Wingdings" panose="05000000000000000000" pitchFamily="2" charset="2"/>
              <a:buChar char="§"/>
            </a:pPr>
            <a:r>
              <a:rPr lang="en-US" sz="2000" dirty="0" smtClean="0">
                <a:solidFill>
                  <a:schemeClr val="bg2">
                    <a:lumMod val="10000"/>
                  </a:schemeClr>
                </a:solidFill>
                <a:latin typeface="Arial" panose="020B0604020202020204" pitchFamily="34" charset="0"/>
                <a:cs typeface="Arial" panose="020B0604020202020204" pitchFamily="34" charset="0"/>
              </a:rPr>
              <a:t>missing index field data</a:t>
            </a:r>
          </a:p>
          <a:p>
            <a:pPr marL="457200" lvl="2" indent="-457200">
              <a:spcBef>
                <a:spcPts val="600"/>
              </a:spcBef>
              <a:buClr>
                <a:srgbClr val="FF0000"/>
              </a:buClr>
              <a:buFont typeface="+mj-lt"/>
              <a:buAutoNum type="arabicPeriod"/>
            </a:pPr>
            <a:r>
              <a:rPr lang="en-US" sz="2000" u="sng" dirty="0" smtClean="0">
                <a:solidFill>
                  <a:schemeClr val="bg2">
                    <a:lumMod val="10000"/>
                  </a:schemeClr>
                </a:solidFill>
                <a:latin typeface="Arial" panose="020B0604020202020204" pitchFamily="34" charset="0"/>
                <a:cs typeface="Arial" panose="020B0604020202020204" pitchFamily="34" charset="0"/>
              </a:rPr>
              <a:t>Reject CRF submission</a:t>
            </a:r>
            <a:r>
              <a:rPr lang="en-US" sz="2000" dirty="0" smtClean="0">
                <a:solidFill>
                  <a:schemeClr val="bg2">
                    <a:lumMod val="10000"/>
                  </a:schemeClr>
                </a:solidFill>
                <a:latin typeface="Arial" panose="020B0604020202020204" pitchFamily="34" charset="0"/>
                <a:cs typeface="Arial" panose="020B0604020202020204" pitchFamily="34" charset="0"/>
              </a:rPr>
              <a:t>: prevent data logic conflict, and ensure CRF completion.</a:t>
            </a:r>
          </a:p>
          <a:p>
            <a:pPr marL="914400" lvl="3" indent="-457200">
              <a:spcBef>
                <a:spcPts val="600"/>
              </a:spcBef>
              <a:buClr>
                <a:srgbClr val="FF0000"/>
              </a:buClr>
              <a:buFont typeface="Wingdings" panose="05000000000000000000" pitchFamily="2" charset="2"/>
              <a:buChar char="§"/>
            </a:pPr>
            <a:r>
              <a:rPr lang="en-US" sz="2000" dirty="0" smtClean="0">
                <a:solidFill>
                  <a:schemeClr val="bg2">
                    <a:lumMod val="10000"/>
                  </a:schemeClr>
                </a:solidFill>
                <a:latin typeface="Arial" panose="020B0604020202020204" pitchFamily="34" charset="0"/>
                <a:cs typeface="Arial" panose="020B0604020202020204" pitchFamily="34" charset="0"/>
              </a:rPr>
              <a:t>Checked “Other”, without “Other specify”</a:t>
            </a:r>
          </a:p>
          <a:p>
            <a:pPr marL="914400" lvl="3" indent="-457200">
              <a:spcBef>
                <a:spcPts val="600"/>
              </a:spcBef>
              <a:buClr>
                <a:srgbClr val="FF0000"/>
              </a:buClr>
              <a:buFont typeface="Wingdings" panose="05000000000000000000" pitchFamily="2" charset="2"/>
              <a:buChar char="§"/>
            </a:pPr>
            <a:r>
              <a:rPr lang="en-US" sz="2000" dirty="0" smtClean="0">
                <a:solidFill>
                  <a:schemeClr val="bg2">
                    <a:lumMod val="10000"/>
                  </a:schemeClr>
                </a:solidFill>
                <a:latin typeface="Arial" panose="020B0604020202020204" pitchFamily="34" charset="0"/>
                <a:cs typeface="Arial" panose="020B0604020202020204" pitchFamily="34" charset="0"/>
              </a:rPr>
              <a:t>Incorrect date/time sequence</a:t>
            </a:r>
          </a:p>
          <a:p>
            <a:pPr marL="457200" lvl="2" indent="-457200">
              <a:spcBef>
                <a:spcPts val="600"/>
              </a:spcBef>
              <a:buClr>
                <a:srgbClr val="FF0000"/>
              </a:buClr>
              <a:buFont typeface="+mj-lt"/>
              <a:buAutoNum type="arabicPeriod"/>
            </a:pPr>
            <a:r>
              <a:rPr lang="en-US" sz="2000" u="sng" dirty="0" smtClean="0">
                <a:solidFill>
                  <a:schemeClr val="bg2">
                    <a:lumMod val="10000"/>
                  </a:schemeClr>
                </a:solidFill>
                <a:latin typeface="Arial" panose="020B0604020202020204" pitchFamily="34" charset="0"/>
                <a:cs typeface="Arial" panose="020B0604020202020204" pitchFamily="34" charset="0"/>
              </a:rPr>
              <a:t>Protocol violation</a:t>
            </a:r>
            <a:r>
              <a:rPr lang="en-US" sz="2000" dirty="0" smtClean="0">
                <a:solidFill>
                  <a:schemeClr val="bg2">
                    <a:lumMod val="10000"/>
                  </a:schemeClr>
                </a:solidFill>
                <a:latin typeface="Arial" panose="020B0604020202020204" pitchFamily="34" charset="0"/>
                <a:cs typeface="Arial" panose="020B0604020202020204" pitchFamily="34" charset="0"/>
              </a:rPr>
              <a:t>: entered value indicates protocol violation. Allow CRF submission after confirmation of protocol violation.</a:t>
            </a:r>
          </a:p>
          <a:p>
            <a:pPr marL="914400" lvl="3" indent="-457200">
              <a:spcBef>
                <a:spcPts val="600"/>
              </a:spcBef>
              <a:buClr>
                <a:srgbClr val="FF0000"/>
              </a:buClr>
              <a:buFont typeface="Wingdings" panose="05000000000000000000" pitchFamily="2" charset="2"/>
              <a:buChar char="§"/>
            </a:pPr>
            <a:r>
              <a:rPr lang="en-US" sz="2000" dirty="0" smtClean="0">
                <a:solidFill>
                  <a:schemeClr val="bg2">
                    <a:lumMod val="10000"/>
                  </a:schemeClr>
                </a:solidFill>
                <a:latin typeface="Arial" panose="020B0604020202020204" pitchFamily="34" charset="0"/>
                <a:cs typeface="Arial" panose="020B0604020202020204" pitchFamily="34" charset="0"/>
              </a:rPr>
              <a:t>Eligibility criteria violation.</a:t>
            </a:r>
          </a:p>
          <a:p>
            <a:pPr marL="914400" lvl="3" indent="-457200">
              <a:spcBef>
                <a:spcPts val="600"/>
              </a:spcBef>
              <a:buClr>
                <a:srgbClr val="FF0000"/>
              </a:buClr>
              <a:buFont typeface="Wingdings" panose="05000000000000000000" pitchFamily="2" charset="2"/>
              <a:buChar char="§"/>
            </a:pPr>
            <a:r>
              <a:rPr lang="en-US" sz="2000" dirty="0" smtClean="0">
                <a:solidFill>
                  <a:schemeClr val="bg2">
                    <a:lumMod val="10000"/>
                  </a:schemeClr>
                </a:solidFill>
                <a:latin typeface="Arial" panose="020B0604020202020204" pitchFamily="34" charset="0"/>
                <a:cs typeface="Arial" panose="020B0604020202020204" pitchFamily="34" charset="0"/>
              </a:rPr>
              <a:t>Study treatment (dose, timing, duration, etc.)  </a:t>
            </a:r>
          </a:p>
        </p:txBody>
      </p:sp>
      <p:sp>
        <p:nvSpPr>
          <p:cNvPr id="6" name="TextBox 5"/>
          <p:cNvSpPr txBox="1"/>
          <p:nvPr/>
        </p:nvSpPr>
        <p:spPr>
          <a:xfrm>
            <a:off x="457200" y="5600684"/>
            <a:ext cx="8229600" cy="707886"/>
          </a:xfrm>
          <a:prstGeom prst="rect">
            <a:avLst/>
          </a:prstGeom>
          <a:solidFill>
            <a:schemeClr val="accent3">
              <a:lumMod val="20000"/>
              <a:lumOff val="80000"/>
            </a:schemeClr>
          </a:solidFill>
          <a:effectLst>
            <a:outerShdw blurRad="50800" dist="38100" dir="2700000" algn="tl" rotWithShape="0">
              <a:prstClr val="black">
                <a:alpha val="40000"/>
              </a:prstClr>
            </a:outerShdw>
          </a:effectLst>
        </p:spPr>
        <p:txBody>
          <a:bodyPr wrap="square" rtlCol="0">
            <a:spAutoFit/>
          </a:bodyPr>
          <a:lstStyle/>
          <a:p>
            <a:pPr marL="0" lvl="2">
              <a:spcBef>
                <a:spcPts val="600"/>
              </a:spcBef>
              <a:buClr>
                <a:srgbClr val="FF0000"/>
              </a:buClr>
            </a:pPr>
            <a:r>
              <a:rPr lang="en-US" sz="2000" i="1" dirty="0" smtClean="0">
                <a:solidFill>
                  <a:schemeClr val="bg2">
                    <a:lumMod val="10000"/>
                  </a:schemeClr>
                </a:solidFill>
                <a:latin typeface="Arial" panose="020B0604020202020204" pitchFamily="34" charset="0"/>
                <a:cs typeface="Arial" panose="020B0604020202020204" pitchFamily="34" charset="0"/>
              </a:rPr>
              <a:t>A data validation rule may include multiple data items on the same CRF or across different CRFs. </a:t>
            </a:r>
          </a:p>
        </p:txBody>
      </p:sp>
    </p:spTree>
    <p:extLst>
      <p:ext uri="{BB962C8B-B14F-4D97-AF65-F5344CB8AC3E}">
        <p14:creationId xmlns:p14="http://schemas.microsoft.com/office/powerpoint/2010/main" val="80046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78615" y="702245"/>
            <a:ext cx="90525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normAutofit fontScale="92500" lnSpcReduction="10000"/>
          </a:bodyPr>
          <a:lstStyle/>
          <a:p>
            <a:pPr algn="l"/>
            <a:fld id="{3C1861BC-A102-48D5-BB3B-1816DCA4E050}" type="slidenum">
              <a:rPr lang="en-US" smtClean="0">
                <a:solidFill>
                  <a:schemeClr val="bg1"/>
                </a:solidFill>
              </a:rPr>
              <a:pPr algn="l"/>
              <a:t>4</a:t>
            </a:fld>
            <a:endParaRPr lang="en-US" dirty="0">
              <a:solidFill>
                <a:schemeClr val="bg1"/>
              </a:solidFill>
            </a:endParaRPr>
          </a:p>
        </p:txBody>
      </p:sp>
      <p:sp>
        <p:nvSpPr>
          <p:cNvPr id="3" name="TextBox 2"/>
          <p:cNvSpPr txBox="1"/>
          <p:nvPr/>
        </p:nvSpPr>
        <p:spPr>
          <a:xfrm>
            <a:off x="309046" y="17509"/>
            <a:ext cx="8717934" cy="646331"/>
          </a:xfrm>
          <a:prstGeom prst="rect">
            <a:avLst/>
          </a:prstGeom>
          <a:noFill/>
        </p:spPr>
        <p:txBody>
          <a:bodyPr wrap="square" rtlCol="0" anchor="ctr">
            <a:spAutoFit/>
          </a:bodyPr>
          <a:lstStyle/>
          <a:p>
            <a:r>
              <a:rPr lang="en-US" sz="3600" dirty="0" smtClean="0">
                <a:solidFill>
                  <a:srgbClr val="002060"/>
                </a:solidFill>
                <a:latin typeface="Arial" panose="020B0604020202020204" pitchFamily="34" charset="0"/>
                <a:cs typeface="Arial" panose="020B0604020202020204" pitchFamily="34" charset="0"/>
              </a:rPr>
              <a:t>Contents</a:t>
            </a:r>
            <a:endParaRPr lang="en-US" sz="3600" dirty="0">
              <a:solidFill>
                <a:srgbClr val="002060"/>
              </a:solidFill>
              <a:latin typeface="Arial" panose="020B0604020202020204" pitchFamily="34" charset="0"/>
              <a:cs typeface="Arial" panose="020B0604020202020204" pitchFamily="34" charset="0"/>
            </a:endParaRPr>
          </a:p>
        </p:txBody>
      </p:sp>
      <p:sp>
        <p:nvSpPr>
          <p:cNvPr id="5" name="Rectangle 4"/>
          <p:cNvSpPr/>
          <p:nvPr/>
        </p:nvSpPr>
        <p:spPr>
          <a:xfrm>
            <a:off x="1974297" y="1921969"/>
            <a:ext cx="6476608" cy="2677656"/>
          </a:xfrm>
          <a:prstGeom prst="rect">
            <a:avLst/>
          </a:prstGeom>
        </p:spPr>
        <p:txBody>
          <a:bodyPr wrap="square">
            <a:spAutoFit/>
          </a:bodyPr>
          <a:lstStyle/>
          <a:p>
            <a:pPr marL="457200" indent="-457200">
              <a:lnSpc>
                <a:spcPct val="200000"/>
              </a:lnSpc>
              <a:buClr>
                <a:srgbClr val="FF0000"/>
              </a:buClr>
              <a:buFont typeface="+mj-lt"/>
              <a:buAutoNum type="arabicPeriod"/>
            </a:pPr>
            <a:r>
              <a:rPr lang="en-US" sz="2800" dirty="0" smtClean="0">
                <a:solidFill>
                  <a:srgbClr val="002060"/>
                </a:solidFill>
                <a:latin typeface="Arial" panose="020B0604020202020204" pitchFamily="34" charset="0"/>
              </a:rPr>
              <a:t>Clinical trial data quality risk factors </a:t>
            </a:r>
          </a:p>
          <a:p>
            <a:pPr marL="457200" indent="-457200">
              <a:lnSpc>
                <a:spcPct val="200000"/>
              </a:lnSpc>
              <a:buClr>
                <a:srgbClr val="FF0000"/>
              </a:buClr>
              <a:buFont typeface="+mj-lt"/>
              <a:buAutoNum type="arabicPeriod"/>
            </a:pPr>
            <a:r>
              <a:rPr lang="en-US" sz="2800" dirty="0" smtClean="0">
                <a:solidFill>
                  <a:schemeClr val="bg2">
                    <a:lumMod val="25000"/>
                  </a:schemeClr>
                </a:solidFill>
                <a:latin typeface="Arial" panose="020B0604020202020204" pitchFamily="34" charset="0"/>
                <a:cs typeface="Arial" panose="020B0604020202020204" pitchFamily="34" charset="0"/>
              </a:rPr>
              <a:t>Prevention of data quality problems</a:t>
            </a:r>
          </a:p>
          <a:p>
            <a:pPr marL="457200" indent="-457200">
              <a:lnSpc>
                <a:spcPct val="200000"/>
              </a:lnSpc>
              <a:buClr>
                <a:srgbClr val="FF0000"/>
              </a:buClr>
              <a:buFont typeface="+mj-lt"/>
              <a:buAutoNum type="arabicPeriod"/>
            </a:pPr>
            <a:r>
              <a:rPr lang="en-US" sz="2800" dirty="0" smtClean="0">
                <a:solidFill>
                  <a:schemeClr val="bg2">
                    <a:lumMod val="25000"/>
                  </a:schemeClr>
                </a:solidFill>
                <a:latin typeface="Arial" panose="020B0604020202020204" pitchFamily="34" charset="0"/>
                <a:cs typeface="Arial" panose="020B0604020202020204" pitchFamily="34" charset="0"/>
              </a:rPr>
              <a:t>Detection of data quality problems</a:t>
            </a:r>
          </a:p>
        </p:txBody>
      </p:sp>
      <p:sp>
        <p:nvSpPr>
          <p:cNvPr id="6" name="Oval 5"/>
          <p:cNvSpPr/>
          <p:nvPr/>
        </p:nvSpPr>
        <p:spPr>
          <a:xfrm>
            <a:off x="6291072" y="2039112"/>
            <a:ext cx="1901952" cy="84088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377440" y="2917728"/>
            <a:ext cx="1901952" cy="84088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427317" y="3798418"/>
            <a:ext cx="1729047" cy="76443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420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1861BC-A102-48D5-BB3B-1816DCA4E050}" type="slidenum">
              <a:rPr lang="en-US" smtClean="0"/>
              <a:t>40</a:t>
            </a:fld>
            <a:endParaRPr lang="en-US"/>
          </a:p>
        </p:txBody>
      </p:sp>
      <p:cxnSp>
        <p:nvCxnSpPr>
          <p:cNvPr id="7" name="Straight Connector 6"/>
          <p:cNvCxnSpPr/>
          <p:nvPr/>
        </p:nvCxnSpPr>
        <p:spPr>
          <a:xfrm>
            <a:off x="78615" y="702245"/>
            <a:ext cx="90525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09046" y="48287"/>
            <a:ext cx="8717934" cy="584775"/>
          </a:xfrm>
          <a:prstGeom prst="rect">
            <a:avLst/>
          </a:prstGeom>
          <a:noFill/>
        </p:spPr>
        <p:txBody>
          <a:bodyPr wrap="square" rtlCol="0" anchor="ctr">
            <a:spAutoFit/>
          </a:bodyPr>
          <a:lstStyle/>
          <a:p>
            <a:r>
              <a:rPr lang="en-US" sz="3200" dirty="0" smtClean="0">
                <a:solidFill>
                  <a:srgbClr val="002060"/>
                </a:solidFill>
                <a:latin typeface="Arial" panose="020B0604020202020204" pitchFamily="34" charset="0"/>
                <a:cs typeface="Arial" panose="020B0604020202020204" pitchFamily="34" charset="0"/>
              </a:rPr>
              <a:t>Use validated assessments </a:t>
            </a:r>
            <a:endParaRPr lang="en-US" sz="3200" dirty="0">
              <a:solidFill>
                <a:srgbClr val="002060"/>
              </a:solidFill>
              <a:latin typeface="Arial" panose="020B0604020202020204" pitchFamily="34" charset="0"/>
              <a:cs typeface="Arial" panose="020B0604020202020204" pitchFamily="34" charset="0"/>
            </a:endParaRPr>
          </a:p>
        </p:txBody>
      </p:sp>
      <p:sp>
        <p:nvSpPr>
          <p:cNvPr id="9" name="TextBox 8"/>
          <p:cNvSpPr txBox="1"/>
          <p:nvPr/>
        </p:nvSpPr>
        <p:spPr>
          <a:xfrm>
            <a:off x="457200" y="1371600"/>
            <a:ext cx="8229600" cy="3554819"/>
          </a:xfrm>
          <a:prstGeom prst="rect">
            <a:avLst/>
          </a:prstGeom>
          <a:solidFill>
            <a:srgbClr val="FFFFF3"/>
          </a:solidFill>
          <a:effectLst>
            <a:outerShdw blurRad="50800" dist="38100" dir="2700000" algn="tl" rotWithShape="0">
              <a:prstClr val="black">
                <a:alpha val="40000"/>
              </a:prstClr>
            </a:outerShdw>
          </a:effectLst>
        </p:spPr>
        <p:txBody>
          <a:bodyPr wrap="square" rtlCol="0">
            <a:spAutoFit/>
          </a:bodyPr>
          <a:lstStyle/>
          <a:p>
            <a:pPr marL="800100" lvl="1" indent="-342900">
              <a:spcBef>
                <a:spcPts val="600"/>
              </a:spcBef>
              <a:buClr>
                <a:srgbClr val="FF0000"/>
              </a:buClr>
              <a:buFont typeface="Wingdings" panose="05000000000000000000" pitchFamily="2" charset="2"/>
              <a:buChar char="§"/>
            </a:pPr>
            <a:r>
              <a:rPr lang="en-US" dirty="0">
                <a:latin typeface="Arial" panose="020B0604020202020204" pitchFamily="34" charset="0"/>
                <a:cs typeface="Arial" panose="020B0604020202020204" pitchFamily="34" charset="0"/>
              </a:rPr>
              <a:t>Hamilton Rating Scale for </a:t>
            </a:r>
            <a:r>
              <a:rPr lang="en-US" dirty="0" smtClean="0">
                <a:latin typeface="Arial" panose="020B0604020202020204" pitchFamily="34" charset="0"/>
                <a:cs typeface="Arial" panose="020B0604020202020204" pitchFamily="34" charset="0"/>
              </a:rPr>
              <a:t>Depression (HRS-D)</a:t>
            </a:r>
          </a:p>
          <a:p>
            <a:pPr marL="800100" lvl="1" indent="-342900">
              <a:spcBef>
                <a:spcPts val="600"/>
              </a:spcBef>
              <a:buClr>
                <a:srgbClr val="FF0000"/>
              </a:buClr>
              <a:buFont typeface="Wingdings" panose="05000000000000000000" pitchFamily="2" charset="2"/>
              <a:buChar char="§"/>
            </a:pPr>
            <a:r>
              <a:rPr lang="en-US" dirty="0" smtClean="0">
                <a:latin typeface="Arial" panose="020B0604020202020204" pitchFamily="34" charset="0"/>
                <a:cs typeface="Arial" panose="020B0604020202020204" pitchFamily="34" charset="0"/>
              </a:rPr>
              <a:t>NIH Stroke Scale (NIHSS)</a:t>
            </a:r>
          </a:p>
          <a:p>
            <a:pPr marL="800100" lvl="1" indent="-342900">
              <a:spcBef>
                <a:spcPts val="600"/>
              </a:spcBef>
              <a:buClr>
                <a:srgbClr val="FF0000"/>
              </a:buClr>
              <a:buFont typeface="Wingdings" panose="05000000000000000000" pitchFamily="2" charset="2"/>
              <a:buChar char="§"/>
            </a:pPr>
            <a:r>
              <a:rPr lang="en-US" dirty="0">
                <a:latin typeface="Arial" panose="020B0604020202020204" pitchFamily="34" charset="0"/>
                <a:cs typeface="Arial" panose="020B0604020202020204" pitchFamily="34" charset="0"/>
              </a:rPr>
              <a:t>The Short Form (36) Health </a:t>
            </a:r>
            <a:r>
              <a:rPr lang="en-US" dirty="0" smtClean="0">
                <a:latin typeface="Arial" panose="020B0604020202020204" pitchFamily="34" charset="0"/>
                <a:cs typeface="Arial" panose="020B0604020202020204" pitchFamily="34" charset="0"/>
              </a:rPr>
              <a:t>Survey (SF-36)</a:t>
            </a:r>
          </a:p>
          <a:p>
            <a:pPr marL="800100" lvl="1" indent="-342900">
              <a:spcBef>
                <a:spcPts val="600"/>
              </a:spcBef>
              <a:buClr>
                <a:srgbClr val="FF0000"/>
              </a:buClr>
              <a:buFont typeface="Wingdings" panose="05000000000000000000" pitchFamily="2" charset="2"/>
              <a:buChar char="§"/>
            </a:pPr>
            <a:r>
              <a:rPr lang="en-US" dirty="0" smtClean="0">
                <a:latin typeface="Arial" panose="020B0604020202020204" pitchFamily="34" charset="0"/>
                <a:cs typeface="Arial" panose="020B0604020202020204" pitchFamily="34" charset="0"/>
              </a:rPr>
              <a:t>Modified Rankin Scale (</a:t>
            </a:r>
            <a:r>
              <a:rPr lang="en-US" dirty="0" err="1" smtClean="0">
                <a:latin typeface="Arial" panose="020B0604020202020204" pitchFamily="34" charset="0"/>
                <a:cs typeface="Arial" panose="020B0604020202020204" pitchFamily="34" charset="0"/>
              </a:rPr>
              <a:t>mRS</a:t>
            </a:r>
            <a:r>
              <a:rPr lang="en-US" dirty="0" smtClean="0">
                <a:latin typeface="Arial" panose="020B0604020202020204" pitchFamily="34" charset="0"/>
                <a:cs typeface="Arial" panose="020B0604020202020204" pitchFamily="34" charset="0"/>
              </a:rPr>
              <a:t>)</a:t>
            </a:r>
          </a:p>
          <a:p>
            <a:pPr marL="800100" lvl="1" indent="-342900">
              <a:spcBef>
                <a:spcPts val="600"/>
              </a:spcBef>
              <a:buClr>
                <a:srgbClr val="FF0000"/>
              </a:buClr>
              <a:buFont typeface="Wingdings" panose="05000000000000000000" pitchFamily="2" charset="2"/>
              <a:buChar char="§"/>
            </a:pPr>
            <a:r>
              <a:rPr lang="en-US" dirty="0">
                <a:latin typeface="Arial" panose="020B0604020202020204" pitchFamily="34" charset="0"/>
                <a:cs typeface="Arial" panose="020B0604020202020204" pitchFamily="34" charset="0"/>
              </a:rPr>
              <a:t>Clinical Global </a:t>
            </a:r>
            <a:r>
              <a:rPr lang="en-US" dirty="0" smtClean="0">
                <a:latin typeface="Arial" panose="020B0604020202020204" pitchFamily="34" charset="0"/>
                <a:cs typeface="Arial" panose="020B0604020202020204" pitchFamily="34" charset="0"/>
              </a:rPr>
              <a:t>Impression (CGI)</a:t>
            </a:r>
          </a:p>
          <a:p>
            <a:pPr marL="800100" lvl="1" indent="-342900">
              <a:spcBef>
                <a:spcPts val="600"/>
              </a:spcBef>
              <a:buClr>
                <a:srgbClr val="FF0000"/>
              </a:buClr>
              <a:buFont typeface="Wingdings" panose="05000000000000000000" pitchFamily="2" charset="2"/>
              <a:buChar char="§"/>
            </a:pPr>
            <a:r>
              <a:rPr lang="en-US" dirty="0">
                <a:latin typeface="Arial" panose="020B0604020202020204" pitchFamily="34" charset="0"/>
                <a:cs typeface="Arial" panose="020B0604020202020204" pitchFamily="34" charset="0"/>
              </a:rPr>
              <a:t>Glasgow Outcome Scale (GOS</a:t>
            </a:r>
            <a:r>
              <a:rPr lang="en-US" dirty="0" smtClean="0">
                <a:latin typeface="Arial" panose="020B0604020202020204" pitchFamily="34" charset="0"/>
                <a:cs typeface="Arial" panose="020B0604020202020204" pitchFamily="34" charset="0"/>
              </a:rPr>
              <a:t>)</a:t>
            </a:r>
          </a:p>
          <a:p>
            <a:pPr marL="800100" lvl="1" indent="-342900">
              <a:spcBef>
                <a:spcPts val="600"/>
              </a:spcBef>
              <a:buClr>
                <a:srgbClr val="FF0000"/>
              </a:buClr>
              <a:buFont typeface="Wingdings" panose="05000000000000000000" pitchFamily="2" charset="2"/>
              <a:buChar char="§"/>
            </a:pPr>
            <a:r>
              <a:rPr lang="en-US" dirty="0">
                <a:latin typeface="Arial" panose="020B0604020202020204" pitchFamily="34" charset="0"/>
                <a:cs typeface="Arial" panose="020B0604020202020204" pitchFamily="34" charset="0"/>
              </a:rPr>
              <a:t>Montgomery-</a:t>
            </a:r>
            <a:r>
              <a:rPr lang="en-US" dirty="0" err="1">
                <a:latin typeface="Arial" panose="020B0604020202020204" pitchFamily="34" charset="0"/>
                <a:cs typeface="Arial" panose="020B0604020202020204" pitchFamily="34" charset="0"/>
              </a:rPr>
              <a:t>Asberg</a:t>
            </a:r>
            <a:r>
              <a:rPr lang="en-US" dirty="0">
                <a:latin typeface="Arial" panose="020B0604020202020204" pitchFamily="34" charset="0"/>
                <a:cs typeface="Arial" panose="020B0604020202020204" pitchFamily="34" charset="0"/>
              </a:rPr>
              <a:t> Depression Rating </a:t>
            </a:r>
            <a:r>
              <a:rPr lang="en-US" dirty="0" smtClean="0">
                <a:latin typeface="Arial" panose="020B0604020202020204" pitchFamily="34" charset="0"/>
                <a:cs typeface="Arial" panose="020B0604020202020204" pitchFamily="34" charset="0"/>
              </a:rPr>
              <a:t>Scale (MADRS)</a:t>
            </a:r>
          </a:p>
          <a:p>
            <a:pPr marL="800100" lvl="1" indent="-342900">
              <a:spcBef>
                <a:spcPts val="600"/>
              </a:spcBef>
              <a:buClr>
                <a:srgbClr val="FF0000"/>
              </a:buClr>
              <a:buFont typeface="Wingdings" panose="05000000000000000000" pitchFamily="2" charset="2"/>
              <a:buChar char="§"/>
            </a:pPr>
            <a:r>
              <a:rPr lang="en-US" dirty="0">
                <a:latin typeface="Arial" panose="020B0604020202020204" pitchFamily="34" charset="0"/>
                <a:cs typeface="Arial" panose="020B0604020202020204" pitchFamily="34" charset="0"/>
              </a:rPr>
              <a:t>Quality of Life in Neurological Disorders (Neuro-QOL</a:t>
            </a:r>
            <a:r>
              <a:rPr lang="en-US" dirty="0" smtClean="0">
                <a:latin typeface="Arial" panose="020B0604020202020204" pitchFamily="34" charset="0"/>
                <a:cs typeface="Arial" panose="020B0604020202020204" pitchFamily="34" charset="0"/>
              </a:rPr>
              <a:t>)</a:t>
            </a:r>
          </a:p>
          <a:p>
            <a:pPr marL="800100" lvl="1" indent="-342900">
              <a:spcBef>
                <a:spcPts val="600"/>
              </a:spcBef>
              <a:buClr>
                <a:srgbClr val="FF0000"/>
              </a:buClr>
              <a:buFont typeface="Wingdings" panose="05000000000000000000" pitchFamily="2" charset="2"/>
              <a:buChar char="§"/>
            </a:pPr>
            <a:r>
              <a:rPr lang="en-US" dirty="0">
                <a:latin typeface="Arial" panose="020B0604020202020204" pitchFamily="34" charset="0"/>
                <a:cs typeface="Arial" panose="020B0604020202020204" pitchFamily="34" charset="0"/>
              </a:rPr>
              <a:t>Pediatric Stroke Outcome Measure Short Neuro Exam (PSOM-SNE) </a:t>
            </a:r>
            <a:endParaRPr lang="en-US" dirty="0" smtClean="0">
              <a:latin typeface="Arial" panose="020B0604020202020204" pitchFamily="34" charset="0"/>
              <a:cs typeface="Arial" panose="020B0604020202020204" pitchFamily="34" charset="0"/>
            </a:endParaRPr>
          </a:p>
          <a:p>
            <a:pPr marL="800100" lvl="1" indent="-342900">
              <a:spcBef>
                <a:spcPts val="600"/>
              </a:spcBef>
              <a:buClr>
                <a:srgbClr val="FF0000"/>
              </a:buClr>
              <a:buFont typeface="Wingdings" panose="05000000000000000000" pitchFamily="2" charset="2"/>
              <a:buChar char="§"/>
            </a:pPr>
            <a:r>
              <a:rPr lang="en-US" dirty="0">
                <a:latin typeface="Arial" panose="020B0604020202020204" pitchFamily="34" charset="0"/>
                <a:cs typeface="Arial" panose="020B0604020202020204" pitchFamily="34" charset="0"/>
              </a:rPr>
              <a:t>King's Outcome Scale for Childhood Head Injury (KOSCHI</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11" name="TextBox 10"/>
          <p:cNvSpPr txBox="1"/>
          <p:nvPr/>
        </p:nvSpPr>
        <p:spPr>
          <a:xfrm>
            <a:off x="445925" y="5255844"/>
            <a:ext cx="8229600" cy="707886"/>
          </a:xfrm>
          <a:prstGeom prst="rect">
            <a:avLst/>
          </a:prstGeom>
          <a:solidFill>
            <a:srgbClr val="FFEBD9"/>
          </a:solidFill>
          <a:effectLst>
            <a:outerShdw blurRad="50800" dist="38100" dir="2700000" algn="tl" rotWithShape="0">
              <a:prstClr val="black">
                <a:alpha val="40000"/>
              </a:prstClr>
            </a:outerShdw>
          </a:effectLst>
        </p:spPr>
        <p:txBody>
          <a:bodyPr wrap="square" rtlCol="0">
            <a:spAutoFit/>
          </a:bodyPr>
          <a:lstStyle/>
          <a:p>
            <a:pPr>
              <a:spcAft>
                <a:spcPts val="600"/>
              </a:spcAft>
              <a:buClr>
                <a:srgbClr val="FF0000"/>
              </a:buClr>
            </a:pPr>
            <a:r>
              <a:rPr lang="en-US" altLang="zh-CN" sz="2000" dirty="0" smtClean="0">
                <a:solidFill>
                  <a:schemeClr val="bg2">
                    <a:lumMod val="10000"/>
                  </a:schemeClr>
                </a:solidFill>
                <a:latin typeface="Arial" panose="020B0604020202020204" pitchFamily="34" charset="0"/>
                <a:cs typeface="Arial" panose="020B0604020202020204" pitchFamily="34" charset="0"/>
              </a:rPr>
              <a:t>Use validated assessments with </a:t>
            </a:r>
            <a:r>
              <a:rPr lang="en-US" altLang="zh-CN" sz="2000" dirty="0" smtClean="0">
                <a:solidFill>
                  <a:srgbClr val="FF0000"/>
                </a:solidFill>
                <a:latin typeface="Arial" panose="020B0604020202020204" pitchFamily="34" charset="0"/>
                <a:cs typeface="Arial" panose="020B0604020202020204" pitchFamily="34" charset="0"/>
              </a:rPr>
              <a:t>version</a:t>
            </a:r>
            <a:r>
              <a:rPr lang="en-US" altLang="zh-CN" sz="2000" dirty="0" smtClean="0">
                <a:solidFill>
                  <a:schemeClr val="bg2">
                    <a:lumMod val="10000"/>
                  </a:schemeClr>
                </a:solidFill>
                <a:latin typeface="Arial" panose="020B0604020202020204" pitchFamily="34" charset="0"/>
                <a:cs typeface="Arial" panose="020B0604020202020204" pitchFamily="34" charset="0"/>
              </a:rPr>
              <a:t> and </a:t>
            </a:r>
            <a:r>
              <a:rPr lang="en-US" altLang="zh-CN" sz="2000" dirty="0" smtClean="0">
                <a:solidFill>
                  <a:srgbClr val="FF0000"/>
                </a:solidFill>
                <a:latin typeface="Arial" panose="020B0604020202020204" pitchFamily="34" charset="0"/>
                <a:cs typeface="Arial" panose="020B0604020202020204" pitchFamily="34" charset="0"/>
              </a:rPr>
              <a:t>source</a:t>
            </a:r>
            <a:r>
              <a:rPr lang="en-US" altLang="zh-CN" sz="2000" dirty="0" smtClean="0">
                <a:solidFill>
                  <a:schemeClr val="bg2">
                    <a:lumMod val="10000"/>
                  </a:schemeClr>
                </a:solidFill>
                <a:latin typeface="Arial" panose="020B0604020202020204" pitchFamily="34" charset="0"/>
                <a:cs typeface="Arial" panose="020B0604020202020204" pitchFamily="34" charset="0"/>
              </a:rPr>
              <a:t> information to ensure data validity and intellectual property protection.</a:t>
            </a:r>
          </a:p>
        </p:txBody>
      </p:sp>
    </p:spTree>
    <p:extLst>
      <p:ext uri="{BB962C8B-B14F-4D97-AF65-F5344CB8AC3E}">
        <p14:creationId xmlns:p14="http://schemas.microsoft.com/office/powerpoint/2010/main" val="16719607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1861BC-A102-48D5-BB3B-1816DCA4E050}" type="slidenum">
              <a:rPr lang="en-US" smtClean="0"/>
              <a:t>41</a:t>
            </a:fld>
            <a:endParaRPr lang="en-US"/>
          </a:p>
        </p:txBody>
      </p:sp>
      <p:cxnSp>
        <p:nvCxnSpPr>
          <p:cNvPr id="3" name="Straight Connector 2"/>
          <p:cNvCxnSpPr/>
          <p:nvPr/>
        </p:nvCxnSpPr>
        <p:spPr>
          <a:xfrm>
            <a:off x="78615" y="702245"/>
            <a:ext cx="90525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09046" y="48287"/>
            <a:ext cx="8717934" cy="584775"/>
          </a:xfrm>
          <a:prstGeom prst="rect">
            <a:avLst/>
          </a:prstGeom>
          <a:noFill/>
        </p:spPr>
        <p:txBody>
          <a:bodyPr wrap="square" rtlCol="0" anchor="ctr">
            <a:spAutoFit/>
          </a:bodyPr>
          <a:lstStyle/>
          <a:p>
            <a:r>
              <a:rPr lang="en-US" sz="3200" dirty="0" smtClean="0">
                <a:solidFill>
                  <a:srgbClr val="002060"/>
                </a:solidFill>
                <a:latin typeface="Arial" panose="020B0604020202020204" pitchFamily="34" charset="0"/>
                <a:cs typeface="Arial" panose="020B0604020202020204" pitchFamily="34" charset="0"/>
              </a:rPr>
              <a:t>Use validated assessments </a:t>
            </a:r>
            <a:endParaRPr lang="en-US" sz="3200" dirty="0">
              <a:solidFill>
                <a:srgbClr val="002060"/>
              </a:solidFill>
              <a:latin typeface="Arial" panose="020B0604020202020204" pitchFamily="34" charset="0"/>
              <a:cs typeface="Arial" panose="020B0604020202020204" pitchFamily="34" charset="0"/>
            </a:endParaRPr>
          </a:p>
        </p:txBody>
      </p:sp>
      <p:sp>
        <p:nvSpPr>
          <p:cNvPr id="5" name="TextBox 4"/>
          <p:cNvSpPr txBox="1"/>
          <p:nvPr/>
        </p:nvSpPr>
        <p:spPr>
          <a:xfrm>
            <a:off x="457200" y="1371600"/>
            <a:ext cx="8229600" cy="4847481"/>
          </a:xfrm>
          <a:prstGeom prst="rect">
            <a:avLst/>
          </a:prstGeom>
          <a:solidFill>
            <a:srgbClr val="FFF2E7"/>
          </a:solidFill>
          <a:effectLst>
            <a:outerShdw blurRad="50800" dist="38100" dir="2700000" algn="tl" rotWithShape="0">
              <a:prstClr val="black">
                <a:alpha val="40000"/>
              </a:prstClr>
            </a:outerShdw>
          </a:effectLst>
        </p:spPr>
        <p:txBody>
          <a:bodyPr wrap="square" rtlCol="0">
            <a:spAutoFit/>
          </a:bodyPr>
          <a:lstStyle/>
          <a:p>
            <a:pPr lvl="1" indent="-342900">
              <a:spcBef>
                <a:spcPts val="600"/>
              </a:spcBef>
              <a:spcAft>
                <a:spcPts val="1200"/>
              </a:spcAft>
              <a:buClr>
                <a:srgbClr val="FF0000"/>
              </a:buClr>
            </a:pPr>
            <a:r>
              <a:rPr lang="en-US" sz="2400" i="1" dirty="0" smtClean="0">
                <a:solidFill>
                  <a:schemeClr val="bg2">
                    <a:lumMod val="10000"/>
                  </a:schemeClr>
                </a:solidFill>
                <a:latin typeface="Arial" panose="020B0604020202020204" pitchFamily="34" charset="0"/>
                <a:cs typeface="Arial" panose="020B0604020202020204" pitchFamily="34" charset="0"/>
              </a:rPr>
              <a:t>When using validated assessments:</a:t>
            </a:r>
          </a:p>
          <a:p>
            <a:pPr marL="858838" lvl="2" indent="-457200">
              <a:spcBef>
                <a:spcPts val="600"/>
              </a:spcBef>
              <a:spcAft>
                <a:spcPts val="1200"/>
              </a:spcAft>
              <a:buClr>
                <a:srgbClr val="FF0000"/>
              </a:buClr>
              <a:buFont typeface="+mj-lt"/>
              <a:buAutoNum type="arabicPeriod"/>
            </a:pPr>
            <a:r>
              <a:rPr lang="en-US" sz="2400" dirty="0" smtClean="0">
                <a:solidFill>
                  <a:schemeClr val="bg2">
                    <a:lumMod val="10000"/>
                  </a:schemeClr>
                </a:solidFill>
                <a:latin typeface="Arial" panose="020B0604020202020204" pitchFamily="34" charset="0"/>
                <a:cs typeface="Arial" panose="020B0604020202020204" pitchFamily="34" charset="0"/>
              </a:rPr>
              <a:t>Respect the </a:t>
            </a:r>
            <a:r>
              <a:rPr lang="en-US" altLang="zh-CN" sz="2400" dirty="0" smtClean="0">
                <a:solidFill>
                  <a:schemeClr val="bg2">
                    <a:lumMod val="10000"/>
                  </a:schemeClr>
                </a:solidFill>
                <a:latin typeface="Arial" panose="020B0604020202020204" pitchFamily="34" charset="0"/>
                <a:cs typeface="Arial" panose="020B0604020202020204" pitchFamily="34" charset="0"/>
              </a:rPr>
              <a:t>integrity</a:t>
            </a:r>
            <a:r>
              <a:rPr lang="zh-CN" altLang="en-US" sz="2400" dirty="0" smtClean="0">
                <a:solidFill>
                  <a:schemeClr val="bg2">
                    <a:lumMod val="10000"/>
                  </a:schemeClr>
                </a:solidFill>
                <a:latin typeface="Arial" panose="020B0604020202020204" pitchFamily="34" charset="0"/>
                <a:cs typeface="Arial" panose="020B0604020202020204" pitchFamily="34" charset="0"/>
              </a:rPr>
              <a:t> </a:t>
            </a:r>
            <a:r>
              <a:rPr lang="en-US" altLang="zh-CN" sz="2400" dirty="0" smtClean="0">
                <a:solidFill>
                  <a:schemeClr val="bg2">
                    <a:lumMod val="10000"/>
                  </a:schemeClr>
                </a:solidFill>
                <a:latin typeface="Arial" panose="020B0604020202020204" pitchFamily="34" charset="0"/>
                <a:cs typeface="Arial" panose="020B0604020202020204" pitchFamily="34" charset="0"/>
              </a:rPr>
              <a:t>of the validated assessment. Do not make changes to the question or the answer options.</a:t>
            </a:r>
          </a:p>
          <a:p>
            <a:pPr marL="858838" lvl="2" indent="-457200">
              <a:spcBef>
                <a:spcPts val="600"/>
              </a:spcBef>
              <a:spcAft>
                <a:spcPts val="1200"/>
              </a:spcAft>
              <a:buClr>
                <a:srgbClr val="FF0000"/>
              </a:buClr>
              <a:buFont typeface="+mj-lt"/>
              <a:buAutoNum type="arabicPeriod"/>
            </a:pPr>
            <a:r>
              <a:rPr lang="en-US" sz="2400" dirty="0" smtClean="0">
                <a:solidFill>
                  <a:schemeClr val="bg2">
                    <a:lumMod val="10000"/>
                  </a:schemeClr>
                </a:solidFill>
                <a:latin typeface="Arial" panose="020B0604020202020204" pitchFamily="34" charset="0"/>
                <a:cs typeface="Arial" panose="020B0604020202020204" pitchFamily="34" charset="0"/>
              </a:rPr>
              <a:t>When </a:t>
            </a:r>
            <a:r>
              <a:rPr lang="en-US" sz="2400" i="1" dirty="0" smtClean="0">
                <a:solidFill>
                  <a:srgbClr val="FF0000"/>
                </a:solidFill>
                <a:latin typeface="Arial" panose="020B0604020202020204" pitchFamily="34" charset="0"/>
                <a:cs typeface="Arial" panose="020B0604020202020204" pitchFamily="34" charset="0"/>
              </a:rPr>
              <a:t>total score</a:t>
            </a:r>
            <a:r>
              <a:rPr lang="en-US" sz="2400" dirty="0" smtClean="0">
                <a:solidFill>
                  <a:schemeClr val="bg2">
                    <a:lumMod val="10000"/>
                  </a:schemeClr>
                </a:solidFill>
                <a:latin typeface="Arial" panose="020B0604020202020204" pitchFamily="34" charset="0"/>
                <a:cs typeface="Arial" panose="020B0604020202020204" pitchFamily="34" charset="0"/>
              </a:rPr>
              <a:t> is needed, allow users to enter manually calculated total score and include the computer derived total score for cross check.</a:t>
            </a:r>
          </a:p>
          <a:p>
            <a:pPr marL="858838" lvl="2" indent="-457200">
              <a:spcBef>
                <a:spcPts val="600"/>
              </a:spcBef>
              <a:spcAft>
                <a:spcPts val="1200"/>
              </a:spcAft>
              <a:buClr>
                <a:srgbClr val="FF0000"/>
              </a:buClr>
              <a:buFont typeface="+mj-lt"/>
              <a:buAutoNum type="arabicPeriod"/>
            </a:pPr>
            <a:r>
              <a:rPr lang="en-US" sz="2400" dirty="0" smtClean="0">
                <a:solidFill>
                  <a:schemeClr val="bg2">
                    <a:lumMod val="10000"/>
                  </a:schemeClr>
                </a:solidFill>
                <a:latin typeface="Arial" panose="020B0604020202020204" pitchFamily="34" charset="0"/>
                <a:cs typeface="Arial" panose="020B0604020202020204" pitchFamily="34" charset="0"/>
              </a:rPr>
              <a:t>For patient completed assessments, use original paper form to collect data and enter data into EDC afterwards. Use of electronic version requires additional validation.   </a:t>
            </a:r>
          </a:p>
        </p:txBody>
      </p:sp>
    </p:spTree>
    <p:extLst>
      <p:ext uri="{BB962C8B-B14F-4D97-AF65-F5344CB8AC3E}">
        <p14:creationId xmlns:p14="http://schemas.microsoft.com/office/powerpoint/2010/main" val="18653186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alpha val="39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015" y="1471650"/>
            <a:ext cx="4921971" cy="4684105"/>
          </a:xfrm>
          <a:prstGeom prst="rect">
            <a:avLst/>
          </a:prstGeom>
        </p:spPr>
      </p:pic>
      <p:sp>
        <p:nvSpPr>
          <p:cNvPr id="2" name="Slide Number Placeholder 1"/>
          <p:cNvSpPr>
            <a:spLocks noGrp="1"/>
          </p:cNvSpPr>
          <p:nvPr>
            <p:ph type="sldNum" sz="quarter" idx="12"/>
          </p:nvPr>
        </p:nvSpPr>
        <p:spPr/>
        <p:txBody>
          <a:bodyPr/>
          <a:lstStyle/>
          <a:p>
            <a:fld id="{3C1861BC-A102-48D5-BB3B-1816DCA4E050}" type="slidenum">
              <a:rPr lang="en-US" smtClean="0"/>
              <a:t>42</a:t>
            </a:fld>
            <a:endParaRPr lang="en-US"/>
          </a:p>
        </p:txBody>
      </p:sp>
      <p:cxnSp>
        <p:nvCxnSpPr>
          <p:cNvPr id="3" name="Straight Connector 2"/>
          <p:cNvCxnSpPr/>
          <p:nvPr/>
        </p:nvCxnSpPr>
        <p:spPr>
          <a:xfrm>
            <a:off x="78615" y="702245"/>
            <a:ext cx="90525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09046" y="48287"/>
            <a:ext cx="8717934" cy="584775"/>
          </a:xfrm>
          <a:prstGeom prst="rect">
            <a:avLst/>
          </a:prstGeom>
          <a:noFill/>
        </p:spPr>
        <p:txBody>
          <a:bodyPr wrap="square" rtlCol="0" anchor="ctr">
            <a:spAutoFit/>
          </a:bodyPr>
          <a:lstStyle/>
          <a:p>
            <a:r>
              <a:rPr lang="en-US" sz="3200" dirty="0" smtClean="0">
                <a:solidFill>
                  <a:srgbClr val="002060"/>
                </a:solidFill>
                <a:latin typeface="Arial" panose="020B0604020202020204" pitchFamily="34" charset="0"/>
                <a:cs typeface="Arial" panose="020B0604020202020204" pitchFamily="34" charset="0"/>
              </a:rPr>
              <a:t>Use of standards</a:t>
            </a:r>
            <a:endParaRPr lang="en-US" sz="3200" dirty="0">
              <a:solidFill>
                <a:srgbClr val="002060"/>
              </a:solidFill>
              <a:latin typeface="Arial" panose="020B0604020202020204" pitchFamily="34" charset="0"/>
              <a:cs typeface="Arial" panose="020B0604020202020204" pitchFamily="34" charset="0"/>
            </a:endParaRPr>
          </a:p>
        </p:txBody>
      </p:sp>
      <p:sp>
        <p:nvSpPr>
          <p:cNvPr id="5" name="TextBox 4"/>
          <p:cNvSpPr txBox="1"/>
          <p:nvPr/>
        </p:nvSpPr>
        <p:spPr>
          <a:xfrm>
            <a:off x="4961007" y="4904718"/>
            <a:ext cx="3657600" cy="1133965"/>
          </a:xfrm>
          <a:prstGeom prst="rect">
            <a:avLst/>
          </a:prstGeom>
          <a:solidFill>
            <a:srgbClr val="FFFFF3"/>
          </a:solidFill>
          <a:ln>
            <a:solidFill>
              <a:schemeClr val="bg1">
                <a:lumMod val="50000"/>
              </a:schemeClr>
            </a:solidFill>
          </a:ln>
          <a:effectLst>
            <a:outerShdw blurRad="50800" dist="38100" dir="2700000" algn="tl" rotWithShape="0">
              <a:prstClr val="black">
                <a:alpha val="40000"/>
              </a:prstClr>
            </a:outerShdw>
          </a:effectLst>
        </p:spPr>
        <p:txBody>
          <a:bodyPr wrap="square" rtlCol="0">
            <a:spAutoFit/>
          </a:bodyPr>
          <a:lstStyle/>
          <a:p>
            <a:pPr algn="ctr">
              <a:lnSpc>
                <a:spcPct val="150000"/>
              </a:lnSpc>
              <a:buClr>
                <a:srgbClr val="FF0000"/>
              </a:buClr>
            </a:pPr>
            <a:r>
              <a:rPr lang="en-US" sz="2400" dirty="0" smtClean="0">
                <a:latin typeface="Times New Roman" panose="02020603050405020304" pitchFamily="18" charset="0"/>
                <a:cs typeface="Times New Roman" panose="02020603050405020304" pitchFamily="18" charset="0"/>
              </a:rPr>
              <a:t>NINDS Common Data Elements (CDE)</a:t>
            </a:r>
          </a:p>
        </p:txBody>
      </p:sp>
      <p:sp>
        <p:nvSpPr>
          <p:cNvPr id="7" name="TextBox 6"/>
          <p:cNvSpPr txBox="1"/>
          <p:nvPr/>
        </p:nvSpPr>
        <p:spPr>
          <a:xfrm>
            <a:off x="4956050" y="1445934"/>
            <a:ext cx="3657600" cy="1200329"/>
          </a:xfrm>
          <a:prstGeom prst="rect">
            <a:avLst/>
          </a:prstGeom>
          <a:solidFill>
            <a:srgbClr val="FFFFF3"/>
          </a:solidFill>
          <a:ln>
            <a:solidFill>
              <a:schemeClr val="bg1">
                <a:lumMod val="50000"/>
              </a:schemeClr>
            </a:solidFill>
          </a:ln>
          <a:effectLst>
            <a:outerShdw blurRad="50800" dist="38100" dir="2700000" algn="tl" rotWithShape="0">
              <a:prstClr val="black">
                <a:alpha val="40000"/>
              </a:prstClr>
            </a:outerShdw>
          </a:effectLst>
        </p:spPr>
        <p:txBody>
          <a:bodyPr wrap="square" rtlCol="0">
            <a:spAutoFit/>
          </a:bodyPr>
          <a:lstStyle/>
          <a:p>
            <a:pPr algn="ctr">
              <a:lnSpc>
                <a:spcPct val="150000"/>
              </a:lnSpc>
              <a:buClr>
                <a:srgbClr val="FF0000"/>
              </a:buClr>
            </a:pPr>
            <a:r>
              <a:rPr lang="en-US" sz="2400" dirty="0" smtClean="0">
                <a:latin typeface="Times New Roman" panose="02020603050405020304" pitchFamily="18" charset="0"/>
                <a:cs typeface="Times New Roman" panose="02020603050405020304" pitchFamily="18" charset="0"/>
              </a:rPr>
              <a:t>Health </a:t>
            </a:r>
            <a:r>
              <a:rPr lang="en-US" sz="2400" dirty="0">
                <a:latin typeface="Times New Roman" panose="02020603050405020304" pitchFamily="18" charset="0"/>
                <a:cs typeface="Times New Roman" panose="02020603050405020304" pitchFamily="18" charset="0"/>
              </a:rPr>
              <a:t>Level Seven International (HL7) </a:t>
            </a:r>
            <a:endParaRPr lang="en-US" sz="2400" dirty="0" smtClean="0">
              <a:latin typeface="Times New Roman" panose="02020603050405020304" pitchFamily="18" charset="0"/>
              <a:cs typeface="Times New Roman" panose="02020603050405020304" pitchFamily="18" charset="0"/>
            </a:endParaRPr>
          </a:p>
        </p:txBody>
      </p:sp>
      <p:sp>
        <p:nvSpPr>
          <p:cNvPr id="8" name="TextBox 7"/>
          <p:cNvSpPr txBox="1"/>
          <p:nvPr/>
        </p:nvSpPr>
        <p:spPr>
          <a:xfrm>
            <a:off x="527524" y="1444244"/>
            <a:ext cx="3657600" cy="1754326"/>
          </a:xfrm>
          <a:prstGeom prst="rect">
            <a:avLst/>
          </a:prstGeom>
          <a:solidFill>
            <a:srgbClr val="FFFFF3"/>
          </a:solidFill>
          <a:ln>
            <a:solidFill>
              <a:schemeClr val="bg1">
                <a:lumMod val="50000"/>
              </a:schemeClr>
            </a:solidFill>
          </a:ln>
          <a:effectLst>
            <a:outerShdw blurRad="50800" dist="38100" dir="2700000" algn="tl" rotWithShape="0">
              <a:prstClr val="black">
                <a:alpha val="40000"/>
              </a:prstClr>
            </a:outerShdw>
          </a:effectLst>
        </p:spPr>
        <p:txBody>
          <a:bodyPr wrap="square" rtlCol="0">
            <a:spAutoFit/>
          </a:bodyPr>
          <a:lstStyle/>
          <a:p>
            <a:pPr algn="ctr">
              <a:lnSpc>
                <a:spcPct val="150000"/>
              </a:lnSpc>
              <a:buClr>
                <a:srgbClr val="FF0000"/>
              </a:buClr>
            </a:pPr>
            <a:r>
              <a:rPr lang="en-US" sz="2400" dirty="0">
                <a:latin typeface="Times New Roman" panose="02020603050405020304" pitchFamily="18" charset="0"/>
                <a:cs typeface="Times New Roman" panose="02020603050405020304" pitchFamily="18" charset="0"/>
              </a:rPr>
              <a:t>Clinical Data Interchange Standards Consortium (CDISC</a:t>
            </a:r>
            <a:r>
              <a:rPr lang="en-US" sz="2400" dirty="0" smtClean="0">
                <a:latin typeface="Times New Roman" panose="02020603050405020304" pitchFamily="18" charset="0"/>
                <a:cs typeface="Times New Roman" panose="02020603050405020304" pitchFamily="18" charset="0"/>
              </a:rPr>
              <a:t>)</a:t>
            </a:r>
          </a:p>
        </p:txBody>
      </p:sp>
      <p:sp>
        <p:nvSpPr>
          <p:cNvPr id="9" name="TextBox 8"/>
          <p:cNvSpPr txBox="1"/>
          <p:nvPr/>
        </p:nvSpPr>
        <p:spPr>
          <a:xfrm>
            <a:off x="4956050" y="3175326"/>
            <a:ext cx="3657600" cy="1200329"/>
          </a:xfrm>
          <a:prstGeom prst="rect">
            <a:avLst/>
          </a:prstGeom>
          <a:solidFill>
            <a:srgbClr val="FFFFF3"/>
          </a:solidFill>
          <a:ln>
            <a:solidFill>
              <a:schemeClr val="bg1">
                <a:lumMod val="50000"/>
              </a:schemeClr>
            </a:solidFill>
          </a:ln>
          <a:effectLst>
            <a:outerShdw blurRad="50800" dist="38100" dir="2700000" algn="tl" rotWithShape="0">
              <a:prstClr val="black">
                <a:alpha val="40000"/>
              </a:prstClr>
            </a:outerShdw>
          </a:effectLst>
        </p:spPr>
        <p:txBody>
          <a:bodyPr wrap="square" rtlCol="0">
            <a:spAutoFit/>
          </a:bodyPr>
          <a:lstStyle/>
          <a:p>
            <a:pPr algn="ctr">
              <a:lnSpc>
                <a:spcPct val="150000"/>
              </a:lnSpc>
              <a:buClr>
                <a:srgbClr val="FF0000"/>
              </a:buClr>
            </a:pPr>
            <a:r>
              <a:rPr lang="en-US" sz="2400" dirty="0" smtClean="0">
                <a:latin typeface="Times New Roman" panose="02020603050405020304" pitchFamily="18" charset="0"/>
                <a:cs typeface="Times New Roman" panose="02020603050405020304" pitchFamily="18" charset="0"/>
              </a:rPr>
              <a:t>NCI </a:t>
            </a:r>
            <a:r>
              <a:rPr lang="en-US" sz="2400" dirty="0">
                <a:latin typeface="Times New Roman" panose="02020603050405020304" pitchFamily="18" charset="0"/>
                <a:cs typeface="Times New Roman" panose="02020603050405020304" pitchFamily="18" charset="0"/>
              </a:rPr>
              <a:t>Enterprise Vocabulary Services (EVS</a:t>
            </a:r>
            <a:r>
              <a:rPr lang="en-US" sz="2400" dirty="0" smtClean="0">
                <a:latin typeface="Times New Roman" panose="02020603050405020304" pitchFamily="18" charset="0"/>
                <a:cs typeface="Times New Roman" panose="02020603050405020304" pitchFamily="18" charset="0"/>
              </a:rPr>
              <a:t>)</a:t>
            </a:r>
          </a:p>
        </p:txBody>
      </p:sp>
      <p:sp>
        <p:nvSpPr>
          <p:cNvPr id="6" name="TextBox 5"/>
          <p:cNvSpPr txBox="1"/>
          <p:nvPr/>
        </p:nvSpPr>
        <p:spPr>
          <a:xfrm>
            <a:off x="527524" y="4350720"/>
            <a:ext cx="3657600" cy="1687963"/>
          </a:xfrm>
          <a:prstGeom prst="rect">
            <a:avLst/>
          </a:prstGeom>
          <a:solidFill>
            <a:srgbClr val="FFFFF3"/>
          </a:solidFill>
          <a:ln>
            <a:solidFill>
              <a:schemeClr val="bg1">
                <a:lumMod val="50000"/>
              </a:schemeClr>
            </a:solidFill>
          </a:ln>
          <a:effectLst>
            <a:outerShdw blurRad="50800" dist="38100" dir="2700000" algn="tl" rotWithShape="0">
              <a:prstClr val="black">
                <a:alpha val="40000"/>
              </a:prstClr>
            </a:outerShdw>
          </a:effectLst>
        </p:spPr>
        <p:txBody>
          <a:bodyPr wrap="square" rtlCol="0">
            <a:spAutoFit/>
          </a:bodyPr>
          <a:lstStyle/>
          <a:p>
            <a:pPr algn="ctr">
              <a:lnSpc>
                <a:spcPct val="150000"/>
              </a:lnSpc>
              <a:buClr>
                <a:srgbClr val="FF0000"/>
              </a:buClr>
            </a:pPr>
            <a:r>
              <a:rPr lang="en-US" sz="2400" dirty="0" smtClean="0">
                <a:latin typeface="Times New Roman" panose="02020603050405020304" pitchFamily="18" charset="0"/>
                <a:cs typeface="Times New Roman" panose="02020603050405020304" pitchFamily="18" charset="0"/>
              </a:rPr>
              <a:t>Federal </a:t>
            </a:r>
            <a:r>
              <a:rPr lang="en-US" sz="2400" dirty="0">
                <a:latin typeface="Times New Roman" panose="02020603050405020304" pitchFamily="18" charset="0"/>
                <a:cs typeface="Times New Roman" panose="02020603050405020304" pitchFamily="18" charset="0"/>
              </a:rPr>
              <a:t>Interagency Traumatic Brain Injury Research (FITBIR</a:t>
            </a:r>
            <a:r>
              <a:rPr lang="en-US" sz="24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8298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1861BC-A102-48D5-BB3B-1816DCA4E050}" type="slidenum">
              <a:rPr lang="en-US" smtClean="0"/>
              <a:t>43</a:t>
            </a:fld>
            <a:endParaRPr lang="en-US" dirty="0"/>
          </a:p>
        </p:txBody>
      </p:sp>
      <p:cxnSp>
        <p:nvCxnSpPr>
          <p:cNvPr id="4" name="Straight Connector 3"/>
          <p:cNvCxnSpPr/>
          <p:nvPr/>
        </p:nvCxnSpPr>
        <p:spPr>
          <a:xfrm>
            <a:off x="78615" y="702245"/>
            <a:ext cx="90525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09046" y="48287"/>
            <a:ext cx="8717934" cy="584775"/>
          </a:xfrm>
          <a:prstGeom prst="rect">
            <a:avLst/>
          </a:prstGeom>
          <a:noFill/>
        </p:spPr>
        <p:txBody>
          <a:bodyPr wrap="square" rtlCol="0" anchor="ctr">
            <a:spAutoFit/>
          </a:bodyPr>
          <a:lstStyle/>
          <a:p>
            <a:r>
              <a:rPr lang="en-US" sz="3200" dirty="0" smtClean="0">
                <a:solidFill>
                  <a:srgbClr val="002060"/>
                </a:solidFill>
                <a:latin typeface="Arial" panose="020B0604020202020204" pitchFamily="34" charset="0"/>
                <a:cs typeface="Arial" panose="020B0604020202020204" pitchFamily="34" charset="0"/>
              </a:rPr>
              <a:t>CRF change control </a:t>
            </a:r>
            <a:endParaRPr lang="en-US" sz="3200" dirty="0">
              <a:solidFill>
                <a:srgbClr val="002060"/>
              </a:solidFill>
              <a:latin typeface="Arial" panose="020B0604020202020204" pitchFamily="34" charset="0"/>
              <a:cs typeface="Arial" panose="020B0604020202020204" pitchFamily="34" charset="0"/>
            </a:endParaRPr>
          </a:p>
        </p:txBody>
      </p:sp>
      <p:sp>
        <p:nvSpPr>
          <p:cNvPr id="6" name="TextBox 5"/>
          <p:cNvSpPr txBox="1"/>
          <p:nvPr/>
        </p:nvSpPr>
        <p:spPr>
          <a:xfrm>
            <a:off x="457200" y="1371600"/>
            <a:ext cx="8229600" cy="2554545"/>
          </a:xfrm>
          <a:prstGeom prst="rect">
            <a:avLst/>
          </a:prstGeom>
          <a:solidFill>
            <a:srgbClr val="FFFFEB"/>
          </a:solidFill>
          <a:effectLst>
            <a:outerShdw blurRad="50800" dist="38100" dir="2700000" algn="tl" rotWithShape="0">
              <a:prstClr val="black">
                <a:alpha val="40000"/>
              </a:prstClr>
            </a:outerShdw>
          </a:effectLst>
        </p:spPr>
        <p:txBody>
          <a:bodyPr wrap="square" rtlCol="0">
            <a:spAutoFit/>
          </a:bodyPr>
          <a:lstStyle/>
          <a:p>
            <a:pPr marL="0" lvl="2">
              <a:spcBef>
                <a:spcPts val="600"/>
              </a:spcBef>
              <a:spcAft>
                <a:spcPts val="600"/>
              </a:spcAft>
              <a:buClr>
                <a:srgbClr val="FF0000"/>
              </a:buClr>
            </a:pPr>
            <a:r>
              <a:rPr lang="en-US" sz="2000" dirty="0" smtClean="0">
                <a:solidFill>
                  <a:schemeClr val="bg2">
                    <a:lumMod val="10000"/>
                  </a:schemeClr>
                </a:solidFill>
                <a:latin typeface="Arial" panose="020B0604020202020204" pitchFamily="34" charset="0"/>
                <a:cs typeface="Arial" panose="020B0604020202020204" pitchFamily="34" charset="0"/>
              </a:rPr>
              <a:t>Changes on CRF may be requested after study start:</a:t>
            </a:r>
          </a:p>
          <a:p>
            <a:pPr marL="914400" lvl="3" indent="-457200">
              <a:spcBef>
                <a:spcPts val="600"/>
              </a:spcBef>
              <a:spcAft>
                <a:spcPts val="600"/>
              </a:spcAft>
              <a:buClr>
                <a:srgbClr val="FF0000"/>
              </a:buClr>
              <a:buFont typeface="+mj-lt"/>
              <a:buAutoNum type="arabicPeriod"/>
            </a:pPr>
            <a:r>
              <a:rPr lang="en-US" dirty="0" smtClean="0">
                <a:solidFill>
                  <a:schemeClr val="bg2">
                    <a:lumMod val="10000"/>
                  </a:schemeClr>
                </a:solidFill>
                <a:latin typeface="Arial" panose="020B0604020202020204" pitchFamily="34" charset="0"/>
                <a:cs typeface="Arial" panose="020B0604020202020204" pitchFamily="34" charset="0"/>
              </a:rPr>
              <a:t>Add or remove CRFs or modify CRF collection schedule.</a:t>
            </a:r>
          </a:p>
          <a:p>
            <a:pPr marL="914400" lvl="3" indent="-457200">
              <a:spcBef>
                <a:spcPts val="600"/>
              </a:spcBef>
              <a:spcAft>
                <a:spcPts val="600"/>
              </a:spcAft>
              <a:buClr>
                <a:srgbClr val="FF0000"/>
              </a:buClr>
              <a:buFont typeface="+mj-lt"/>
              <a:buAutoNum type="arabicPeriod"/>
            </a:pPr>
            <a:r>
              <a:rPr lang="en-US" dirty="0" smtClean="0">
                <a:solidFill>
                  <a:schemeClr val="bg2">
                    <a:lumMod val="10000"/>
                  </a:schemeClr>
                </a:solidFill>
                <a:latin typeface="Arial" panose="020B0604020202020204" pitchFamily="34" charset="0"/>
                <a:cs typeface="Arial" panose="020B0604020202020204" pitchFamily="34" charset="0"/>
              </a:rPr>
              <a:t>Add or remove data items.</a:t>
            </a:r>
          </a:p>
          <a:p>
            <a:pPr marL="914400" lvl="3" indent="-457200">
              <a:spcBef>
                <a:spcPts val="600"/>
              </a:spcBef>
              <a:spcAft>
                <a:spcPts val="600"/>
              </a:spcAft>
              <a:buClr>
                <a:srgbClr val="FF0000"/>
              </a:buClr>
              <a:buFont typeface="+mj-lt"/>
              <a:buAutoNum type="arabicPeriod"/>
            </a:pPr>
            <a:r>
              <a:rPr lang="en-US" dirty="0">
                <a:solidFill>
                  <a:schemeClr val="bg2">
                    <a:lumMod val="10000"/>
                  </a:schemeClr>
                </a:solidFill>
                <a:latin typeface="Arial" panose="020B0604020202020204" pitchFamily="34" charset="0"/>
                <a:cs typeface="Arial" panose="020B0604020202020204" pitchFamily="34" charset="0"/>
              </a:rPr>
              <a:t>Modify </a:t>
            </a:r>
            <a:r>
              <a:rPr lang="en-US" dirty="0" smtClean="0">
                <a:solidFill>
                  <a:schemeClr val="bg2">
                    <a:lumMod val="10000"/>
                  </a:schemeClr>
                </a:solidFill>
                <a:latin typeface="Arial" panose="020B0604020202020204" pitchFamily="34" charset="0"/>
                <a:cs typeface="Arial" panose="020B0604020202020204" pitchFamily="34" charset="0"/>
              </a:rPr>
              <a:t>question text. </a:t>
            </a:r>
            <a:endParaRPr lang="en-US" dirty="0">
              <a:solidFill>
                <a:schemeClr val="bg2">
                  <a:lumMod val="10000"/>
                </a:schemeClr>
              </a:solidFill>
              <a:latin typeface="Arial" panose="020B0604020202020204" pitchFamily="34" charset="0"/>
              <a:cs typeface="Arial" panose="020B0604020202020204" pitchFamily="34" charset="0"/>
            </a:endParaRPr>
          </a:p>
          <a:p>
            <a:pPr marL="914400" lvl="3" indent="-457200">
              <a:spcBef>
                <a:spcPts val="600"/>
              </a:spcBef>
              <a:spcAft>
                <a:spcPts val="600"/>
              </a:spcAft>
              <a:buClr>
                <a:srgbClr val="FF0000"/>
              </a:buClr>
              <a:buFont typeface="+mj-lt"/>
              <a:buAutoNum type="arabicPeriod"/>
            </a:pPr>
            <a:r>
              <a:rPr lang="en-US" dirty="0" smtClean="0">
                <a:solidFill>
                  <a:schemeClr val="bg2">
                    <a:lumMod val="10000"/>
                  </a:schemeClr>
                </a:solidFill>
                <a:latin typeface="Arial" panose="020B0604020202020204" pitchFamily="34" charset="0"/>
                <a:cs typeface="Arial" panose="020B0604020202020204" pitchFamily="34" charset="0"/>
              </a:rPr>
              <a:t>Add, modify, or remove response options.</a:t>
            </a:r>
          </a:p>
          <a:p>
            <a:pPr marL="914400" lvl="3" indent="-457200">
              <a:spcBef>
                <a:spcPts val="600"/>
              </a:spcBef>
              <a:spcAft>
                <a:spcPts val="600"/>
              </a:spcAft>
              <a:buClr>
                <a:srgbClr val="FF0000"/>
              </a:buClr>
              <a:buFont typeface="+mj-lt"/>
              <a:buAutoNum type="arabicPeriod"/>
            </a:pPr>
            <a:r>
              <a:rPr lang="en-US" dirty="0" smtClean="0">
                <a:solidFill>
                  <a:schemeClr val="bg2">
                    <a:lumMod val="10000"/>
                  </a:schemeClr>
                </a:solidFill>
                <a:latin typeface="Arial" panose="020B0604020202020204" pitchFamily="34" charset="0"/>
                <a:cs typeface="Arial" panose="020B0604020202020204" pitchFamily="34" charset="0"/>
              </a:rPr>
              <a:t>Add, modify, or remove data validation rules.</a:t>
            </a:r>
          </a:p>
        </p:txBody>
      </p:sp>
      <p:sp>
        <p:nvSpPr>
          <p:cNvPr id="7" name="TextBox 6"/>
          <p:cNvSpPr txBox="1"/>
          <p:nvPr/>
        </p:nvSpPr>
        <p:spPr>
          <a:xfrm>
            <a:off x="457200" y="4254363"/>
            <a:ext cx="8229600" cy="2246769"/>
          </a:xfrm>
          <a:prstGeom prst="rect">
            <a:avLst/>
          </a:prstGeom>
          <a:solidFill>
            <a:srgbClr val="FFFFEB"/>
          </a:solidFill>
          <a:effectLst>
            <a:outerShdw blurRad="50800" dist="38100" dir="2700000" algn="tl" rotWithShape="0">
              <a:prstClr val="black">
                <a:alpha val="40000"/>
              </a:prstClr>
            </a:outerShdw>
          </a:effectLst>
        </p:spPr>
        <p:txBody>
          <a:bodyPr wrap="square" rtlCol="0">
            <a:spAutoFit/>
          </a:bodyPr>
          <a:lstStyle/>
          <a:p>
            <a:pPr marL="0" lvl="2">
              <a:spcBef>
                <a:spcPts val="600"/>
              </a:spcBef>
              <a:spcAft>
                <a:spcPts val="600"/>
              </a:spcAft>
              <a:buClr>
                <a:srgbClr val="FF0000"/>
              </a:buClr>
            </a:pPr>
            <a:r>
              <a:rPr lang="en-US" sz="2000" dirty="0" smtClean="0">
                <a:solidFill>
                  <a:schemeClr val="bg2">
                    <a:lumMod val="10000"/>
                  </a:schemeClr>
                </a:solidFill>
                <a:latin typeface="Arial" panose="020B0604020202020204" pitchFamily="34" charset="0"/>
                <a:cs typeface="Arial" panose="020B0604020202020204" pitchFamily="34" charset="0"/>
              </a:rPr>
              <a:t>General strategy for CRF changes:</a:t>
            </a:r>
          </a:p>
          <a:p>
            <a:pPr marL="914400" lvl="3" indent="-457200">
              <a:spcBef>
                <a:spcPts val="600"/>
              </a:spcBef>
              <a:spcAft>
                <a:spcPts val="600"/>
              </a:spcAft>
              <a:buClr>
                <a:srgbClr val="FF0000"/>
              </a:buClr>
              <a:buFont typeface="+mj-lt"/>
              <a:buAutoNum type="arabicPeriod"/>
            </a:pPr>
            <a:r>
              <a:rPr lang="en-US" dirty="0" smtClean="0">
                <a:solidFill>
                  <a:schemeClr val="bg2">
                    <a:lumMod val="10000"/>
                  </a:schemeClr>
                </a:solidFill>
                <a:latin typeface="Arial" panose="020B0604020202020204" pitchFamily="34" charset="0"/>
                <a:cs typeface="Arial" panose="020B0604020202020204" pitchFamily="34" charset="0"/>
              </a:rPr>
              <a:t>Do not do it unless absolutely necessary, and benefit &gt; cost.</a:t>
            </a:r>
          </a:p>
          <a:p>
            <a:pPr marL="914400" lvl="3" indent="-457200">
              <a:spcBef>
                <a:spcPts val="600"/>
              </a:spcBef>
              <a:spcAft>
                <a:spcPts val="600"/>
              </a:spcAft>
              <a:buClr>
                <a:srgbClr val="FF0000"/>
              </a:buClr>
              <a:buFont typeface="+mj-lt"/>
              <a:buAutoNum type="arabicPeriod"/>
            </a:pPr>
            <a:r>
              <a:rPr lang="en-US" dirty="0" smtClean="0">
                <a:solidFill>
                  <a:schemeClr val="bg2">
                    <a:lumMod val="10000"/>
                  </a:schemeClr>
                </a:solidFill>
                <a:latin typeface="Arial" panose="020B0604020202020204" pitchFamily="34" charset="0"/>
                <a:cs typeface="Arial" panose="020B0604020202020204" pitchFamily="34" charset="0"/>
              </a:rPr>
              <a:t>Use a new data item for modified questions. Keep the old data item with data in the database.</a:t>
            </a:r>
          </a:p>
          <a:p>
            <a:pPr marL="914400" lvl="3" indent="-457200">
              <a:spcBef>
                <a:spcPts val="600"/>
              </a:spcBef>
              <a:spcAft>
                <a:spcPts val="600"/>
              </a:spcAft>
              <a:buClr>
                <a:srgbClr val="FF0000"/>
              </a:buClr>
              <a:buFont typeface="+mj-lt"/>
              <a:buAutoNum type="arabicPeriod"/>
            </a:pPr>
            <a:r>
              <a:rPr lang="en-US" dirty="0" smtClean="0">
                <a:solidFill>
                  <a:schemeClr val="bg2">
                    <a:lumMod val="10000"/>
                  </a:schemeClr>
                </a:solidFill>
                <a:latin typeface="Arial" panose="020B0604020202020204" pitchFamily="34" charset="0"/>
                <a:cs typeface="Arial" panose="020B0604020202020204" pitchFamily="34" charset="0"/>
              </a:rPr>
              <a:t>When response options change, send collected CRFs back for re-assessment.</a:t>
            </a:r>
          </a:p>
        </p:txBody>
      </p:sp>
    </p:spTree>
    <p:extLst>
      <p:ext uri="{BB962C8B-B14F-4D97-AF65-F5344CB8AC3E}">
        <p14:creationId xmlns:p14="http://schemas.microsoft.com/office/powerpoint/2010/main" val="13943304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1861BC-A102-48D5-BB3B-1816DCA4E050}" type="slidenum">
              <a:rPr lang="en-US" smtClean="0"/>
              <a:t>44</a:t>
            </a:fld>
            <a:endParaRPr lang="en-US"/>
          </a:p>
        </p:txBody>
      </p:sp>
      <p:cxnSp>
        <p:nvCxnSpPr>
          <p:cNvPr id="3" name="Straight Connector 2"/>
          <p:cNvCxnSpPr/>
          <p:nvPr/>
        </p:nvCxnSpPr>
        <p:spPr>
          <a:xfrm>
            <a:off x="78615" y="702245"/>
            <a:ext cx="90525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09046" y="48287"/>
            <a:ext cx="8717934" cy="584775"/>
          </a:xfrm>
          <a:prstGeom prst="rect">
            <a:avLst/>
          </a:prstGeom>
          <a:noFill/>
        </p:spPr>
        <p:txBody>
          <a:bodyPr wrap="square" rtlCol="0" anchor="ctr">
            <a:spAutoFit/>
          </a:bodyPr>
          <a:lstStyle/>
          <a:p>
            <a:r>
              <a:rPr lang="en-US" sz="3200" dirty="0" smtClean="0">
                <a:solidFill>
                  <a:srgbClr val="002060"/>
                </a:solidFill>
                <a:latin typeface="Arial" panose="020B0604020202020204" pitchFamily="34" charset="0"/>
                <a:cs typeface="Arial" panose="020B0604020202020204" pitchFamily="34" charset="0"/>
              </a:rPr>
              <a:t>Consider </a:t>
            </a:r>
            <a:r>
              <a:rPr lang="en-US" sz="3200" dirty="0">
                <a:solidFill>
                  <a:srgbClr val="002060"/>
                </a:solidFill>
                <a:latin typeface="Arial" panose="020B0604020202020204" pitchFamily="34" charset="0"/>
                <a:cs typeface="Arial" panose="020B0604020202020204" pitchFamily="34" charset="0"/>
              </a:rPr>
              <a:t>the workload distribution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0586" y="1872693"/>
            <a:ext cx="1288129" cy="175328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7383" y="2631547"/>
            <a:ext cx="1881385" cy="166097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6998" y="3082695"/>
            <a:ext cx="1292682" cy="1732237"/>
          </a:xfrm>
          <a:prstGeom prst="rect">
            <a:avLst/>
          </a:prstGeom>
        </p:spPr>
      </p:pic>
      <p:sp>
        <p:nvSpPr>
          <p:cNvPr id="10" name="TextBox 9"/>
          <p:cNvSpPr txBox="1"/>
          <p:nvPr/>
        </p:nvSpPr>
        <p:spPr>
          <a:xfrm>
            <a:off x="832948" y="5066797"/>
            <a:ext cx="2304300" cy="707886"/>
          </a:xfrm>
          <a:prstGeom prst="rect">
            <a:avLst/>
          </a:prstGeom>
          <a:noFill/>
        </p:spPr>
        <p:txBody>
          <a:bodyPr wrap="square" rtlCol="0">
            <a:spAutoFit/>
          </a:bodyPr>
          <a:lstStyle/>
          <a:p>
            <a:pPr algn="ctr"/>
            <a:r>
              <a:rPr lang="en-US" sz="2000" dirty="0" smtClean="0">
                <a:latin typeface="Arial" panose="020B0604020202020204" pitchFamily="34" charset="0"/>
                <a:cs typeface="Arial" panose="020B0604020202020204" pitchFamily="34" charset="0"/>
              </a:rPr>
              <a:t>Maximize work for Mr. SQL Server</a:t>
            </a:r>
            <a:endParaRPr lang="en-US" sz="2000" dirty="0">
              <a:latin typeface="Arial" panose="020B0604020202020204" pitchFamily="34" charset="0"/>
              <a:cs typeface="Arial" panose="020B0604020202020204" pitchFamily="34" charset="0"/>
            </a:endParaRPr>
          </a:p>
        </p:txBody>
      </p:sp>
      <p:sp>
        <p:nvSpPr>
          <p:cNvPr id="11" name="TextBox 10"/>
          <p:cNvSpPr txBox="1"/>
          <p:nvPr/>
        </p:nvSpPr>
        <p:spPr>
          <a:xfrm>
            <a:off x="6267285" y="3867320"/>
            <a:ext cx="2534730" cy="707886"/>
          </a:xfrm>
          <a:prstGeom prst="rect">
            <a:avLst/>
          </a:prstGeom>
          <a:noFill/>
        </p:spPr>
        <p:txBody>
          <a:bodyPr wrap="square" rtlCol="0">
            <a:spAutoFit/>
          </a:bodyPr>
          <a:lstStyle/>
          <a:p>
            <a:pPr algn="ctr"/>
            <a:r>
              <a:rPr lang="en-US" sz="2000" dirty="0" smtClean="0">
                <a:latin typeface="Arial" panose="020B0604020202020204" pitchFamily="34" charset="0"/>
                <a:cs typeface="Arial" panose="020B0604020202020204" pitchFamily="34" charset="0"/>
              </a:rPr>
              <a:t>Minimize burden for Ms. CDM</a:t>
            </a:r>
            <a:endParaRPr lang="en-US" sz="2000" dirty="0">
              <a:latin typeface="Arial" panose="020B0604020202020204" pitchFamily="34" charset="0"/>
              <a:cs typeface="Arial" panose="020B0604020202020204" pitchFamily="34" charset="0"/>
            </a:endParaRPr>
          </a:p>
        </p:txBody>
      </p:sp>
      <p:sp>
        <p:nvSpPr>
          <p:cNvPr id="12" name="TextBox 11"/>
          <p:cNvSpPr txBox="1"/>
          <p:nvPr/>
        </p:nvSpPr>
        <p:spPr>
          <a:xfrm>
            <a:off x="3607724" y="4467058"/>
            <a:ext cx="2304300" cy="707886"/>
          </a:xfrm>
          <a:prstGeom prst="rect">
            <a:avLst/>
          </a:prstGeom>
          <a:noFill/>
        </p:spPr>
        <p:txBody>
          <a:bodyPr wrap="square" rtlCol="0">
            <a:spAutoFit/>
          </a:bodyPr>
          <a:lstStyle/>
          <a:p>
            <a:pPr algn="ctr"/>
            <a:r>
              <a:rPr lang="en-US" sz="2000" dirty="0" smtClean="0">
                <a:latin typeface="Arial" panose="020B0604020202020204" pitchFamily="34" charset="0"/>
                <a:cs typeface="Arial" panose="020B0604020202020204" pitchFamily="34" charset="0"/>
              </a:rPr>
              <a:t>Reduce work for Dr. P-value</a:t>
            </a:r>
            <a:endParaRPr lang="en-US" sz="2000" dirty="0">
              <a:latin typeface="Arial" panose="020B0604020202020204" pitchFamily="34" charset="0"/>
              <a:cs typeface="Arial" panose="020B0604020202020204" pitchFamily="34" charset="0"/>
            </a:endParaRPr>
          </a:p>
        </p:txBody>
      </p:sp>
      <p:sp>
        <p:nvSpPr>
          <p:cNvPr id="14" name="TextBox 13"/>
          <p:cNvSpPr txBox="1"/>
          <p:nvPr/>
        </p:nvSpPr>
        <p:spPr>
          <a:xfrm>
            <a:off x="907021" y="2256746"/>
            <a:ext cx="1967859" cy="614477"/>
          </a:xfrm>
          <a:prstGeom prst="rect">
            <a:avLst/>
          </a:prstGeom>
          <a:solidFill>
            <a:schemeClr val="accent5">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1200" dirty="0" smtClean="0">
                <a:latin typeface="Arial" panose="020B0604020202020204" pitchFamily="34" charset="0"/>
                <a:cs typeface="Arial" panose="020B0604020202020204" pitchFamily="34" charset="0"/>
              </a:rPr>
              <a:t>Employee of the year 2016</a:t>
            </a:r>
          </a:p>
          <a:p>
            <a:pPr algn="ctr"/>
            <a:r>
              <a:rPr lang="en-US" sz="1200" dirty="0" smtClean="0">
                <a:latin typeface="Arial" panose="020B0604020202020204" pitchFamily="34" charset="0"/>
                <a:cs typeface="Arial" panose="020B0604020202020204" pitchFamily="34" charset="0"/>
              </a:rPr>
              <a:t>Mr. SQL Server</a:t>
            </a:r>
            <a:endParaRPr lang="en-US" sz="1200" dirty="0">
              <a:latin typeface="Arial" panose="020B0604020202020204" pitchFamily="34" charset="0"/>
              <a:cs typeface="Arial" panose="020B0604020202020204" pitchFamily="34" charset="0"/>
            </a:endParaRPr>
          </a:p>
        </p:txBody>
      </p:sp>
      <p:sp>
        <p:nvSpPr>
          <p:cNvPr id="13" name="TextBox 12"/>
          <p:cNvSpPr txBox="1"/>
          <p:nvPr/>
        </p:nvSpPr>
        <p:spPr>
          <a:xfrm>
            <a:off x="907021" y="1527048"/>
            <a:ext cx="1967859" cy="646331"/>
          </a:xfrm>
          <a:prstGeom prst="rect">
            <a:avLst/>
          </a:prstGeom>
          <a:solidFill>
            <a:schemeClr val="accent5">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1200" dirty="0" smtClean="0">
                <a:latin typeface="Arial" panose="020B0604020202020204" pitchFamily="34" charset="0"/>
                <a:cs typeface="Arial" panose="020B0604020202020204" pitchFamily="34" charset="0"/>
              </a:rPr>
              <a:t>Employee of the year 2015</a:t>
            </a:r>
          </a:p>
          <a:p>
            <a:pPr algn="ctr"/>
            <a:r>
              <a:rPr lang="en-US" sz="1200" dirty="0" smtClean="0">
                <a:latin typeface="Arial" panose="020B0604020202020204" pitchFamily="34" charset="0"/>
                <a:cs typeface="Arial" panose="020B0604020202020204" pitchFamily="34" charset="0"/>
              </a:rPr>
              <a:t>Mr. SQL Server</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695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animBg="1"/>
      <p:bldP spid="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1861BC-A102-48D5-BB3B-1816DCA4E050}" type="slidenum">
              <a:rPr lang="en-US" smtClean="0"/>
              <a:t>45</a:t>
            </a:fld>
            <a:endParaRPr lang="en-US"/>
          </a:p>
        </p:txBody>
      </p:sp>
      <p:sp>
        <p:nvSpPr>
          <p:cNvPr id="3" name="TextBox 2"/>
          <p:cNvSpPr txBox="1"/>
          <p:nvPr/>
        </p:nvSpPr>
        <p:spPr>
          <a:xfrm>
            <a:off x="309046" y="48287"/>
            <a:ext cx="8717934" cy="584775"/>
          </a:xfrm>
          <a:prstGeom prst="rect">
            <a:avLst/>
          </a:prstGeom>
          <a:noFill/>
        </p:spPr>
        <p:txBody>
          <a:bodyPr wrap="square" rtlCol="0" anchor="ctr">
            <a:spAutoFit/>
          </a:bodyPr>
          <a:lstStyle/>
          <a:p>
            <a:r>
              <a:rPr lang="en-US" sz="3200" dirty="0" smtClean="0">
                <a:solidFill>
                  <a:srgbClr val="002060"/>
                </a:solidFill>
                <a:latin typeface="Arial" panose="020B0604020202020204" pitchFamily="34" charset="0"/>
                <a:cs typeface="Arial" panose="020B0604020202020204" pitchFamily="34" charset="0"/>
              </a:rPr>
              <a:t>Action #3: prevent fake data and data fraud </a:t>
            </a:r>
            <a:endParaRPr lang="en-US" sz="3200" dirty="0">
              <a:solidFill>
                <a:srgbClr val="002060"/>
              </a:solidFill>
              <a:latin typeface="Arial" panose="020B0604020202020204" pitchFamily="34" charset="0"/>
              <a:cs typeface="Arial" panose="020B0604020202020204" pitchFamily="34" charset="0"/>
            </a:endParaRPr>
          </a:p>
        </p:txBody>
      </p:sp>
      <p:cxnSp>
        <p:nvCxnSpPr>
          <p:cNvPr id="4" name="Straight Connector 3"/>
          <p:cNvCxnSpPr/>
          <p:nvPr/>
        </p:nvCxnSpPr>
        <p:spPr>
          <a:xfrm>
            <a:off x="78615" y="702245"/>
            <a:ext cx="90525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57200" y="1574682"/>
            <a:ext cx="8229600" cy="585801"/>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pPr algn="ctr"/>
            <a:r>
              <a:rPr lang="en-US" sz="2000" b="1" dirty="0">
                <a:latin typeface="Arial" panose="020B0604020202020204" pitchFamily="34" charset="0"/>
                <a:cs typeface="Arial" panose="020B0604020202020204" pitchFamily="34" charset="0"/>
              </a:rPr>
              <a:t>You </a:t>
            </a:r>
            <a:r>
              <a:rPr lang="en-US" sz="2000" b="1" dirty="0" smtClean="0">
                <a:latin typeface="Arial" panose="020B0604020202020204" pitchFamily="34" charset="0"/>
                <a:cs typeface="Arial" panose="020B0604020202020204" pitchFamily="34" charset="0"/>
              </a:rPr>
              <a:t>can't wake </a:t>
            </a:r>
            <a:r>
              <a:rPr lang="en-US" sz="2000" b="1" dirty="0">
                <a:latin typeface="Arial" panose="020B0604020202020204" pitchFamily="34" charset="0"/>
                <a:cs typeface="Arial" panose="020B0604020202020204" pitchFamily="34" charset="0"/>
              </a:rPr>
              <a:t>a </a:t>
            </a:r>
            <a:r>
              <a:rPr lang="en-US" sz="2000" b="1" dirty="0" smtClean="0">
                <a:latin typeface="Arial" panose="020B0604020202020204" pitchFamily="34" charset="0"/>
                <a:cs typeface="Arial" panose="020B0604020202020204" pitchFamily="34" charset="0"/>
              </a:rPr>
              <a:t>person who is pretending </a:t>
            </a:r>
            <a:r>
              <a:rPr lang="en-US" sz="2000" b="1" dirty="0">
                <a:latin typeface="Arial" panose="020B0604020202020204" pitchFamily="34" charset="0"/>
                <a:cs typeface="Arial" panose="020B0604020202020204" pitchFamily="34" charset="0"/>
              </a:rPr>
              <a:t>to </a:t>
            </a:r>
            <a:r>
              <a:rPr lang="en-US" sz="2000" b="1" dirty="0" smtClean="0">
                <a:latin typeface="Arial" panose="020B0604020202020204" pitchFamily="34" charset="0"/>
                <a:cs typeface="Arial" panose="020B0604020202020204" pitchFamily="34" charset="0"/>
              </a:rPr>
              <a:t>be asleep.</a:t>
            </a:r>
            <a:endParaRPr lang="en-US" sz="2000" b="1" dirty="0">
              <a:latin typeface="Arial" panose="020B0604020202020204" pitchFamily="34" charset="0"/>
              <a:cs typeface="Arial" panose="020B0604020202020204" pitchFamily="34" charset="0"/>
            </a:endParaRPr>
          </a:p>
        </p:txBody>
      </p:sp>
      <p:sp>
        <p:nvSpPr>
          <p:cNvPr id="6" name="TextBox 5"/>
          <p:cNvSpPr txBox="1"/>
          <p:nvPr/>
        </p:nvSpPr>
        <p:spPr>
          <a:xfrm>
            <a:off x="457200" y="3027271"/>
            <a:ext cx="8229600" cy="553998"/>
          </a:xfrm>
          <a:prstGeom prst="rect">
            <a:avLst/>
          </a:prstGeom>
          <a:solidFill>
            <a:srgbClr val="FFECDD"/>
          </a:solidFill>
          <a:effectLst>
            <a:outerShdw blurRad="50800" dist="38100" dir="2700000" algn="tl" rotWithShape="0">
              <a:prstClr val="black">
                <a:alpha val="40000"/>
              </a:prstClr>
            </a:outerShdw>
          </a:effectLst>
        </p:spPr>
        <p:txBody>
          <a:bodyPr wrap="square" rtlCol="0" anchor="ctr">
            <a:spAutoFit/>
          </a:bodyPr>
          <a:lstStyle/>
          <a:p>
            <a:pPr marL="0" lvl="2" algn="ctr">
              <a:lnSpc>
                <a:spcPct val="150000"/>
              </a:lnSpc>
              <a:spcBef>
                <a:spcPts val="600"/>
              </a:spcBef>
              <a:buClr>
                <a:srgbClr val="FF0000"/>
              </a:buClr>
            </a:pPr>
            <a:r>
              <a:rPr lang="en-US" sz="2000" dirty="0" smtClean="0">
                <a:solidFill>
                  <a:schemeClr val="bg2">
                    <a:lumMod val="10000"/>
                  </a:schemeClr>
                </a:solidFill>
                <a:latin typeface="Arial" panose="020B0604020202020204" pitchFamily="34" charset="0"/>
                <a:cs typeface="Arial" panose="020B0604020202020204" pitchFamily="34" charset="0"/>
              </a:rPr>
              <a:t>Fake data is created intentionally.</a:t>
            </a:r>
          </a:p>
        </p:txBody>
      </p:sp>
      <p:sp>
        <p:nvSpPr>
          <p:cNvPr id="7" name="TextBox 6"/>
          <p:cNvSpPr txBox="1"/>
          <p:nvPr/>
        </p:nvSpPr>
        <p:spPr>
          <a:xfrm>
            <a:off x="457200" y="4082010"/>
            <a:ext cx="8229600" cy="553998"/>
          </a:xfrm>
          <a:prstGeom prst="rect">
            <a:avLst/>
          </a:prstGeom>
          <a:solidFill>
            <a:srgbClr val="FFECDD"/>
          </a:solidFill>
          <a:effectLst>
            <a:outerShdw blurRad="50800" dist="38100" dir="2700000" algn="tl" rotWithShape="0">
              <a:prstClr val="black">
                <a:alpha val="40000"/>
              </a:prstClr>
            </a:outerShdw>
          </a:effectLst>
        </p:spPr>
        <p:txBody>
          <a:bodyPr wrap="square" rtlCol="0" anchor="ctr">
            <a:spAutoFit/>
          </a:bodyPr>
          <a:lstStyle/>
          <a:p>
            <a:pPr marL="0" lvl="2" algn="ctr">
              <a:lnSpc>
                <a:spcPct val="150000"/>
              </a:lnSpc>
              <a:spcBef>
                <a:spcPts val="600"/>
              </a:spcBef>
              <a:buClr>
                <a:srgbClr val="FF0000"/>
              </a:buClr>
            </a:pPr>
            <a:r>
              <a:rPr lang="en-US" sz="2000" dirty="0" smtClean="0">
                <a:solidFill>
                  <a:schemeClr val="bg2">
                    <a:lumMod val="10000"/>
                  </a:schemeClr>
                </a:solidFill>
                <a:latin typeface="Arial" panose="020B0604020202020204" pitchFamily="34" charset="0"/>
                <a:cs typeface="Arial" panose="020B0604020202020204" pitchFamily="34" charset="0"/>
              </a:rPr>
              <a:t>Fake data destroys the validity of the clinical trial. </a:t>
            </a:r>
          </a:p>
        </p:txBody>
      </p:sp>
    </p:spTree>
    <p:extLst>
      <p:ext uri="{BB962C8B-B14F-4D97-AF65-F5344CB8AC3E}">
        <p14:creationId xmlns:p14="http://schemas.microsoft.com/office/powerpoint/2010/main" val="40865320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1861BC-A102-48D5-BB3B-1816DCA4E050}" type="slidenum">
              <a:rPr lang="en-US" smtClean="0"/>
              <a:t>46</a:t>
            </a:fld>
            <a:endParaRPr lang="en-US"/>
          </a:p>
        </p:txBody>
      </p:sp>
      <p:sp>
        <p:nvSpPr>
          <p:cNvPr id="3" name="TextBox 2"/>
          <p:cNvSpPr txBox="1"/>
          <p:nvPr/>
        </p:nvSpPr>
        <p:spPr>
          <a:xfrm>
            <a:off x="309046" y="48287"/>
            <a:ext cx="8717934" cy="584775"/>
          </a:xfrm>
          <a:prstGeom prst="rect">
            <a:avLst/>
          </a:prstGeom>
          <a:noFill/>
        </p:spPr>
        <p:txBody>
          <a:bodyPr wrap="square" rtlCol="0" anchor="ctr">
            <a:spAutoFit/>
          </a:bodyPr>
          <a:lstStyle/>
          <a:p>
            <a:r>
              <a:rPr lang="en-US" sz="3200" dirty="0" smtClean="0">
                <a:solidFill>
                  <a:srgbClr val="002060"/>
                </a:solidFill>
                <a:latin typeface="Arial" panose="020B0604020202020204" pitchFamily="34" charset="0"/>
                <a:cs typeface="Arial" panose="020B0604020202020204" pitchFamily="34" charset="0"/>
              </a:rPr>
              <a:t>Prevention of fake data</a:t>
            </a:r>
            <a:endParaRPr lang="en-US" sz="3200" dirty="0">
              <a:solidFill>
                <a:srgbClr val="002060"/>
              </a:solidFill>
              <a:latin typeface="Arial" panose="020B0604020202020204" pitchFamily="34" charset="0"/>
              <a:cs typeface="Arial" panose="020B0604020202020204" pitchFamily="34" charset="0"/>
            </a:endParaRPr>
          </a:p>
        </p:txBody>
      </p:sp>
      <p:cxnSp>
        <p:nvCxnSpPr>
          <p:cNvPr id="4" name="Straight Connector 3"/>
          <p:cNvCxnSpPr/>
          <p:nvPr/>
        </p:nvCxnSpPr>
        <p:spPr>
          <a:xfrm>
            <a:off x="78615" y="702245"/>
            <a:ext cx="90525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57200" y="1371600"/>
            <a:ext cx="8229600" cy="1938992"/>
          </a:xfrm>
          <a:prstGeom prst="rect">
            <a:avLst/>
          </a:prstGeom>
          <a:solidFill>
            <a:srgbClr val="FFFFEB"/>
          </a:solidFill>
          <a:effectLst>
            <a:outerShdw blurRad="50800" dist="38100" dir="2700000" algn="tl" rotWithShape="0">
              <a:prstClr val="black">
                <a:alpha val="40000"/>
              </a:prstClr>
            </a:outerShdw>
          </a:effectLst>
        </p:spPr>
        <p:txBody>
          <a:bodyPr wrap="square" rtlCol="0" anchor="ctr">
            <a:spAutoFit/>
          </a:bodyPr>
          <a:lstStyle/>
          <a:p>
            <a:pPr marL="0" lvl="2">
              <a:spcBef>
                <a:spcPts val="600"/>
              </a:spcBef>
              <a:buClr>
                <a:srgbClr val="FF0000"/>
              </a:buClr>
            </a:pPr>
            <a:r>
              <a:rPr lang="en-US" sz="2000" b="1" dirty="0" smtClean="0">
                <a:solidFill>
                  <a:schemeClr val="bg2">
                    <a:lumMod val="10000"/>
                  </a:schemeClr>
                </a:solidFill>
                <a:latin typeface="Arial" panose="020B0604020202020204" pitchFamily="34" charset="0"/>
                <a:cs typeface="Arial" panose="020B0604020202020204" pitchFamily="34" charset="0"/>
              </a:rPr>
              <a:t>Remove the motivation</a:t>
            </a:r>
            <a:r>
              <a:rPr lang="en-US" sz="2000" dirty="0" smtClean="0">
                <a:solidFill>
                  <a:schemeClr val="bg2">
                    <a:lumMod val="10000"/>
                  </a:schemeClr>
                </a:solidFill>
                <a:latin typeface="Arial" panose="020B0604020202020204" pitchFamily="34" charset="0"/>
                <a:cs typeface="Arial" panose="020B0604020202020204" pitchFamily="34" charset="0"/>
              </a:rPr>
              <a:t>:</a:t>
            </a:r>
          </a:p>
          <a:p>
            <a:pPr marL="800100" lvl="3" indent="-342900">
              <a:spcBef>
                <a:spcPts val="600"/>
              </a:spcBef>
              <a:buClr>
                <a:srgbClr val="FF0000"/>
              </a:buClr>
              <a:buFont typeface="Wingdings" panose="05000000000000000000" pitchFamily="2" charset="2"/>
              <a:buChar char="§"/>
            </a:pPr>
            <a:r>
              <a:rPr lang="en-US" sz="2000" dirty="0" smtClean="0">
                <a:solidFill>
                  <a:schemeClr val="bg2">
                    <a:lumMod val="10000"/>
                  </a:schemeClr>
                </a:solidFill>
                <a:latin typeface="Arial" panose="020B0604020202020204" pitchFamily="34" charset="0"/>
                <a:cs typeface="Arial" panose="020B0604020202020204" pitchFamily="34" charset="0"/>
              </a:rPr>
              <a:t>Data manager’s responsibility is to get true data, good or bad.</a:t>
            </a:r>
          </a:p>
          <a:p>
            <a:pPr marL="800100" lvl="3" indent="-342900">
              <a:spcBef>
                <a:spcPts val="600"/>
              </a:spcBef>
              <a:buClr>
                <a:srgbClr val="FF0000"/>
              </a:buClr>
              <a:buFont typeface="Wingdings" panose="05000000000000000000" pitchFamily="2" charset="2"/>
              <a:buChar char="§"/>
            </a:pPr>
            <a:r>
              <a:rPr lang="en-US" sz="2000" dirty="0" smtClean="0">
                <a:solidFill>
                  <a:schemeClr val="bg2">
                    <a:lumMod val="10000"/>
                  </a:schemeClr>
                </a:solidFill>
                <a:latin typeface="Arial" panose="020B0604020202020204" pitchFamily="34" charset="0"/>
                <a:cs typeface="Arial" panose="020B0604020202020204" pitchFamily="34" charset="0"/>
              </a:rPr>
              <a:t>Well designed CRFs prevent forced lying.</a:t>
            </a:r>
          </a:p>
          <a:p>
            <a:pPr marL="800100" lvl="3" indent="-342900">
              <a:spcBef>
                <a:spcPts val="600"/>
              </a:spcBef>
              <a:buClr>
                <a:srgbClr val="FF0000"/>
              </a:buClr>
              <a:buFont typeface="Wingdings" panose="05000000000000000000" pitchFamily="2" charset="2"/>
              <a:buChar char="§"/>
            </a:pPr>
            <a:r>
              <a:rPr lang="en-US" sz="2000" dirty="0" smtClean="0">
                <a:solidFill>
                  <a:schemeClr val="bg2">
                    <a:lumMod val="10000"/>
                  </a:schemeClr>
                </a:solidFill>
                <a:latin typeface="Arial" panose="020B0604020202020204" pitchFamily="34" charset="0"/>
                <a:cs typeface="Arial" panose="020B0604020202020204" pitchFamily="34" charset="0"/>
              </a:rPr>
              <a:t>Do not ask the question if the answer is likely not available.</a:t>
            </a:r>
          </a:p>
          <a:p>
            <a:pPr marL="800100" lvl="3" indent="-342900">
              <a:spcBef>
                <a:spcPts val="600"/>
              </a:spcBef>
              <a:buClr>
                <a:srgbClr val="FF0000"/>
              </a:buClr>
              <a:buFont typeface="Wingdings" panose="05000000000000000000" pitchFamily="2" charset="2"/>
              <a:buChar char="§"/>
            </a:pPr>
            <a:r>
              <a:rPr lang="en-US" sz="2000" dirty="0" smtClean="0">
                <a:solidFill>
                  <a:schemeClr val="bg2">
                    <a:lumMod val="10000"/>
                  </a:schemeClr>
                </a:solidFill>
                <a:latin typeface="Arial" panose="020B0604020202020204" pitchFamily="34" charset="0"/>
                <a:cs typeface="Arial" panose="020B0604020202020204" pitchFamily="34" charset="0"/>
              </a:rPr>
              <a:t>Do not offer limited options that are not exhaustive.  </a:t>
            </a:r>
          </a:p>
        </p:txBody>
      </p:sp>
      <p:sp>
        <p:nvSpPr>
          <p:cNvPr id="6" name="TextBox 5"/>
          <p:cNvSpPr txBox="1"/>
          <p:nvPr/>
        </p:nvSpPr>
        <p:spPr>
          <a:xfrm>
            <a:off x="457200" y="3740104"/>
            <a:ext cx="8229600" cy="1554272"/>
          </a:xfrm>
          <a:prstGeom prst="rect">
            <a:avLst/>
          </a:prstGeom>
          <a:solidFill>
            <a:srgbClr val="FFFFEB"/>
          </a:solidFill>
          <a:effectLst>
            <a:outerShdw blurRad="50800" dist="38100" dir="2700000" algn="tl" rotWithShape="0">
              <a:prstClr val="black">
                <a:alpha val="40000"/>
              </a:prstClr>
            </a:outerShdw>
          </a:effectLst>
        </p:spPr>
        <p:txBody>
          <a:bodyPr wrap="square" rtlCol="0" anchor="ctr">
            <a:spAutoFit/>
          </a:bodyPr>
          <a:lstStyle/>
          <a:p>
            <a:pPr marL="0" lvl="2">
              <a:spcBef>
                <a:spcPts val="600"/>
              </a:spcBef>
              <a:buClr>
                <a:srgbClr val="FF0000"/>
              </a:buClr>
            </a:pPr>
            <a:r>
              <a:rPr lang="en-US" sz="2000" b="1" dirty="0" smtClean="0">
                <a:solidFill>
                  <a:schemeClr val="bg2">
                    <a:lumMod val="10000"/>
                  </a:schemeClr>
                </a:solidFill>
                <a:latin typeface="Arial" panose="020B0604020202020204" pitchFamily="34" charset="0"/>
                <a:cs typeface="Arial" panose="020B0604020202020204" pitchFamily="34" charset="0"/>
              </a:rPr>
              <a:t>Remove the capacity</a:t>
            </a:r>
            <a:r>
              <a:rPr lang="en-US" sz="2000" dirty="0" smtClean="0">
                <a:solidFill>
                  <a:schemeClr val="bg2">
                    <a:lumMod val="10000"/>
                  </a:schemeClr>
                </a:solidFill>
                <a:latin typeface="Arial" panose="020B0604020202020204" pitchFamily="34" charset="0"/>
                <a:cs typeface="Arial" panose="020B0604020202020204" pitchFamily="34" charset="0"/>
              </a:rPr>
              <a:t>:</a:t>
            </a:r>
          </a:p>
          <a:p>
            <a:pPr marL="800100" lvl="3" indent="-342900">
              <a:spcBef>
                <a:spcPts val="600"/>
              </a:spcBef>
              <a:buClr>
                <a:srgbClr val="FF0000"/>
              </a:buClr>
              <a:buFont typeface="Wingdings" panose="05000000000000000000" pitchFamily="2" charset="2"/>
              <a:buChar char="§"/>
            </a:pPr>
            <a:r>
              <a:rPr lang="en-US" sz="2000" dirty="0" smtClean="0">
                <a:solidFill>
                  <a:schemeClr val="bg2">
                    <a:lumMod val="10000"/>
                  </a:schemeClr>
                </a:solidFill>
                <a:latin typeface="Arial" panose="020B0604020202020204" pitchFamily="34" charset="0"/>
                <a:cs typeface="Arial" panose="020B0604020202020204" pitchFamily="34" charset="0"/>
              </a:rPr>
              <a:t>Minimize treatment allocation prediction.</a:t>
            </a:r>
          </a:p>
          <a:p>
            <a:pPr marL="800100" lvl="3" indent="-342900">
              <a:spcBef>
                <a:spcPts val="600"/>
              </a:spcBef>
              <a:buClr>
                <a:srgbClr val="FF0000"/>
              </a:buClr>
              <a:buFont typeface="Wingdings" panose="05000000000000000000" pitchFamily="2" charset="2"/>
              <a:buChar char="§"/>
            </a:pPr>
            <a:r>
              <a:rPr lang="en-US" sz="2000" dirty="0" smtClean="0">
                <a:solidFill>
                  <a:schemeClr val="bg2">
                    <a:lumMod val="10000"/>
                  </a:schemeClr>
                </a:solidFill>
                <a:latin typeface="Arial" panose="020B0604020202020204" pitchFamily="34" charset="0"/>
                <a:cs typeface="Arial" panose="020B0604020202020204" pitchFamily="34" charset="0"/>
              </a:rPr>
              <a:t>Maintain treatment blind protection.</a:t>
            </a:r>
          </a:p>
          <a:p>
            <a:pPr marL="800100" lvl="3" indent="-342900">
              <a:spcBef>
                <a:spcPts val="600"/>
              </a:spcBef>
              <a:buClr>
                <a:srgbClr val="FF0000"/>
              </a:buClr>
              <a:buFont typeface="Wingdings" panose="05000000000000000000" pitchFamily="2" charset="2"/>
              <a:buChar char="§"/>
            </a:pPr>
            <a:r>
              <a:rPr lang="en-US" sz="2000" dirty="0" smtClean="0">
                <a:solidFill>
                  <a:schemeClr val="bg2">
                    <a:lumMod val="10000"/>
                  </a:schemeClr>
                </a:solidFill>
                <a:latin typeface="Arial" panose="020B0604020202020204" pitchFamily="34" charset="0"/>
                <a:cs typeface="Arial" panose="020B0604020202020204" pitchFamily="34" charset="0"/>
              </a:rPr>
              <a:t>Avoid PI’s micro-management of trial operations.    </a:t>
            </a:r>
          </a:p>
        </p:txBody>
      </p:sp>
    </p:spTree>
    <p:extLst>
      <p:ext uri="{BB962C8B-B14F-4D97-AF65-F5344CB8AC3E}">
        <p14:creationId xmlns:p14="http://schemas.microsoft.com/office/powerpoint/2010/main" val="22688749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1861BC-A102-48D5-BB3B-1816DCA4E050}" type="slidenum">
              <a:rPr lang="en-US" smtClean="0"/>
              <a:t>47</a:t>
            </a:fld>
            <a:endParaRPr lang="en-US"/>
          </a:p>
        </p:txBody>
      </p:sp>
      <p:cxnSp>
        <p:nvCxnSpPr>
          <p:cNvPr id="3" name="Straight Connector 2"/>
          <p:cNvCxnSpPr/>
          <p:nvPr/>
        </p:nvCxnSpPr>
        <p:spPr>
          <a:xfrm>
            <a:off x="78615" y="702245"/>
            <a:ext cx="90525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09046" y="48287"/>
            <a:ext cx="8717934" cy="584775"/>
          </a:xfrm>
          <a:prstGeom prst="rect">
            <a:avLst/>
          </a:prstGeom>
          <a:noFill/>
        </p:spPr>
        <p:txBody>
          <a:bodyPr wrap="square" rtlCol="0" anchor="ctr">
            <a:spAutoFit/>
          </a:bodyPr>
          <a:lstStyle/>
          <a:p>
            <a:r>
              <a:rPr lang="en-US" sz="3200" dirty="0" smtClean="0">
                <a:solidFill>
                  <a:srgbClr val="002060"/>
                </a:solidFill>
                <a:latin typeface="Arial" panose="020B0604020202020204" pitchFamily="34" charset="0"/>
                <a:cs typeface="Arial" panose="020B0604020202020204" pitchFamily="34" charset="0"/>
              </a:rPr>
              <a:t>Summary – Section 2</a:t>
            </a:r>
            <a:endParaRPr lang="en-US" sz="3200" dirty="0">
              <a:solidFill>
                <a:srgbClr val="002060"/>
              </a:solidFill>
              <a:latin typeface="Arial" panose="020B0604020202020204" pitchFamily="34" charset="0"/>
              <a:cs typeface="Arial" panose="020B0604020202020204" pitchFamily="34" charset="0"/>
            </a:endParaRPr>
          </a:p>
        </p:txBody>
      </p:sp>
      <p:sp>
        <p:nvSpPr>
          <p:cNvPr id="5" name="TextBox 4"/>
          <p:cNvSpPr txBox="1"/>
          <p:nvPr/>
        </p:nvSpPr>
        <p:spPr>
          <a:xfrm>
            <a:off x="731500" y="1371600"/>
            <a:ext cx="8026645" cy="830997"/>
          </a:xfrm>
          <a:prstGeom prst="rect">
            <a:avLst/>
          </a:prstGeom>
          <a:solidFill>
            <a:srgbClr val="FFFFF3"/>
          </a:solidFill>
          <a:effectLst>
            <a:outerShdw blurRad="50800" dist="38100" dir="2700000" algn="tl" rotWithShape="0">
              <a:prstClr val="black">
                <a:alpha val="40000"/>
              </a:prstClr>
            </a:outerShdw>
          </a:effectLst>
        </p:spPr>
        <p:txBody>
          <a:bodyPr wrap="square" rtlCol="0">
            <a:spAutoFit/>
          </a:bodyPr>
          <a:lstStyle/>
          <a:p>
            <a:pPr marL="457200" indent="-457200">
              <a:buClr>
                <a:srgbClr val="FF0000"/>
              </a:buClr>
              <a:buFont typeface="+mj-lt"/>
              <a:buAutoNum type="arabicPeriod"/>
            </a:pPr>
            <a:r>
              <a:rPr lang="en-US" sz="2400" dirty="0" smtClean="0">
                <a:latin typeface="Arial" panose="020B0604020202020204" pitchFamily="34" charset="0"/>
                <a:cs typeface="Arial" panose="020B0604020202020204" pitchFamily="34" charset="0"/>
              </a:rPr>
              <a:t>Prevent missing data by better design of study visit transition matrix, data collect schedule, and CRF. </a:t>
            </a:r>
          </a:p>
        </p:txBody>
      </p:sp>
      <p:sp>
        <p:nvSpPr>
          <p:cNvPr id="6" name="TextBox 5"/>
          <p:cNvSpPr txBox="1"/>
          <p:nvPr/>
        </p:nvSpPr>
        <p:spPr>
          <a:xfrm>
            <a:off x="731500" y="3674732"/>
            <a:ext cx="8026645" cy="830997"/>
          </a:xfrm>
          <a:prstGeom prst="rect">
            <a:avLst/>
          </a:prstGeom>
          <a:solidFill>
            <a:srgbClr val="FFFFF3"/>
          </a:solidFill>
          <a:effectLst>
            <a:outerShdw blurRad="50800" dist="38100" dir="2700000" algn="tl" rotWithShape="0">
              <a:prstClr val="black">
                <a:alpha val="40000"/>
              </a:prstClr>
            </a:outerShdw>
          </a:effectLst>
        </p:spPr>
        <p:txBody>
          <a:bodyPr wrap="square" rtlCol="0">
            <a:spAutoFit/>
          </a:bodyPr>
          <a:lstStyle/>
          <a:p>
            <a:pPr marL="457200" indent="-457200">
              <a:buClr>
                <a:srgbClr val="FF0000"/>
              </a:buClr>
              <a:buFont typeface="+mj-lt"/>
              <a:buAutoNum type="arabicPeriod" startAt="3"/>
            </a:pPr>
            <a:r>
              <a:rPr lang="en-US" sz="2400" dirty="0" smtClean="0">
                <a:latin typeface="Arial" panose="020B0604020202020204" pitchFamily="34" charset="0"/>
                <a:cs typeface="Arial" panose="020B0604020202020204" pitchFamily="34" charset="0"/>
              </a:rPr>
              <a:t>Prevent fake data by removing the motivation and the capacity.</a:t>
            </a:r>
            <a:endParaRPr lang="en-US" sz="2000" dirty="0" smtClean="0">
              <a:latin typeface="Arial" panose="020B0604020202020204" pitchFamily="34" charset="0"/>
              <a:cs typeface="Arial" panose="020B0604020202020204" pitchFamily="34" charset="0"/>
            </a:endParaRPr>
          </a:p>
        </p:txBody>
      </p:sp>
      <p:sp>
        <p:nvSpPr>
          <p:cNvPr id="7" name="TextBox 6"/>
          <p:cNvSpPr txBox="1"/>
          <p:nvPr/>
        </p:nvSpPr>
        <p:spPr>
          <a:xfrm>
            <a:off x="731500" y="2523166"/>
            <a:ext cx="8026645" cy="830997"/>
          </a:xfrm>
          <a:prstGeom prst="rect">
            <a:avLst/>
          </a:prstGeom>
          <a:solidFill>
            <a:srgbClr val="FFFFF3"/>
          </a:solidFill>
          <a:effectLst>
            <a:outerShdw blurRad="50800" dist="38100" dir="2700000" algn="tl" rotWithShape="0">
              <a:prstClr val="black">
                <a:alpha val="40000"/>
              </a:prstClr>
            </a:outerShdw>
          </a:effectLst>
        </p:spPr>
        <p:txBody>
          <a:bodyPr wrap="square" rtlCol="0">
            <a:spAutoFit/>
          </a:bodyPr>
          <a:lstStyle/>
          <a:p>
            <a:pPr marL="457200" indent="-457200">
              <a:buClr>
                <a:srgbClr val="FF0000"/>
              </a:buClr>
              <a:buFont typeface="+mj-lt"/>
              <a:buAutoNum type="arabicPeriod" startAt="2"/>
            </a:pPr>
            <a:r>
              <a:rPr lang="en-US" sz="2400" dirty="0" smtClean="0">
                <a:latin typeface="Arial" panose="020B0604020202020204" pitchFamily="34" charset="0"/>
                <a:cs typeface="Arial" panose="020B0604020202020204" pitchFamily="34" charset="0"/>
              </a:rPr>
              <a:t>Prevent data errors by better EDC user interface design.</a:t>
            </a:r>
          </a:p>
        </p:txBody>
      </p:sp>
    </p:spTree>
    <p:extLst>
      <p:ext uri="{BB962C8B-B14F-4D97-AF65-F5344CB8AC3E}">
        <p14:creationId xmlns:p14="http://schemas.microsoft.com/office/powerpoint/2010/main" val="168210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1861BC-A102-48D5-BB3B-1816DCA4E050}" type="slidenum">
              <a:rPr lang="en-US" smtClean="0"/>
              <a:t>48</a:t>
            </a:fld>
            <a:endParaRPr lang="en-US"/>
          </a:p>
        </p:txBody>
      </p:sp>
      <p:sp>
        <p:nvSpPr>
          <p:cNvPr id="7" name="Title 1"/>
          <p:cNvSpPr txBox="1">
            <a:spLocks/>
          </p:cNvSpPr>
          <p:nvPr/>
        </p:nvSpPr>
        <p:spPr>
          <a:xfrm>
            <a:off x="1995025" y="2124083"/>
            <a:ext cx="5998861" cy="310995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800" b="0" kern="1200" cap="none">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latin typeface="Arial" panose="020B0604020202020204" pitchFamily="34" charset="0"/>
                <a:cs typeface="Arial" panose="020B0604020202020204" pitchFamily="34" charset="0"/>
              </a:rPr>
              <a:t>3.</a:t>
            </a:r>
            <a:br>
              <a:rPr lang="en-US"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Detection of </a:t>
            </a:r>
            <a:endParaRPr lang="en-US" dirty="0" smtClean="0">
              <a:latin typeface="Arial" panose="020B0604020202020204" pitchFamily="34" charset="0"/>
              <a:cs typeface="Arial" panose="020B0604020202020204" pitchFamily="34" charset="0"/>
            </a:endParaRPr>
          </a:p>
          <a:p>
            <a:pPr algn="ctr"/>
            <a:r>
              <a:rPr lang="en-US" dirty="0" smtClean="0">
                <a:latin typeface="Arial" panose="020B0604020202020204" pitchFamily="34" charset="0"/>
                <a:cs typeface="Arial" panose="020B0604020202020204" pitchFamily="34" charset="0"/>
              </a:rPr>
              <a:t>data quality problems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61032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1861BC-A102-48D5-BB3B-1816DCA4E050}" type="slidenum">
              <a:rPr lang="en-US" smtClean="0"/>
              <a:t>49</a:t>
            </a:fld>
            <a:endParaRPr lang="en-US"/>
          </a:p>
        </p:txBody>
      </p:sp>
      <p:sp>
        <p:nvSpPr>
          <p:cNvPr id="4" name="Vertical Scroll 3"/>
          <p:cNvSpPr/>
          <p:nvPr/>
        </p:nvSpPr>
        <p:spPr>
          <a:xfrm>
            <a:off x="1848743" y="625435"/>
            <a:ext cx="5763911" cy="5622877"/>
          </a:xfrm>
          <a:prstGeom prst="verticalScroll">
            <a:avLst/>
          </a:prstGeom>
          <a:solidFill>
            <a:srgbClr val="FFFFEB"/>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200"/>
              </a:spcBef>
            </a:pPr>
            <a:r>
              <a:rPr lang="en-US" sz="3600" i="1" dirty="0" smtClean="0">
                <a:solidFill>
                  <a:schemeClr val="tx1"/>
                </a:solidFill>
                <a:latin typeface="Times New Roman" panose="02020603050405020304" pitchFamily="18" charset="0"/>
                <a:cs typeface="Times New Roman" panose="02020603050405020304" pitchFamily="18" charset="0"/>
              </a:rPr>
              <a:t>“Your best teacher is your last mistake.”</a:t>
            </a:r>
          </a:p>
          <a:p>
            <a:pPr algn="ctr" fontAlgn="base">
              <a:spcBef>
                <a:spcPts val="1200"/>
              </a:spcBef>
            </a:pPr>
            <a:endParaRPr lang="en-US" sz="3600" i="1" dirty="0" smtClean="0">
              <a:solidFill>
                <a:schemeClr val="tx1"/>
              </a:solidFill>
              <a:latin typeface="Times New Roman" panose="02020603050405020304" pitchFamily="18" charset="0"/>
              <a:cs typeface="Times New Roman" panose="02020603050405020304" pitchFamily="18" charset="0"/>
            </a:endParaRPr>
          </a:p>
          <a:p>
            <a:pPr algn="ctr" fontAlgn="base">
              <a:spcBef>
                <a:spcPts val="1200"/>
              </a:spcBef>
            </a:pPr>
            <a:r>
              <a:rPr lang="en-US" sz="3600" i="1" dirty="0">
                <a:solidFill>
                  <a:schemeClr val="tx1"/>
                </a:solidFill>
                <a:latin typeface="Times New Roman" panose="02020603050405020304" pitchFamily="18" charset="0"/>
                <a:cs typeface="Times New Roman" panose="02020603050405020304" pitchFamily="18" charset="0"/>
              </a:rPr>
              <a:t>―</a:t>
            </a:r>
            <a:r>
              <a:rPr lang="en-US" sz="3600" i="1" dirty="0" smtClean="0">
                <a:solidFill>
                  <a:schemeClr val="tx1"/>
                </a:solidFill>
                <a:latin typeface="Times New Roman" panose="02020603050405020304" pitchFamily="18" charset="0"/>
                <a:cs typeface="Times New Roman" panose="02020603050405020304" pitchFamily="18" charset="0"/>
              </a:rPr>
              <a:t> Ralph Nader </a:t>
            </a:r>
            <a:endParaRPr lang="en-US" sz="3600"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31501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5025" y="2124083"/>
            <a:ext cx="5998861" cy="3109952"/>
          </a:xfrm>
        </p:spPr>
        <p:txBody>
          <a:bodyPr anchor="ctr">
            <a:normAutofit/>
          </a:bodyPr>
          <a:lstStyle/>
          <a:p>
            <a:pPr algn="ctr"/>
            <a:r>
              <a:rPr lang="en-US" dirty="0" smtClean="0">
                <a:latin typeface="Arial" panose="020B0604020202020204" pitchFamily="34" charset="0"/>
                <a:cs typeface="Arial" panose="020B0604020202020204" pitchFamily="34" charset="0"/>
              </a:rPr>
              <a:t>1.</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Clinical trial data quality risk factors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C1861BC-A102-48D5-BB3B-1816DCA4E050}" type="slidenum">
              <a:rPr lang="en-US" smtClean="0"/>
              <a:t>5</a:t>
            </a:fld>
            <a:endParaRPr lang="en-US"/>
          </a:p>
        </p:txBody>
      </p:sp>
    </p:spTree>
    <p:extLst>
      <p:ext uri="{BB962C8B-B14F-4D97-AF65-F5344CB8AC3E}">
        <p14:creationId xmlns:p14="http://schemas.microsoft.com/office/powerpoint/2010/main" val="37664809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1861BC-A102-48D5-BB3B-1816DCA4E050}" type="slidenum">
              <a:rPr lang="en-US" smtClean="0"/>
              <a:t>50</a:t>
            </a:fld>
            <a:endParaRPr lang="en-US"/>
          </a:p>
        </p:txBody>
      </p:sp>
      <p:cxnSp>
        <p:nvCxnSpPr>
          <p:cNvPr id="3" name="Straight Connector 2"/>
          <p:cNvCxnSpPr/>
          <p:nvPr/>
        </p:nvCxnSpPr>
        <p:spPr>
          <a:xfrm>
            <a:off x="78615" y="702245"/>
            <a:ext cx="90525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09046" y="48287"/>
            <a:ext cx="8717934" cy="584775"/>
          </a:xfrm>
          <a:prstGeom prst="rect">
            <a:avLst/>
          </a:prstGeom>
          <a:noFill/>
        </p:spPr>
        <p:txBody>
          <a:bodyPr wrap="square" rtlCol="0" anchor="ctr">
            <a:spAutoFit/>
          </a:bodyPr>
          <a:lstStyle/>
          <a:p>
            <a:r>
              <a:rPr lang="en-US" sz="3200" dirty="0" smtClean="0">
                <a:solidFill>
                  <a:srgbClr val="002060"/>
                </a:solidFill>
                <a:latin typeface="Arial" panose="020B0604020202020204" pitchFamily="34" charset="0"/>
                <a:cs typeface="Arial" panose="020B0604020202020204" pitchFamily="34" charset="0"/>
              </a:rPr>
              <a:t>Monitor the study progress</a:t>
            </a:r>
            <a:endParaRPr lang="en-US" sz="3200" dirty="0">
              <a:solidFill>
                <a:srgbClr val="002060"/>
              </a:solidFill>
              <a:latin typeface="Arial" panose="020B0604020202020204" pitchFamily="34" charset="0"/>
              <a:cs typeface="Arial" panose="020B0604020202020204" pitchFamily="34" charset="0"/>
            </a:endParaRPr>
          </a:p>
        </p:txBody>
      </p:sp>
      <p:sp>
        <p:nvSpPr>
          <p:cNvPr id="5" name="TextBox 4"/>
          <p:cNvSpPr txBox="1"/>
          <p:nvPr/>
        </p:nvSpPr>
        <p:spPr>
          <a:xfrm>
            <a:off x="457200" y="1371600"/>
            <a:ext cx="8229600" cy="3266985"/>
          </a:xfrm>
          <a:prstGeom prst="rect">
            <a:avLst/>
          </a:prstGeom>
          <a:solidFill>
            <a:srgbClr val="FFFFEB"/>
          </a:solidFill>
          <a:effectLst>
            <a:outerShdw blurRad="50800" dist="38100" dir="2700000" algn="tl" rotWithShape="0">
              <a:prstClr val="black">
                <a:alpha val="40000"/>
              </a:prstClr>
            </a:outerShdw>
          </a:effectLst>
        </p:spPr>
        <p:txBody>
          <a:bodyPr wrap="square" rtlCol="0">
            <a:spAutoFit/>
          </a:bodyPr>
          <a:lstStyle/>
          <a:p>
            <a:pPr marL="457200" lvl="2" indent="-457200">
              <a:lnSpc>
                <a:spcPct val="150000"/>
              </a:lnSpc>
              <a:spcBef>
                <a:spcPts val="600"/>
              </a:spcBef>
              <a:spcAft>
                <a:spcPts val="600"/>
              </a:spcAft>
              <a:buClr>
                <a:srgbClr val="FF0000"/>
              </a:buClr>
              <a:buFont typeface="+mj-lt"/>
              <a:buAutoNum type="arabicPeriod"/>
            </a:pPr>
            <a:r>
              <a:rPr lang="en-US" sz="2000" dirty="0" smtClean="0">
                <a:solidFill>
                  <a:schemeClr val="bg2">
                    <a:lumMod val="10000"/>
                  </a:schemeClr>
                </a:solidFill>
                <a:latin typeface="Arial" panose="020B0604020202020204" pitchFamily="34" charset="0"/>
                <a:cs typeface="Arial" panose="020B0604020202020204" pitchFamily="34" charset="0"/>
              </a:rPr>
              <a:t>Monitor subject study progress. Ensure compliance with study treatments and assessments specified in the protocol.</a:t>
            </a:r>
          </a:p>
          <a:p>
            <a:pPr marL="457200" lvl="2" indent="-457200">
              <a:lnSpc>
                <a:spcPct val="150000"/>
              </a:lnSpc>
              <a:spcBef>
                <a:spcPts val="600"/>
              </a:spcBef>
              <a:spcAft>
                <a:spcPts val="600"/>
              </a:spcAft>
              <a:buClr>
                <a:srgbClr val="FF0000"/>
              </a:buClr>
              <a:buFont typeface="+mj-lt"/>
              <a:buAutoNum type="arabicPeriod"/>
            </a:pPr>
            <a:r>
              <a:rPr lang="en-US" sz="2000" dirty="0" smtClean="0">
                <a:solidFill>
                  <a:schemeClr val="bg2">
                    <a:lumMod val="10000"/>
                  </a:schemeClr>
                </a:solidFill>
                <a:latin typeface="Arial" panose="020B0604020202020204" pitchFamily="34" charset="0"/>
                <a:cs typeface="Arial" panose="020B0604020202020204" pitchFamily="34" charset="0"/>
              </a:rPr>
              <a:t>Monitor subject CRF submission timeliness. Ensure data completeness.</a:t>
            </a:r>
          </a:p>
          <a:p>
            <a:pPr marL="457200" lvl="2" indent="-457200">
              <a:lnSpc>
                <a:spcPct val="150000"/>
              </a:lnSpc>
              <a:spcBef>
                <a:spcPts val="600"/>
              </a:spcBef>
              <a:spcAft>
                <a:spcPts val="600"/>
              </a:spcAft>
              <a:buClr>
                <a:srgbClr val="FF0000"/>
              </a:buClr>
              <a:buFont typeface="+mj-lt"/>
              <a:buAutoNum type="arabicPeriod"/>
            </a:pPr>
            <a:r>
              <a:rPr lang="en-US" sz="2000" dirty="0" smtClean="0">
                <a:solidFill>
                  <a:schemeClr val="bg2">
                    <a:lumMod val="10000"/>
                  </a:schemeClr>
                </a:solidFill>
                <a:latin typeface="Arial" panose="020B0604020202020204" pitchFamily="34" charset="0"/>
                <a:cs typeface="Arial" panose="020B0604020202020204" pitchFamily="34" charset="0"/>
              </a:rPr>
              <a:t>Review CRF rule violation and protocol violation reports. </a:t>
            </a:r>
          </a:p>
          <a:p>
            <a:pPr marL="457200" lvl="2" indent="-457200">
              <a:lnSpc>
                <a:spcPct val="150000"/>
              </a:lnSpc>
              <a:spcBef>
                <a:spcPts val="600"/>
              </a:spcBef>
              <a:spcAft>
                <a:spcPts val="600"/>
              </a:spcAft>
              <a:buClr>
                <a:srgbClr val="FF0000"/>
              </a:buClr>
              <a:buFont typeface="+mj-lt"/>
              <a:buAutoNum type="arabicPeriod"/>
            </a:pPr>
            <a:r>
              <a:rPr lang="en-US" sz="2000" dirty="0" smtClean="0">
                <a:solidFill>
                  <a:schemeClr val="bg2">
                    <a:lumMod val="10000"/>
                  </a:schemeClr>
                </a:solidFill>
                <a:latin typeface="Arial" panose="020B0604020202020204" pitchFamily="34" charset="0"/>
                <a:cs typeface="Arial" panose="020B0604020202020204" pitchFamily="34" charset="0"/>
              </a:rPr>
              <a:t>Review CRF data that can not be validated by computer rules.</a:t>
            </a:r>
          </a:p>
        </p:txBody>
      </p:sp>
    </p:spTree>
    <p:extLst>
      <p:ext uri="{BB962C8B-B14F-4D97-AF65-F5344CB8AC3E}">
        <p14:creationId xmlns:p14="http://schemas.microsoft.com/office/powerpoint/2010/main" val="7649361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1861BC-A102-48D5-BB3B-1816DCA4E050}" type="slidenum">
              <a:rPr lang="en-US" smtClean="0"/>
              <a:t>51</a:t>
            </a:fld>
            <a:endParaRPr lang="en-US"/>
          </a:p>
        </p:txBody>
      </p:sp>
      <p:cxnSp>
        <p:nvCxnSpPr>
          <p:cNvPr id="3" name="Straight Connector 2"/>
          <p:cNvCxnSpPr/>
          <p:nvPr/>
        </p:nvCxnSpPr>
        <p:spPr>
          <a:xfrm>
            <a:off x="78615" y="702245"/>
            <a:ext cx="90525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09046" y="48287"/>
            <a:ext cx="8717934" cy="584775"/>
          </a:xfrm>
          <a:prstGeom prst="rect">
            <a:avLst/>
          </a:prstGeom>
          <a:noFill/>
        </p:spPr>
        <p:txBody>
          <a:bodyPr wrap="square" rtlCol="0" anchor="ctr">
            <a:spAutoFit/>
          </a:bodyPr>
          <a:lstStyle/>
          <a:p>
            <a:r>
              <a:rPr lang="en-US" sz="3200" dirty="0" smtClean="0">
                <a:solidFill>
                  <a:srgbClr val="002060"/>
                </a:solidFill>
                <a:latin typeface="Arial" panose="020B0604020202020204" pitchFamily="34" charset="0"/>
                <a:cs typeface="Arial" panose="020B0604020202020204" pitchFamily="34" charset="0"/>
              </a:rPr>
              <a:t>Risk-based monitoring strategy</a:t>
            </a:r>
            <a:endParaRPr lang="en-US" sz="3200" dirty="0">
              <a:solidFill>
                <a:srgbClr val="002060"/>
              </a:solidFill>
              <a:latin typeface="Arial" panose="020B0604020202020204" pitchFamily="34" charset="0"/>
              <a:cs typeface="Arial" panose="020B0604020202020204" pitchFamily="34" charset="0"/>
            </a:endParaRPr>
          </a:p>
        </p:txBody>
      </p:sp>
      <p:sp>
        <p:nvSpPr>
          <p:cNvPr id="5" name="TextBox 4"/>
          <p:cNvSpPr txBox="1"/>
          <p:nvPr/>
        </p:nvSpPr>
        <p:spPr>
          <a:xfrm>
            <a:off x="457200" y="1371600"/>
            <a:ext cx="8229600" cy="3805594"/>
          </a:xfrm>
          <a:prstGeom prst="rect">
            <a:avLst/>
          </a:prstGeom>
          <a:solidFill>
            <a:srgbClr val="FFFFEB"/>
          </a:solidFill>
          <a:effectLst>
            <a:outerShdw blurRad="50800" dist="38100" dir="2700000" algn="tl" rotWithShape="0">
              <a:prstClr val="black">
                <a:alpha val="40000"/>
              </a:prstClr>
            </a:outerShdw>
          </a:effectLst>
        </p:spPr>
        <p:txBody>
          <a:bodyPr wrap="square" rtlCol="0">
            <a:spAutoFit/>
          </a:bodyPr>
          <a:lstStyle/>
          <a:p>
            <a:pPr marL="0" lvl="2">
              <a:lnSpc>
                <a:spcPct val="150000"/>
              </a:lnSpc>
              <a:spcBef>
                <a:spcPts val="600"/>
              </a:spcBef>
              <a:spcAft>
                <a:spcPts val="600"/>
              </a:spcAft>
              <a:buClr>
                <a:srgbClr val="FF0000"/>
              </a:buClr>
            </a:pPr>
            <a:r>
              <a:rPr lang="en-US" sz="2000" dirty="0" smtClean="0">
                <a:solidFill>
                  <a:schemeClr val="bg2">
                    <a:lumMod val="10000"/>
                  </a:schemeClr>
                </a:solidFill>
                <a:latin typeface="Arial" panose="020B0604020202020204" pitchFamily="34" charset="0"/>
                <a:cs typeface="Arial" panose="020B0604020202020204" pitchFamily="34" charset="0"/>
              </a:rPr>
              <a:t>Risk-based data monitoring target: data that effects the trial results:</a:t>
            </a:r>
          </a:p>
          <a:p>
            <a:pPr marL="914400" lvl="3" indent="-457200">
              <a:lnSpc>
                <a:spcPct val="150000"/>
              </a:lnSpc>
              <a:buClr>
                <a:srgbClr val="FF0000"/>
              </a:buClr>
              <a:buFont typeface="+mj-lt"/>
              <a:buAutoNum type="arabicPeriod"/>
            </a:pPr>
            <a:r>
              <a:rPr lang="en-US" sz="2000" dirty="0">
                <a:solidFill>
                  <a:schemeClr val="bg2">
                    <a:lumMod val="10000"/>
                  </a:schemeClr>
                </a:solidFill>
                <a:latin typeface="Arial" panose="020B0604020202020204" pitchFamily="34" charset="0"/>
                <a:cs typeface="Arial" panose="020B0604020202020204" pitchFamily="34" charset="0"/>
              </a:rPr>
              <a:t>Eligibility CRF</a:t>
            </a:r>
          </a:p>
          <a:p>
            <a:pPr marL="914400" lvl="3" indent="-457200">
              <a:lnSpc>
                <a:spcPct val="150000"/>
              </a:lnSpc>
              <a:buClr>
                <a:srgbClr val="FF0000"/>
              </a:buClr>
              <a:buFont typeface="+mj-lt"/>
              <a:buAutoNum type="arabicPeriod"/>
            </a:pPr>
            <a:r>
              <a:rPr lang="en-US" sz="2000" dirty="0">
                <a:solidFill>
                  <a:schemeClr val="bg2">
                    <a:lumMod val="10000"/>
                  </a:schemeClr>
                </a:solidFill>
                <a:latin typeface="Arial" panose="020B0604020202020204" pitchFamily="34" charset="0"/>
                <a:cs typeface="Arial" panose="020B0604020202020204" pitchFamily="34" charset="0"/>
              </a:rPr>
              <a:t>Randomization </a:t>
            </a:r>
            <a:r>
              <a:rPr lang="en-US" sz="2000" dirty="0" smtClean="0">
                <a:solidFill>
                  <a:schemeClr val="bg2">
                    <a:lumMod val="10000"/>
                  </a:schemeClr>
                </a:solidFill>
                <a:latin typeface="Arial" panose="020B0604020202020204" pitchFamily="34" charset="0"/>
                <a:cs typeface="Arial" panose="020B0604020202020204" pitchFamily="34" charset="0"/>
              </a:rPr>
              <a:t>CRF</a:t>
            </a:r>
          </a:p>
          <a:p>
            <a:pPr marL="914400" lvl="3" indent="-457200">
              <a:lnSpc>
                <a:spcPct val="150000"/>
              </a:lnSpc>
              <a:buClr>
                <a:srgbClr val="FF0000"/>
              </a:buClr>
              <a:buFont typeface="+mj-lt"/>
              <a:buAutoNum type="arabicPeriod"/>
            </a:pPr>
            <a:r>
              <a:rPr lang="en-US" sz="2000" dirty="0" smtClean="0">
                <a:solidFill>
                  <a:schemeClr val="bg2">
                    <a:lumMod val="10000"/>
                  </a:schemeClr>
                </a:solidFill>
                <a:latin typeface="Arial" panose="020B0604020202020204" pitchFamily="34" charset="0"/>
                <a:cs typeface="Arial" panose="020B0604020202020204" pitchFamily="34" charset="0"/>
              </a:rPr>
              <a:t>Study treatment CRF</a:t>
            </a:r>
            <a:endParaRPr lang="en-US" sz="2000" dirty="0">
              <a:solidFill>
                <a:schemeClr val="bg2">
                  <a:lumMod val="10000"/>
                </a:schemeClr>
              </a:solidFill>
              <a:latin typeface="Arial" panose="020B0604020202020204" pitchFamily="34" charset="0"/>
              <a:cs typeface="Arial" panose="020B0604020202020204" pitchFamily="34" charset="0"/>
            </a:endParaRPr>
          </a:p>
          <a:p>
            <a:pPr marL="914400" lvl="3" indent="-457200">
              <a:lnSpc>
                <a:spcPct val="150000"/>
              </a:lnSpc>
              <a:buClr>
                <a:srgbClr val="FF0000"/>
              </a:buClr>
              <a:buFont typeface="+mj-lt"/>
              <a:buAutoNum type="arabicPeriod"/>
            </a:pPr>
            <a:r>
              <a:rPr lang="en-US" sz="2000" dirty="0">
                <a:solidFill>
                  <a:schemeClr val="bg2">
                    <a:lumMod val="10000"/>
                  </a:schemeClr>
                </a:solidFill>
                <a:latin typeface="Arial" panose="020B0604020202020204" pitchFamily="34" charset="0"/>
                <a:cs typeface="Arial" panose="020B0604020202020204" pitchFamily="34" charset="0"/>
              </a:rPr>
              <a:t>Adverse event CRF</a:t>
            </a:r>
          </a:p>
          <a:p>
            <a:pPr marL="914400" lvl="3" indent="-457200">
              <a:lnSpc>
                <a:spcPct val="150000"/>
              </a:lnSpc>
              <a:buClr>
                <a:srgbClr val="FF0000"/>
              </a:buClr>
              <a:buFont typeface="+mj-lt"/>
              <a:buAutoNum type="arabicPeriod"/>
            </a:pPr>
            <a:r>
              <a:rPr lang="en-US" sz="2000" dirty="0">
                <a:solidFill>
                  <a:schemeClr val="bg2">
                    <a:lumMod val="10000"/>
                  </a:schemeClr>
                </a:solidFill>
                <a:latin typeface="Arial" panose="020B0604020202020204" pitchFamily="34" charset="0"/>
                <a:cs typeface="Arial" panose="020B0604020202020204" pitchFamily="34" charset="0"/>
              </a:rPr>
              <a:t>End of study CRF</a:t>
            </a:r>
          </a:p>
          <a:p>
            <a:pPr marL="914400" lvl="3" indent="-457200">
              <a:lnSpc>
                <a:spcPct val="150000"/>
              </a:lnSpc>
              <a:buClr>
                <a:srgbClr val="FF0000"/>
              </a:buClr>
              <a:buFont typeface="+mj-lt"/>
              <a:buAutoNum type="arabicPeriod"/>
            </a:pPr>
            <a:r>
              <a:rPr lang="en-US" sz="2000" dirty="0" smtClean="0">
                <a:solidFill>
                  <a:schemeClr val="bg2">
                    <a:lumMod val="10000"/>
                  </a:schemeClr>
                </a:solidFill>
                <a:latin typeface="Arial" panose="020B0604020202020204" pitchFamily="34" charset="0"/>
                <a:cs typeface="Arial" panose="020B0604020202020204" pitchFamily="34" charset="0"/>
              </a:rPr>
              <a:t>CRFs with primary – secondary efficacy outcomes</a:t>
            </a:r>
          </a:p>
          <a:p>
            <a:pPr marL="914400" lvl="3" indent="-457200">
              <a:lnSpc>
                <a:spcPct val="150000"/>
              </a:lnSpc>
              <a:buClr>
                <a:srgbClr val="FF0000"/>
              </a:buClr>
              <a:buFont typeface="+mj-lt"/>
              <a:buAutoNum type="arabicPeriod"/>
            </a:pPr>
            <a:r>
              <a:rPr lang="en-US" sz="2000" dirty="0" smtClean="0">
                <a:solidFill>
                  <a:schemeClr val="bg2">
                    <a:lumMod val="10000"/>
                  </a:schemeClr>
                </a:solidFill>
                <a:latin typeface="Arial" panose="020B0604020202020204" pitchFamily="34" charset="0"/>
                <a:cs typeface="Arial" panose="020B0604020202020204" pitchFamily="34" charset="0"/>
              </a:rPr>
              <a:t>CRFs with confirmed protocol violations</a:t>
            </a:r>
          </a:p>
        </p:txBody>
      </p:sp>
    </p:spTree>
    <p:extLst>
      <p:ext uri="{BB962C8B-B14F-4D97-AF65-F5344CB8AC3E}">
        <p14:creationId xmlns:p14="http://schemas.microsoft.com/office/powerpoint/2010/main" val="29761763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57200" y="1371600"/>
            <a:ext cx="8229600" cy="4463450"/>
          </a:xfrm>
          <a:prstGeom prst="rect">
            <a:avLst/>
          </a:prstGeom>
          <a:effectLst>
            <a:outerShdw blurRad="50800" dist="38100" dir="2700000" algn="tl" rotWithShape="0">
              <a:prstClr val="black">
                <a:alpha val="40000"/>
              </a:prstClr>
            </a:outerShdw>
          </a:effectLst>
        </p:spPr>
      </p:pic>
      <p:sp>
        <p:nvSpPr>
          <p:cNvPr id="2" name="Slide Number Placeholder 1"/>
          <p:cNvSpPr>
            <a:spLocks noGrp="1"/>
          </p:cNvSpPr>
          <p:nvPr>
            <p:ph type="sldNum" sz="quarter" idx="12"/>
          </p:nvPr>
        </p:nvSpPr>
        <p:spPr/>
        <p:txBody>
          <a:bodyPr/>
          <a:lstStyle/>
          <a:p>
            <a:fld id="{3C1861BC-A102-48D5-BB3B-1816DCA4E050}" type="slidenum">
              <a:rPr lang="en-US" smtClean="0"/>
              <a:t>52</a:t>
            </a:fld>
            <a:endParaRPr lang="en-US"/>
          </a:p>
        </p:txBody>
      </p:sp>
      <p:cxnSp>
        <p:nvCxnSpPr>
          <p:cNvPr id="5" name="Straight Connector 4"/>
          <p:cNvCxnSpPr/>
          <p:nvPr/>
        </p:nvCxnSpPr>
        <p:spPr>
          <a:xfrm>
            <a:off x="78615" y="702245"/>
            <a:ext cx="90525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9046" y="48287"/>
            <a:ext cx="8717934" cy="584775"/>
          </a:xfrm>
          <a:prstGeom prst="rect">
            <a:avLst/>
          </a:prstGeom>
          <a:noFill/>
        </p:spPr>
        <p:txBody>
          <a:bodyPr wrap="square" rtlCol="0" anchor="ctr">
            <a:spAutoFit/>
          </a:bodyPr>
          <a:lstStyle/>
          <a:p>
            <a:r>
              <a:rPr lang="en-US" sz="3200" dirty="0" smtClean="0">
                <a:solidFill>
                  <a:srgbClr val="002060"/>
                </a:solidFill>
                <a:latin typeface="Arial" panose="020B0604020202020204" pitchFamily="34" charset="0"/>
                <a:cs typeface="Arial" panose="020B0604020202020204" pitchFamily="34" charset="0"/>
              </a:rPr>
              <a:t>Example 14: Subject study visit monitoring</a:t>
            </a:r>
            <a:endParaRPr lang="en-US" sz="3200" dirty="0">
              <a:solidFill>
                <a:srgbClr val="002060"/>
              </a:solidFill>
              <a:latin typeface="Arial" panose="020B0604020202020204" pitchFamily="34" charset="0"/>
              <a:cs typeface="Arial" panose="020B0604020202020204" pitchFamily="34" charset="0"/>
            </a:endParaRPr>
          </a:p>
        </p:txBody>
      </p:sp>
      <p:sp>
        <p:nvSpPr>
          <p:cNvPr id="7" name="TextBox 6"/>
          <p:cNvSpPr txBox="1"/>
          <p:nvPr/>
        </p:nvSpPr>
        <p:spPr>
          <a:xfrm>
            <a:off x="457200" y="6078945"/>
            <a:ext cx="8229600" cy="369332"/>
          </a:xfrm>
          <a:prstGeom prst="rect">
            <a:avLst/>
          </a:prstGeom>
          <a:solidFill>
            <a:srgbClr val="FFFFF3"/>
          </a:solidFill>
          <a:effectLst>
            <a:outerShdw blurRad="50800" dist="38100" dir="2700000" algn="tl" rotWithShape="0">
              <a:prstClr val="black">
                <a:alpha val="40000"/>
              </a:prstClr>
            </a:outerShdw>
          </a:effectLst>
        </p:spPr>
        <p:txBody>
          <a:bodyPr wrap="square" rtlCol="0">
            <a:spAutoFit/>
          </a:bodyPr>
          <a:lstStyle/>
          <a:p>
            <a:pPr algn="ctr">
              <a:buClr>
                <a:srgbClr val="FF0000"/>
              </a:buClr>
            </a:pPr>
            <a:r>
              <a:rPr lang="en-US" dirty="0" smtClean="0">
                <a:latin typeface="Arial" panose="020B0604020202020204" pitchFamily="34" charset="0"/>
                <a:cs typeface="Arial" panose="020B0604020202020204" pitchFamily="34" charset="0"/>
              </a:rPr>
              <a:t>Take </a:t>
            </a:r>
            <a:r>
              <a:rPr lang="en-US" altLang="zh-CN" dirty="0" smtClean="0">
                <a:latin typeface="Arial" panose="020B0604020202020204" pitchFamily="34" charset="0"/>
                <a:cs typeface="Arial" panose="020B0604020202020204" pitchFamily="34" charset="0"/>
              </a:rPr>
              <a:t>immediate </a:t>
            </a:r>
            <a:r>
              <a:rPr lang="en-US" dirty="0" smtClean="0">
                <a:latin typeface="Arial" panose="020B0604020202020204" pitchFamily="34" charset="0"/>
                <a:cs typeface="Arial" panose="020B0604020202020204" pitchFamily="34" charset="0"/>
              </a:rPr>
              <a:t>action for overdue study visits.</a:t>
            </a:r>
          </a:p>
        </p:txBody>
      </p:sp>
      <p:sp>
        <p:nvSpPr>
          <p:cNvPr id="9" name="Oval 8"/>
          <p:cNvSpPr/>
          <p:nvPr/>
        </p:nvSpPr>
        <p:spPr>
          <a:xfrm>
            <a:off x="5106267" y="2518935"/>
            <a:ext cx="1138423" cy="39800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7" idx="0"/>
            <a:endCxn id="9" idx="3"/>
          </p:cNvCxnSpPr>
          <p:nvPr/>
        </p:nvCxnSpPr>
        <p:spPr>
          <a:xfrm flipV="1">
            <a:off x="4572000" y="2858650"/>
            <a:ext cx="700985" cy="322029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6286505" y="2941374"/>
            <a:ext cx="1138423" cy="39800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7" idx="0"/>
            <a:endCxn id="11" idx="3"/>
          </p:cNvCxnSpPr>
          <p:nvPr/>
        </p:nvCxnSpPr>
        <p:spPr>
          <a:xfrm flipV="1">
            <a:off x="4572000" y="3281089"/>
            <a:ext cx="1881223" cy="27978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2765403" y="3892350"/>
            <a:ext cx="1138423" cy="39800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stCxn id="7" idx="0"/>
            <a:endCxn id="13" idx="4"/>
          </p:cNvCxnSpPr>
          <p:nvPr/>
        </p:nvCxnSpPr>
        <p:spPr>
          <a:xfrm flipH="1" flipV="1">
            <a:off x="3334615" y="4290351"/>
            <a:ext cx="1237385" cy="178859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461115" y="3758184"/>
            <a:ext cx="1138423" cy="39800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stCxn id="7" idx="0"/>
            <a:endCxn id="15" idx="5"/>
          </p:cNvCxnSpPr>
          <p:nvPr/>
        </p:nvCxnSpPr>
        <p:spPr>
          <a:xfrm flipH="1" flipV="1">
            <a:off x="1432820" y="4097899"/>
            <a:ext cx="3139180" cy="198104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352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1861BC-A102-48D5-BB3B-1816DCA4E050}" type="slidenum">
              <a:rPr lang="en-US" smtClean="0"/>
              <a:t>53</a:t>
            </a:fld>
            <a:endParaRPr lang="en-US"/>
          </a:p>
        </p:txBody>
      </p:sp>
      <p:cxnSp>
        <p:nvCxnSpPr>
          <p:cNvPr id="3" name="Straight Connector 2"/>
          <p:cNvCxnSpPr/>
          <p:nvPr/>
        </p:nvCxnSpPr>
        <p:spPr>
          <a:xfrm>
            <a:off x="78615" y="702245"/>
            <a:ext cx="90525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09046" y="48287"/>
            <a:ext cx="8717934" cy="584775"/>
          </a:xfrm>
          <a:prstGeom prst="rect">
            <a:avLst/>
          </a:prstGeom>
          <a:noFill/>
        </p:spPr>
        <p:txBody>
          <a:bodyPr wrap="square" rtlCol="0" anchor="ctr">
            <a:spAutoFit/>
          </a:bodyPr>
          <a:lstStyle/>
          <a:p>
            <a:r>
              <a:rPr lang="en-US" sz="3200" dirty="0" smtClean="0">
                <a:solidFill>
                  <a:srgbClr val="002060"/>
                </a:solidFill>
                <a:latin typeface="Arial" panose="020B0604020202020204" pitchFamily="34" charset="0"/>
                <a:cs typeface="Arial" panose="020B0604020202020204" pitchFamily="34" charset="0"/>
              </a:rPr>
              <a:t>Example 15: CRF completion status monitoring</a:t>
            </a:r>
            <a:endParaRPr lang="en-US" sz="3200" dirty="0">
              <a:solidFill>
                <a:srgbClr val="002060"/>
              </a:solidFill>
              <a:latin typeface="Arial" panose="020B0604020202020204" pitchFamily="34" charset="0"/>
              <a:cs typeface="Arial" panose="020B0604020202020204" pitchFamily="34" charset="0"/>
            </a:endParaRPr>
          </a:p>
        </p:txBody>
      </p:sp>
      <p:sp>
        <p:nvSpPr>
          <p:cNvPr id="5" name="TextBox 4"/>
          <p:cNvSpPr txBox="1"/>
          <p:nvPr/>
        </p:nvSpPr>
        <p:spPr>
          <a:xfrm>
            <a:off x="457200" y="6078945"/>
            <a:ext cx="8229600" cy="369332"/>
          </a:xfrm>
          <a:prstGeom prst="rect">
            <a:avLst/>
          </a:prstGeom>
          <a:solidFill>
            <a:srgbClr val="FFFFF3"/>
          </a:solidFill>
          <a:effectLst>
            <a:outerShdw blurRad="50800" dist="38100" dir="2700000" algn="tl" rotWithShape="0">
              <a:prstClr val="black">
                <a:alpha val="40000"/>
              </a:prstClr>
            </a:outerShdw>
          </a:effectLst>
        </p:spPr>
        <p:txBody>
          <a:bodyPr wrap="square" rtlCol="0">
            <a:spAutoFit/>
          </a:bodyPr>
          <a:lstStyle/>
          <a:p>
            <a:pPr>
              <a:buClr>
                <a:srgbClr val="FF0000"/>
              </a:buClr>
            </a:pPr>
            <a:r>
              <a:rPr lang="en-US" dirty="0" smtClean="0">
                <a:latin typeface="Arial" panose="020B0604020202020204" pitchFamily="34" charset="0"/>
                <a:cs typeface="Arial" panose="020B0604020202020204" pitchFamily="34" charset="0"/>
              </a:rPr>
              <a:t>Contact site study coordinator in cases of delayed CRF submission.</a:t>
            </a:r>
          </a:p>
        </p:txBody>
      </p:sp>
      <p:pic>
        <p:nvPicPr>
          <p:cNvPr id="7" name="Picture 6"/>
          <p:cNvPicPr>
            <a:picLocks noChangeAspect="1"/>
          </p:cNvPicPr>
          <p:nvPr/>
        </p:nvPicPr>
        <p:blipFill>
          <a:blip r:embed="rId2"/>
          <a:stretch>
            <a:fillRect/>
          </a:stretch>
        </p:blipFill>
        <p:spPr>
          <a:xfrm>
            <a:off x="457200" y="1371600"/>
            <a:ext cx="8229600" cy="4606695"/>
          </a:xfrm>
          <a:prstGeom prst="rect">
            <a:avLst/>
          </a:prstGeom>
          <a:effectLst>
            <a:outerShdw blurRad="50800" dist="38100" dir="2700000" algn="tl" rotWithShape="0">
              <a:prstClr val="black">
                <a:alpha val="40000"/>
              </a:prstClr>
            </a:outerShdw>
          </a:effectLst>
        </p:spPr>
      </p:pic>
      <p:sp>
        <p:nvSpPr>
          <p:cNvPr id="8" name="Oval 7"/>
          <p:cNvSpPr/>
          <p:nvPr/>
        </p:nvSpPr>
        <p:spPr>
          <a:xfrm>
            <a:off x="3869741" y="3154678"/>
            <a:ext cx="482803" cy="221285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5" idx="0"/>
            <a:endCxn id="8" idx="4"/>
          </p:cNvCxnSpPr>
          <p:nvPr/>
        </p:nvCxnSpPr>
        <p:spPr>
          <a:xfrm flipH="1" flipV="1">
            <a:off x="4111143" y="5367528"/>
            <a:ext cx="460857" cy="71141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41217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1861BC-A102-48D5-BB3B-1816DCA4E050}" type="slidenum">
              <a:rPr lang="en-US" smtClean="0"/>
              <a:t>54</a:t>
            </a:fld>
            <a:endParaRPr lang="en-US"/>
          </a:p>
        </p:txBody>
      </p:sp>
      <p:pic>
        <p:nvPicPr>
          <p:cNvPr id="3" name="Picture 2"/>
          <p:cNvPicPr>
            <a:picLocks noChangeAspect="1"/>
          </p:cNvPicPr>
          <p:nvPr/>
        </p:nvPicPr>
        <p:blipFill>
          <a:blip r:embed="rId2"/>
          <a:stretch>
            <a:fillRect/>
          </a:stretch>
        </p:blipFill>
        <p:spPr>
          <a:xfrm>
            <a:off x="457200" y="1371600"/>
            <a:ext cx="8229600" cy="5351049"/>
          </a:xfrm>
          <a:prstGeom prst="rect">
            <a:avLst/>
          </a:prstGeom>
          <a:effectLst>
            <a:outerShdw blurRad="50800" dist="38100" dir="2700000" algn="tl" rotWithShape="0">
              <a:prstClr val="black">
                <a:alpha val="40000"/>
              </a:prstClr>
            </a:outerShdw>
          </a:effectLst>
        </p:spPr>
      </p:pic>
      <p:cxnSp>
        <p:nvCxnSpPr>
          <p:cNvPr id="5" name="Straight Connector 4"/>
          <p:cNvCxnSpPr/>
          <p:nvPr/>
        </p:nvCxnSpPr>
        <p:spPr>
          <a:xfrm>
            <a:off x="78615" y="702245"/>
            <a:ext cx="90525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9046" y="48287"/>
            <a:ext cx="8717934" cy="584775"/>
          </a:xfrm>
          <a:prstGeom prst="rect">
            <a:avLst/>
          </a:prstGeom>
          <a:noFill/>
        </p:spPr>
        <p:txBody>
          <a:bodyPr wrap="square" rtlCol="0" anchor="ctr">
            <a:spAutoFit/>
          </a:bodyPr>
          <a:lstStyle/>
          <a:p>
            <a:r>
              <a:rPr lang="en-US" sz="3200" dirty="0" smtClean="0">
                <a:solidFill>
                  <a:srgbClr val="002060"/>
                </a:solidFill>
                <a:latin typeface="Arial" panose="020B0604020202020204" pitchFamily="34" charset="0"/>
                <a:cs typeface="Arial" panose="020B0604020202020204" pitchFamily="34" charset="0"/>
              </a:rPr>
              <a:t>Example 16: Protocol violation review</a:t>
            </a:r>
            <a:endParaRPr lang="en-US" sz="3200" dirty="0">
              <a:solidFill>
                <a:srgbClr val="002060"/>
              </a:solidFill>
              <a:latin typeface="Arial" panose="020B0604020202020204" pitchFamily="34" charset="0"/>
              <a:cs typeface="Arial" panose="020B0604020202020204" pitchFamily="34" charset="0"/>
            </a:endParaRPr>
          </a:p>
        </p:txBody>
      </p:sp>
      <p:sp>
        <p:nvSpPr>
          <p:cNvPr id="7" name="Oval 6"/>
          <p:cNvSpPr/>
          <p:nvPr/>
        </p:nvSpPr>
        <p:spPr>
          <a:xfrm>
            <a:off x="4857292" y="5714803"/>
            <a:ext cx="482803" cy="36181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9" idx="1"/>
            <a:endCxn id="7" idx="7"/>
          </p:cNvCxnSpPr>
          <p:nvPr/>
        </p:nvCxnSpPr>
        <p:spPr>
          <a:xfrm flipH="1">
            <a:off x="5269390" y="3834228"/>
            <a:ext cx="365242" cy="193356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634632" y="3099816"/>
            <a:ext cx="2884426" cy="1468824"/>
          </a:xfrm>
          <a:prstGeom prst="rect">
            <a:avLst/>
          </a:prstGeom>
          <a:solidFill>
            <a:srgbClr val="FFFFF3"/>
          </a:solidFill>
          <a:effectLst>
            <a:outerShdw blurRad="50800" dist="38100" dir="2700000" algn="tl" rotWithShape="0">
              <a:prstClr val="black">
                <a:alpha val="40000"/>
              </a:prstClr>
            </a:outerShdw>
          </a:effectLst>
        </p:spPr>
        <p:txBody>
          <a:bodyPr wrap="square" rtlCol="0" anchor="ctr">
            <a:spAutoFit/>
          </a:bodyPr>
          <a:lstStyle/>
          <a:p>
            <a:pPr>
              <a:buClr>
                <a:srgbClr val="FF0000"/>
              </a:buClr>
            </a:pPr>
            <a:r>
              <a:rPr lang="en-US" dirty="0" smtClean="0">
                <a:latin typeface="Arial" panose="020B0604020202020204" pitchFamily="34" charset="0"/>
                <a:cs typeface="Arial" panose="020B0604020202020204" pitchFamily="34" charset="0"/>
              </a:rPr>
              <a:t>Contact site for confirmed protocol violation. </a:t>
            </a:r>
            <a:r>
              <a:rPr lang="en-US" dirty="0">
                <a:latin typeface="Arial" panose="020B0604020202020204" pitchFamily="34" charset="0"/>
                <a:cs typeface="Arial" panose="020B0604020202020204" pitchFamily="34" charset="0"/>
              </a:rPr>
              <a:t>Request Corrective and Preventive Action Plan (CAPA) </a:t>
            </a:r>
            <a:r>
              <a:rPr lang="en-US" dirty="0" smtClean="0">
                <a:latin typeface="Arial" panose="020B0604020202020204" pitchFamily="34" charset="0"/>
                <a:cs typeface="Arial" panose="020B0604020202020204" pitchFamily="34" charset="0"/>
              </a:rPr>
              <a:t> when needed.</a:t>
            </a:r>
          </a:p>
        </p:txBody>
      </p:sp>
    </p:spTree>
    <p:extLst>
      <p:ext uri="{BB962C8B-B14F-4D97-AF65-F5344CB8AC3E}">
        <p14:creationId xmlns:p14="http://schemas.microsoft.com/office/powerpoint/2010/main" val="13079127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1861BC-A102-48D5-BB3B-1816DCA4E050}" type="slidenum">
              <a:rPr lang="en-US" smtClean="0"/>
              <a:t>55</a:t>
            </a:fld>
            <a:endParaRPr lang="en-US"/>
          </a:p>
        </p:txBody>
      </p:sp>
      <p:pic>
        <p:nvPicPr>
          <p:cNvPr id="3" name="Picture 2"/>
          <p:cNvPicPr>
            <a:picLocks noChangeAspect="1"/>
          </p:cNvPicPr>
          <p:nvPr/>
        </p:nvPicPr>
        <p:blipFill>
          <a:blip r:embed="rId3"/>
          <a:stretch>
            <a:fillRect/>
          </a:stretch>
        </p:blipFill>
        <p:spPr>
          <a:xfrm>
            <a:off x="457200" y="1371600"/>
            <a:ext cx="8229600" cy="4585418"/>
          </a:xfrm>
          <a:prstGeom prst="rect">
            <a:avLst/>
          </a:prstGeom>
          <a:effectLst>
            <a:outerShdw blurRad="50800" dist="38100" dir="2700000" algn="tl" rotWithShape="0">
              <a:prstClr val="black">
                <a:alpha val="40000"/>
              </a:prstClr>
            </a:outerShdw>
          </a:effectLst>
        </p:spPr>
      </p:pic>
      <p:cxnSp>
        <p:nvCxnSpPr>
          <p:cNvPr id="4" name="Straight Connector 3"/>
          <p:cNvCxnSpPr/>
          <p:nvPr/>
        </p:nvCxnSpPr>
        <p:spPr>
          <a:xfrm>
            <a:off x="78615" y="702245"/>
            <a:ext cx="90525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09046" y="48287"/>
            <a:ext cx="8717934" cy="584775"/>
          </a:xfrm>
          <a:prstGeom prst="rect">
            <a:avLst/>
          </a:prstGeom>
          <a:noFill/>
        </p:spPr>
        <p:txBody>
          <a:bodyPr wrap="square" rtlCol="0" anchor="ctr">
            <a:spAutoFit/>
          </a:bodyPr>
          <a:lstStyle/>
          <a:p>
            <a:r>
              <a:rPr lang="en-US" sz="3200" dirty="0" smtClean="0">
                <a:solidFill>
                  <a:srgbClr val="002060"/>
                </a:solidFill>
                <a:latin typeface="Arial" panose="020B0604020202020204" pitchFamily="34" charset="0"/>
                <a:cs typeface="Arial" panose="020B0604020202020204" pitchFamily="34" charset="0"/>
              </a:rPr>
              <a:t>Example 17: Plan on-site monitoring visits</a:t>
            </a:r>
            <a:endParaRPr lang="en-US" sz="3200" dirty="0">
              <a:solidFill>
                <a:srgbClr val="002060"/>
              </a:solidFill>
              <a:latin typeface="Arial" panose="020B0604020202020204" pitchFamily="34" charset="0"/>
              <a:cs typeface="Arial" panose="020B0604020202020204" pitchFamily="34" charset="0"/>
            </a:endParaRPr>
          </a:p>
        </p:txBody>
      </p:sp>
      <p:sp>
        <p:nvSpPr>
          <p:cNvPr id="6" name="TextBox 5"/>
          <p:cNvSpPr txBox="1"/>
          <p:nvPr/>
        </p:nvSpPr>
        <p:spPr>
          <a:xfrm>
            <a:off x="457200" y="6078945"/>
            <a:ext cx="8229600" cy="369332"/>
          </a:xfrm>
          <a:prstGeom prst="rect">
            <a:avLst/>
          </a:prstGeom>
          <a:solidFill>
            <a:srgbClr val="FFFFF3"/>
          </a:solidFill>
          <a:effectLst>
            <a:outerShdw blurRad="50800" dist="38100" dir="2700000" algn="tl" rotWithShape="0">
              <a:prstClr val="black">
                <a:alpha val="40000"/>
              </a:prstClr>
            </a:outerShdw>
          </a:effectLst>
        </p:spPr>
        <p:txBody>
          <a:bodyPr wrap="square" rtlCol="0">
            <a:spAutoFit/>
          </a:bodyPr>
          <a:lstStyle/>
          <a:p>
            <a:pPr>
              <a:buClr>
                <a:srgbClr val="FF0000"/>
              </a:buClr>
            </a:pPr>
            <a:r>
              <a:rPr lang="en-US" dirty="0" smtClean="0">
                <a:latin typeface="Arial" panose="020B0604020202020204" pitchFamily="34" charset="0"/>
                <a:cs typeface="Arial" panose="020B0604020202020204" pitchFamily="34" charset="0"/>
              </a:rPr>
              <a:t>Check number of CRFs for risk-based monitoring.</a:t>
            </a:r>
          </a:p>
        </p:txBody>
      </p:sp>
      <p:sp>
        <p:nvSpPr>
          <p:cNvPr id="7" name="Oval 6"/>
          <p:cNvSpPr/>
          <p:nvPr/>
        </p:nvSpPr>
        <p:spPr>
          <a:xfrm>
            <a:off x="8112557" y="2734056"/>
            <a:ext cx="482803" cy="36181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04672" y="2075688"/>
            <a:ext cx="4828032" cy="6583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04672" y="2734056"/>
            <a:ext cx="4828032" cy="3618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13069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1861BC-A102-48D5-BB3B-1816DCA4E050}" type="slidenum">
              <a:rPr lang="en-US" smtClean="0"/>
              <a:t>56</a:t>
            </a:fld>
            <a:endParaRPr lang="en-US"/>
          </a:p>
        </p:txBody>
      </p:sp>
      <p:pic>
        <p:nvPicPr>
          <p:cNvPr id="3" name="Picture 2"/>
          <p:cNvPicPr>
            <a:picLocks noChangeAspect="1"/>
          </p:cNvPicPr>
          <p:nvPr/>
        </p:nvPicPr>
        <p:blipFill>
          <a:blip r:embed="rId3"/>
          <a:stretch>
            <a:fillRect/>
          </a:stretch>
        </p:blipFill>
        <p:spPr>
          <a:xfrm>
            <a:off x="457200" y="1371600"/>
            <a:ext cx="8229600" cy="4410434"/>
          </a:xfrm>
          <a:prstGeom prst="rect">
            <a:avLst/>
          </a:prstGeom>
          <a:effectLst>
            <a:outerShdw blurRad="50800" dist="38100" dir="2700000" algn="tl" rotWithShape="0">
              <a:prstClr val="black">
                <a:alpha val="40000"/>
              </a:prstClr>
            </a:outerShdw>
          </a:effectLst>
        </p:spPr>
      </p:pic>
      <p:cxnSp>
        <p:nvCxnSpPr>
          <p:cNvPr id="4" name="Straight Connector 3"/>
          <p:cNvCxnSpPr/>
          <p:nvPr/>
        </p:nvCxnSpPr>
        <p:spPr>
          <a:xfrm>
            <a:off x="78615" y="702245"/>
            <a:ext cx="90525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09046" y="48287"/>
            <a:ext cx="8717934" cy="584775"/>
          </a:xfrm>
          <a:prstGeom prst="rect">
            <a:avLst/>
          </a:prstGeom>
          <a:noFill/>
        </p:spPr>
        <p:txBody>
          <a:bodyPr wrap="square" rtlCol="0" anchor="ctr">
            <a:spAutoFit/>
          </a:bodyPr>
          <a:lstStyle/>
          <a:p>
            <a:r>
              <a:rPr lang="en-US" sz="3200" dirty="0" smtClean="0">
                <a:solidFill>
                  <a:srgbClr val="002060"/>
                </a:solidFill>
                <a:latin typeface="Arial" panose="020B0604020202020204" pitchFamily="34" charset="0"/>
                <a:cs typeface="Arial" panose="020B0604020202020204" pitchFamily="34" charset="0"/>
              </a:rPr>
              <a:t>Example 18: Central data quality monitoring</a:t>
            </a:r>
            <a:endParaRPr lang="en-US" sz="32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37039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1861BC-A102-48D5-BB3B-1816DCA4E050}" type="slidenum">
              <a:rPr lang="en-US" smtClean="0"/>
              <a:t>57</a:t>
            </a:fld>
            <a:endParaRPr lang="en-US"/>
          </a:p>
        </p:txBody>
      </p:sp>
      <p:pic>
        <p:nvPicPr>
          <p:cNvPr id="3" name="Picture 2"/>
          <p:cNvPicPr>
            <a:picLocks noChangeAspect="1"/>
          </p:cNvPicPr>
          <p:nvPr/>
        </p:nvPicPr>
        <p:blipFill>
          <a:blip r:embed="rId3"/>
          <a:stretch>
            <a:fillRect/>
          </a:stretch>
        </p:blipFill>
        <p:spPr>
          <a:xfrm>
            <a:off x="457200" y="1371600"/>
            <a:ext cx="8229600" cy="3232635"/>
          </a:xfrm>
          <a:prstGeom prst="rect">
            <a:avLst/>
          </a:prstGeom>
          <a:effectLst>
            <a:outerShdw blurRad="50800" dist="38100" dir="2700000" algn="tl" rotWithShape="0">
              <a:prstClr val="black">
                <a:alpha val="40000"/>
              </a:prstClr>
            </a:outerShdw>
          </a:effectLst>
        </p:spPr>
      </p:pic>
      <p:cxnSp>
        <p:nvCxnSpPr>
          <p:cNvPr id="4" name="Straight Connector 3"/>
          <p:cNvCxnSpPr/>
          <p:nvPr/>
        </p:nvCxnSpPr>
        <p:spPr>
          <a:xfrm>
            <a:off x="78615" y="702245"/>
            <a:ext cx="90525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09046" y="48287"/>
            <a:ext cx="8717934" cy="584775"/>
          </a:xfrm>
          <a:prstGeom prst="rect">
            <a:avLst/>
          </a:prstGeom>
          <a:noFill/>
        </p:spPr>
        <p:txBody>
          <a:bodyPr wrap="square" rtlCol="0" anchor="ctr">
            <a:spAutoFit/>
          </a:bodyPr>
          <a:lstStyle/>
          <a:p>
            <a:r>
              <a:rPr lang="en-US" sz="3200" dirty="0" smtClean="0">
                <a:solidFill>
                  <a:srgbClr val="002060"/>
                </a:solidFill>
                <a:latin typeface="Arial" panose="020B0604020202020204" pitchFamily="34" charset="0"/>
                <a:cs typeface="Arial" panose="020B0604020202020204" pitchFamily="34" charset="0"/>
              </a:rPr>
              <a:t>Example 19: Central data quality monitoring</a:t>
            </a:r>
            <a:endParaRPr lang="en-US" sz="3200" dirty="0">
              <a:solidFill>
                <a:srgbClr val="002060"/>
              </a:solidFill>
              <a:latin typeface="Arial" panose="020B0604020202020204" pitchFamily="34" charset="0"/>
              <a:cs typeface="Arial" panose="020B0604020202020204" pitchFamily="34" charset="0"/>
            </a:endParaRPr>
          </a:p>
        </p:txBody>
      </p:sp>
      <p:sp>
        <p:nvSpPr>
          <p:cNvPr id="6" name="TextBox 5"/>
          <p:cNvSpPr txBox="1"/>
          <p:nvPr/>
        </p:nvSpPr>
        <p:spPr>
          <a:xfrm>
            <a:off x="457200" y="5042010"/>
            <a:ext cx="8229600" cy="923330"/>
          </a:xfrm>
          <a:prstGeom prst="rect">
            <a:avLst/>
          </a:prstGeom>
          <a:solidFill>
            <a:srgbClr val="FFFFF3"/>
          </a:solidFill>
          <a:effectLst>
            <a:outerShdw blurRad="50800" dist="38100" dir="2700000" algn="tl" rotWithShape="0">
              <a:prstClr val="black">
                <a:alpha val="40000"/>
              </a:prstClr>
            </a:outerShdw>
          </a:effectLst>
        </p:spPr>
        <p:txBody>
          <a:bodyPr wrap="square" rtlCol="0">
            <a:spAutoFit/>
          </a:bodyPr>
          <a:lstStyle/>
          <a:p>
            <a:pPr>
              <a:buClr>
                <a:srgbClr val="FF0000"/>
              </a:buClr>
            </a:pPr>
            <a:r>
              <a:rPr lang="en-US" dirty="0" smtClean="0">
                <a:latin typeface="Arial" panose="020B0604020202020204" pitchFamily="34" charset="0"/>
                <a:cs typeface="Arial" panose="020B0604020202020204" pitchFamily="34" charset="0"/>
              </a:rPr>
              <a:t>Findings:</a:t>
            </a:r>
          </a:p>
          <a:p>
            <a:pPr marL="800100" lvl="1" indent="-342900">
              <a:buClr>
                <a:srgbClr val="FF0000"/>
              </a:buClr>
              <a:buFont typeface="+mj-lt"/>
              <a:buAutoNum type="arabicPeriod"/>
            </a:pPr>
            <a:r>
              <a:rPr lang="en-US" dirty="0" smtClean="0">
                <a:latin typeface="Arial" panose="020B0604020202020204" pitchFamily="34" charset="0"/>
                <a:cs typeface="Arial" panose="020B0604020202020204" pitchFamily="34" charset="0"/>
              </a:rPr>
              <a:t>CRF 5320 has number of years of education = 25.</a:t>
            </a:r>
          </a:p>
          <a:p>
            <a:pPr marL="800100" lvl="1" indent="-342900">
              <a:buClr>
                <a:srgbClr val="FF0000"/>
              </a:buClr>
              <a:buFont typeface="+mj-lt"/>
              <a:buAutoNum type="arabicPeriod"/>
            </a:pPr>
            <a:r>
              <a:rPr lang="en-US" dirty="0" smtClean="0">
                <a:latin typeface="Arial" panose="020B0604020202020204" pitchFamily="34" charset="0"/>
                <a:cs typeface="Arial" panose="020B0604020202020204" pitchFamily="34" charset="0"/>
              </a:rPr>
              <a:t>At least 5 CRFs have number of education years = 0. (may be NA?)</a:t>
            </a:r>
          </a:p>
        </p:txBody>
      </p:sp>
      <p:sp>
        <p:nvSpPr>
          <p:cNvPr id="7" name="Oval 6"/>
          <p:cNvSpPr/>
          <p:nvPr/>
        </p:nvSpPr>
        <p:spPr>
          <a:xfrm>
            <a:off x="2011680" y="3835277"/>
            <a:ext cx="841248" cy="50812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40604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1861BC-A102-48D5-BB3B-1816DCA4E050}" type="slidenum">
              <a:rPr lang="en-US" smtClean="0"/>
              <a:t>58</a:t>
            </a:fld>
            <a:endParaRPr lang="en-US"/>
          </a:p>
        </p:txBody>
      </p:sp>
      <p:cxnSp>
        <p:nvCxnSpPr>
          <p:cNvPr id="3" name="Straight Connector 2"/>
          <p:cNvCxnSpPr/>
          <p:nvPr/>
        </p:nvCxnSpPr>
        <p:spPr>
          <a:xfrm>
            <a:off x="78615" y="702245"/>
            <a:ext cx="90525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09046" y="48287"/>
            <a:ext cx="8717934" cy="584775"/>
          </a:xfrm>
          <a:prstGeom prst="rect">
            <a:avLst/>
          </a:prstGeom>
          <a:noFill/>
        </p:spPr>
        <p:txBody>
          <a:bodyPr wrap="square" rtlCol="0" anchor="ctr">
            <a:spAutoFit/>
          </a:bodyPr>
          <a:lstStyle/>
          <a:p>
            <a:r>
              <a:rPr lang="en-US" sz="3200" dirty="0" smtClean="0">
                <a:solidFill>
                  <a:srgbClr val="002060"/>
                </a:solidFill>
                <a:latin typeface="Arial" panose="020B0604020202020204" pitchFamily="34" charset="0"/>
                <a:cs typeface="Arial" panose="020B0604020202020204" pitchFamily="34" charset="0"/>
              </a:rPr>
              <a:t>Central data quality monitoring</a:t>
            </a:r>
            <a:endParaRPr lang="en-US" sz="3200" dirty="0">
              <a:solidFill>
                <a:srgbClr val="002060"/>
              </a:solidFill>
              <a:latin typeface="Arial" panose="020B0604020202020204" pitchFamily="34" charset="0"/>
              <a:cs typeface="Arial" panose="020B0604020202020204" pitchFamily="34" charset="0"/>
            </a:endParaRPr>
          </a:p>
        </p:txBody>
      </p:sp>
      <p:sp>
        <p:nvSpPr>
          <p:cNvPr id="5" name="TextBox 4"/>
          <p:cNvSpPr txBox="1"/>
          <p:nvPr/>
        </p:nvSpPr>
        <p:spPr>
          <a:xfrm>
            <a:off x="457200" y="1371600"/>
            <a:ext cx="8229600" cy="1287532"/>
          </a:xfrm>
          <a:prstGeom prst="rect">
            <a:avLst/>
          </a:prstGeom>
          <a:solidFill>
            <a:srgbClr val="FFFFF3"/>
          </a:solidFill>
          <a:effectLst>
            <a:outerShdw blurRad="50800" dist="38100" dir="2700000" algn="tl" rotWithShape="0">
              <a:prstClr val="black">
                <a:alpha val="40000"/>
              </a:prstClr>
            </a:outerShdw>
          </a:effectLst>
        </p:spPr>
        <p:txBody>
          <a:bodyPr wrap="square" rtlCol="0">
            <a:spAutoFit/>
          </a:bodyPr>
          <a:lstStyle/>
          <a:p>
            <a:pPr>
              <a:lnSpc>
                <a:spcPct val="150000"/>
              </a:lnSpc>
              <a:buClr>
                <a:srgbClr val="FF0000"/>
              </a:buClr>
            </a:pPr>
            <a:r>
              <a:rPr lang="en-US" b="1" dirty="0" smtClean="0">
                <a:latin typeface="Arial" panose="020B0604020202020204" pitchFamily="34" charset="0"/>
                <a:cs typeface="Arial" panose="020B0604020202020204" pitchFamily="34" charset="0"/>
              </a:rPr>
              <a:t>Data value pattern detection </a:t>
            </a:r>
          </a:p>
          <a:p>
            <a:pPr marL="742950" lvl="1" indent="-285750">
              <a:lnSpc>
                <a:spcPct val="150000"/>
              </a:lnSpc>
              <a:buClr>
                <a:srgbClr val="FF0000"/>
              </a:buClr>
              <a:buFont typeface="Wingdings" panose="05000000000000000000" pitchFamily="2" charset="2"/>
              <a:buChar char="§"/>
            </a:pPr>
            <a:r>
              <a:rPr lang="en-US" dirty="0" smtClean="0">
                <a:latin typeface="Arial" panose="020B0604020202020204" pitchFamily="34" charset="0"/>
                <a:cs typeface="Arial" panose="020B0604020202020204" pitchFamily="34" charset="0"/>
              </a:rPr>
              <a:t>1</a:t>
            </a:r>
            <a:r>
              <a:rPr lang="en-US" baseline="30000" dirty="0" smtClean="0">
                <a:latin typeface="Arial" panose="020B0604020202020204" pitchFamily="34" charset="0"/>
                <a:cs typeface="Arial" panose="020B0604020202020204" pitchFamily="34" charset="0"/>
              </a:rPr>
              <a:t>st</a:t>
            </a:r>
            <a:r>
              <a:rPr lang="en-US" dirty="0" smtClean="0">
                <a:latin typeface="Arial" panose="020B0604020202020204" pitchFamily="34" charset="0"/>
                <a:cs typeface="Arial" panose="020B0604020202020204" pitchFamily="34" charset="0"/>
              </a:rPr>
              <a:t> and 15</a:t>
            </a:r>
            <a:r>
              <a:rPr lang="en-US" baseline="30000" dirty="0" smtClean="0">
                <a:latin typeface="Arial" panose="020B0604020202020204" pitchFamily="34" charset="0"/>
                <a:cs typeface="Arial" panose="020B0604020202020204" pitchFamily="34" charset="0"/>
              </a:rPr>
              <a:t>th</a:t>
            </a:r>
            <a:r>
              <a:rPr lang="en-US" dirty="0" smtClean="0">
                <a:latin typeface="Arial" panose="020B0604020202020204" pitchFamily="34" charset="0"/>
                <a:cs typeface="Arial" panose="020B0604020202020204" pitchFamily="34" charset="0"/>
              </a:rPr>
              <a:t> day in a month; January and July in a year.</a:t>
            </a:r>
          </a:p>
          <a:p>
            <a:pPr marL="742950" lvl="1" indent="-285750">
              <a:lnSpc>
                <a:spcPct val="150000"/>
              </a:lnSpc>
              <a:buClr>
                <a:srgbClr val="FF0000"/>
              </a:buClr>
              <a:buFont typeface="Wingdings" panose="05000000000000000000" pitchFamily="2" charset="2"/>
              <a:buChar char="§"/>
            </a:pPr>
            <a:r>
              <a:rPr lang="en-US" dirty="0" smtClean="0">
                <a:latin typeface="Arial" panose="020B0604020202020204" pitchFamily="34" charset="0"/>
                <a:cs typeface="Arial" panose="020B0604020202020204" pitchFamily="34" charset="0"/>
              </a:rPr>
              <a:t>Rounded to 0 or 5.   </a:t>
            </a:r>
          </a:p>
        </p:txBody>
      </p:sp>
      <p:sp>
        <p:nvSpPr>
          <p:cNvPr id="6" name="TextBox 5"/>
          <p:cNvSpPr txBox="1"/>
          <p:nvPr/>
        </p:nvSpPr>
        <p:spPr>
          <a:xfrm>
            <a:off x="456231" y="3016381"/>
            <a:ext cx="8229600" cy="2585323"/>
          </a:xfrm>
          <a:prstGeom prst="rect">
            <a:avLst/>
          </a:prstGeom>
          <a:solidFill>
            <a:srgbClr val="FFFFF3"/>
          </a:solidFill>
          <a:effectLst>
            <a:outerShdw blurRad="50800" dist="38100" dir="2700000" algn="tl" rotWithShape="0">
              <a:prstClr val="black">
                <a:alpha val="40000"/>
              </a:prstClr>
            </a:outerShdw>
          </a:effectLst>
        </p:spPr>
        <p:txBody>
          <a:bodyPr wrap="square" rtlCol="0">
            <a:spAutoFit/>
          </a:bodyPr>
          <a:lstStyle/>
          <a:p>
            <a:pPr>
              <a:lnSpc>
                <a:spcPct val="150000"/>
              </a:lnSpc>
              <a:buClr>
                <a:srgbClr val="FF0000"/>
              </a:buClr>
            </a:pPr>
            <a:r>
              <a:rPr lang="en-US" b="1" dirty="0" smtClean="0">
                <a:latin typeface="Arial" panose="020B0604020202020204" pitchFamily="34" charset="0"/>
                <a:cs typeface="Arial" panose="020B0604020202020204" pitchFamily="34" charset="0"/>
              </a:rPr>
              <a:t>Data comparison over time </a:t>
            </a:r>
          </a:p>
          <a:p>
            <a:pPr marL="742950" lvl="1" indent="-285750">
              <a:lnSpc>
                <a:spcPct val="150000"/>
              </a:lnSpc>
              <a:buClr>
                <a:srgbClr val="FF0000"/>
              </a:buClr>
              <a:buFont typeface="Wingdings" panose="05000000000000000000" pitchFamily="2" charset="2"/>
              <a:buChar char="§"/>
            </a:pPr>
            <a:r>
              <a:rPr lang="en-US" dirty="0" smtClean="0">
                <a:latin typeface="Arial" panose="020B0604020202020204" pitchFamily="34" charset="0"/>
                <a:cs typeface="Arial" panose="020B0604020202020204" pitchFamily="34" charset="0"/>
              </a:rPr>
              <a:t>Loosened eligibility criteria due to slow enrollment.</a:t>
            </a:r>
          </a:p>
          <a:p>
            <a:pPr marL="742950" lvl="1" indent="-285750">
              <a:lnSpc>
                <a:spcPct val="150000"/>
              </a:lnSpc>
              <a:buClr>
                <a:srgbClr val="FF0000"/>
              </a:buClr>
              <a:buFont typeface="Wingdings" panose="05000000000000000000" pitchFamily="2" charset="2"/>
              <a:buChar char="§"/>
            </a:pPr>
            <a:r>
              <a:rPr lang="en-US" dirty="0" smtClean="0">
                <a:latin typeface="Arial" panose="020B0604020202020204" pitchFamily="34" charset="0"/>
                <a:cs typeface="Arial" panose="020B0604020202020204" pitchFamily="34" charset="0"/>
              </a:rPr>
              <a:t>Low site team member retention rate.</a:t>
            </a:r>
          </a:p>
          <a:p>
            <a:pPr marL="742950" lvl="1" indent="-285750">
              <a:lnSpc>
                <a:spcPct val="150000"/>
              </a:lnSpc>
              <a:buClr>
                <a:srgbClr val="FF0000"/>
              </a:buClr>
              <a:buFont typeface="Wingdings" panose="05000000000000000000" pitchFamily="2" charset="2"/>
              <a:buChar char="§"/>
            </a:pPr>
            <a:r>
              <a:rPr lang="en-US" dirty="0" smtClean="0">
                <a:latin typeface="Arial" panose="020B0604020202020204" pitchFamily="34" charset="0"/>
                <a:cs typeface="Arial" panose="020B0604020202020204" pitchFamily="34" charset="0"/>
              </a:rPr>
              <a:t>Performance disparity among sites.</a:t>
            </a:r>
          </a:p>
          <a:p>
            <a:pPr marL="742950" lvl="1" indent="-285750">
              <a:lnSpc>
                <a:spcPct val="150000"/>
              </a:lnSpc>
              <a:buClr>
                <a:srgbClr val="FF0000"/>
              </a:buClr>
              <a:buFont typeface="Wingdings" panose="05000000000000000000" pitchFamily="2" charset="2"/>
              <a:buChar char="§"/>
            </a:pPr>
            <a:r>
              <a:rPr lang="en-US" dirty="0" smtClean="0">
                <a:latin typeface="Arial" panose="020B0604020202020204" pitchFamily="34" charset="0"/>
                <a:cs typeface="Arial" panose="020B0604020202020204" pitchFamily="34" charset="0"/>
              </a:rPr>
              <a:t>Slow site enrollment </a:t>
            </a:r>
            <a:r>
              <a:rPr lang="en-US" dirty="0" smtClean="0">
                <a:latin typeface="Arial" panose="020B0604020202020204" pitchFamily="34" charset="0"/>
                <a:cs typeface="Arial" panose="020B0604020202020204" pitchFamily="34" charset="0"/>
                <a:sym typeface="Wingdings" panose="05000000000000000000" pitchFamily="2" charset="2"/>
              </a:rPr>
              <a:t> less familiar with study protocol.</a:t>
            </a:r>
          </a:p>
          <a:p>
            <a:pPr marL="742950" lvl="1" indent="-285750">
              <a:lnSpc>
                <a:spcPct val="150000"/>
              </a:lnSpc>
              <a:buClr>
                <a:srgbClr val="FF0000"/>
              </a:buClr>
              <a:buFont typeface="Wingdings" panose="05000000000000000000" pitchFamily="2" charset="2"/>
              <a:buChar char="§"/>
            </a:pPr>
            <a:r>
              <a:rPr lang="en-US" dirty="0" smtClean="0">
                <a:latin typeface="Arial" panose="020B0604020202020204" pitchFamily="34" charset="0"/>
                <a:cs typeface="Arial" panose="020B0604020202020204" pitchFamily="34" charset="0"/>
                <a:sym typeface="Wingdings" panose="05000000000000000000" pitchFamily="2" charset="2"/>
              </a:rPr>
              <a:t>Logic error among data on several CRFs.</a:t>
            </a:r>
            <a:r>
              <a:rPr lang="en-US"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07534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1861BC-A102-48D5-BB3B-1816DCA4E050}" type="slidenum">
              <a:rPr lang="en-US" smtClean="0"/>
              <a:t>59</a:t>
            </a:fld>
            <a:endParaRPr lang="en-US"/>
          </a:p>
        </p:txBody>
      </p:sp>
      <p:cxnSp>
        <p:nvCxnSpPr>
          <p:cNvPr id="3" name="Straight Connector 2"/>
          <p:cNvCxnSpPr/>
          <p:nvPr/>
        </p:nvCxnSpPr>
        <p:spPr>
          <a:xfrm>
            <a:off x="78615" y="702245"/>
            <a:ext cx="90525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09046" y="48287"/>
            <a:ext cx="8717934" cy="584775"/>
          </a:xfrm>
          <a:prstGeom prst="rect">
            <a:avLst/>
          </a:prstGeom>
          <a:noFill/>
        </p:spPr>
        <p:txBody>
          <a:bodyPr wrap="square" rtlCol="0" anchor="ctr">
            <a:spAutoFit/>
          </a:bodyPr>
          <a:lstStyle/>
          <a:p>
            <a:r>
              <a:rPr lang="en-US" sz="3200" dirty="0" smtClean="0">
                <a:solidFill>
                  <a:srgbClr val="002060"/>
                </a:solidFill>
                <a:latin typeface="Arial" panose="020B0604020202020204" pitchFamily="34" charset="0"/>
                <a:cs typeface="Arial" panose="020B0604020202020204" pitchFamily="34" charset="0"/>
              </a:rPr>
              <a:t>Use trial operation performance dashboard</a:t>
            </a:r>
            <a:endParaRPr lang="en-US" sz="3200" dirty="0">
              <a:solidFill>
                <a:srgbClr val="002060"/>
              </a:solidFill>
              <a:latin typeface="Arial" panose="020B0604020202020204" pitchFamily="34" charset="0"/>
              <a:cs typeface="Arial" panose="020B0604020202020204" pitchFamily="34" charset="0"/>
            </a:endParaRPr>
          </a:p>
        </p:txBody>
      </p:sp>
      <p:sp>
        <p:nvSpPr>
          <p:cNvPr id="5" name="TextBox 4"/>
          <p:cNvSpPr txBox="1"/>
          <p:nvPr/>
        </p:nvSpPr>
        <p:spPr>
          <a:xfrm>
            <a:off x="456231" y="1371600"/>
            <a:ext cx="8229600" cy="2585323"/>
          </a:xfrm>
          <a:prstGeom prst="rect">
            <a:avLst/>
          </a:prstGeom>
          <a:solidFill>
            <a:srgbClr val="FFFFF3"/>
          </a:solidFill>
          <a:effectLst>
            <a:outerShdw blurRad="50800" dist="38100" dir="2700000" algn="tl" rotWithShape="0">
              <a:prstClr val="black">
                <a:alpha val="40000"/>
              </a:prstClr>
            </a:outerShdw>
          </a:effectLst>
        </p:spPr>
        <p:txBody>
          <a:bodyPr wrap="square" rtlCol="0">
            <a:spAutoFit/>
          </a:bodyPr>
          <a:lstStyle/>
          <a:p>
            <a:pPr>
              <a:lnSpc>
                <a:spcPct val="150000"/>
              </a:lnSpc>
              <a:buClr>
                <a:srgbClr val="FF0000"/>
              </a:buClr>
            </a:pPr>
            <a:r>
              <a:rPr lang="en-US" b="1" dirty="0" smtClean="0">
                <a:latin typeface="Arial" panose="020B0604020202020204" pitchFamily="34" charset="0"/>
                <a:cs typeface="Arial" panose="020B0604020202020204" pitchFamily="34" charset="0"/>
              </a:rPr>
              <a:t>Share data quality report within the study community with information on:</a:t>
            </a:r>
          </a:p>
          <a:p>
            <a:pPr marL="742950" lvl="1" indent="-285750">
              <a:lnSpc>
                <a:spcPct val="150000"/>
              </a:lnSpc>
              <a:buClr>
                <a:srgbClr val="FF0000"/>
              </a:buClr>
              <a:buFont typeface="Wingdings" panose="05000000000000000000" pitchFamily="2" charset="2"/>
              <a:buChar char="§"/>
            </a:pPr>
            <a:r>
              <a:rPr lang="en-US" dirty="0" smtClean="0">
                <a:latin typeface="Arial" panose="020B0604020202020204" pitchFamily="34" charset="0"/>
                <a:cs typeface="Arial" panose="020B0604020202020204" pitchFamily="34" charset="0"/>
              </a:rPr>
              <a:t>Enrollment speed and subject retention rate.</a:t>
            </a:r>
          </a:p>
          <a:p>
            <a:pPr marL="742950" lvl="1" indent="-285750">
              <a:lnSpc>
                <a:spcPct val="150000"/>
              </a:lnSpc>
              <a:buClr>
                <a:srgbClr val="FF0000"/>
              </a:buClr>
              <a:buFont typeface="Wingdings" panose="05000000000000000000" pitchFamily="2" charset="2"/>
              <a:buChar char="§"/>
            </a:pPr>
            <a:r>
              <a:rPr lang="en-US" dirty="0" smtClean="0">
                <a:latin typeface="Arial" panose="020B0604020202020204" pitchFamily="34" charset="0"/>
                <a:cs typeface="Arial" panose="020B0604020202020204" pitchFamily="34" charset="0"/>
              </a:rPr>
              <a:t>Data completeness.</a:t>
            </a:r>
          </a:p>
          <a:p>
            <a:pPr marL="742950" lvl="1" indent="-285750">
              <a:lnSpc>
                <a:spcPct val="150000"/>
              </a:lnSpc>
              <a:buClr>
                <a:srgbClr val="FF0000"/>
              </a:buClr>
              <a:buFont typeface="Wingdings" panose="05000000000000000000" pitchFamily="2" charset="2"/>
              <a:buChar char="§"/>
            </a:pPr>
            <a:r>
              <a:rPr lang="en-US" dirty="0" smtClean="0">
                <a:latin typeface="Arial" panose="020B0604020202020204" pitchFamily="34" charset="0"/>
                <a:cs typeface="Arial" panose="020B0604020202020204" pitchFamily="34" charset="0"/>
              </a:rPr>
              <a:t>CRF submission and data query response timeliness.</a:t>
            </a:r>
          </a:p>
          <a:p>
            <a:pPr marL="742950" lvl="1" indent="-285750">
              <a:lnSpc>
                <a:spcPct val="150000"/>
              </a:lnSpc>
              <a:buClr>
                <a:srgbClr val="FF0000"/>
              </a:buClr>
              <a:buFont typeface="Wingdings" panose="05000000000000000000" pitchFamily="2" charset="2"/>
              <a:buChar char="§"/>
            </a:pPr>
            <a:r>
              <a:rPr lang="en-US" dirty="0" smtClean="0">
                <a:latin typeface="Arial" panose="020B0604020202020204" pitchFamily="34" charset="0"/>
                <a:cs typeface="Arial" panose="020B0604020202020204" pitchFamily="34" charset="0"/>
              </a:rPr>
              <a:t>Number of confirmed protocol violations</a:t>
            </a:r>
            <a:r>
              <a:rPr lang="en-US" dirty="0" smtClean="0">
                <a:latin typeface="Arial" panose="020B0604020202020204" pitchFamily="34" charset="0"/>
                <a:cs typeface="Arial" panose="020B0604020202020204" pitchFamily="34" charset="0"/>
                <a:sym typeface="Wingdings" panose="05000000000000000000" pitchFamily="2" charset="2"/>
              </a:rPr>
              <a:t>.</a:t>
            </a:r>
          </a:p>
          <a:p>
            <a:pPr marL="742950" lvl="1" indent="-285750">
              <a:lnSpc>
                <a:spcPct val="150000"/>
              </a:lnSpc>
              <a:buClr>
                <a:srgbClr val="FF0000"/>
              </a:buClr>
              <a:buFont typeface="Wingdings" panose="05000000000000000000" pitchFamily="2" charset="2"/>
              <a:buChar char="§"/>
            </a:pPr>
            <a:r>
              <a:rPr lang="en-US" dirty="0" smtClean="0">
                <a:latin typeface="Arial" panose="020B0604020202020204" pitchFamily="34" charset="0"/>
                <a:cs typeface="Arial" panose="020B0604020202020204" pitchFamily="34" charset="0"/>
                <a:sym typeface="Wingdings" panose="05000000000000000000" pitchFamily="2" charset="2"/>
              </a:rPr>
              <a:t>Number of data error detected, but not corrected.</a:t>
            </a:r>
            <a:r>
              <a:rPr lang="en-US"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561667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1861BC-A102-48D5-BB3B-1816DCA4E050}" type="slidenum">
              <a:rPr lang="en-US" smtClean="0"/>
              <a:t>6</a:t>
            </a:fld>
            <a:endParaRPr lang="en-US"/>
          </a:p>
        </p:txBody>
      </p:sp>
      <p:sp>
        <p:nvSpPr>
          <p:cNvPr id="4" name="Vertical Scroll 3"/>
          <p:cNvSpPr/>
          <p:nvPr/>
        </p:nvSpPr>
        <p:spPr>
          <a:xfrm>
            <a:off x="1848743" y="625435"/>
            <a:ext cx="5763911" cy="5622877"/>
          </a:xfrm>
          <a:prstGeom prst="verticalScroll">
            <a:avLst/>
          </a:prstGeom>
          <a:solidFill>
            <a:srgbClr val="FFFFEB"/>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3200" i="1" dirty="0">
                <a:solidFill>
                  <a:schemeClr val="tx1"/>
                </a:solidFill>
                <a:latin typeface="Times New Roman" panose="02020603050405020304" pitchFamily="18" charset="0"/>
                <a:cs typeface="Times New Roman" panose="02020603050405020304" pitchFamily="18" charset="0"/>
              </a:rPr>
              <a:t>There </a:t>
            </a:r>
            <a:r>
              <a:rPr lang="en-US" sz="3200" i="1" dirty="0" smtClean="0">
                <a:solidFill>
                  <a:schemeClr val="tx1"/>
                </a:solidFill>
                <a:latin typeface="Times New Roman" panose="02020603050405020304" pitchFamily="18" charset="0"/>
                <a:cs typeface="Times New Roman" panose="02020603050405020304" pitchFamily="18" charset="0"/>
              </a:rPr>
              <a:t>is only one way </a:t>
            </a:r>
          </a:p>
          <a:p>
            <a:pPr algn="ctr" fontAlgn="base"/>
            <a:r>
              <a:rPr lang="en-US" sz="3200" i="1" dirty="0" smtClean="0">
                <a:solidFill>
                  <a:schemeClr val="tx1"/>
                </a:solidFill>
                <a:latin typeface="Times New Roman" panose="02020603050405020304" pitchFamily="18" charset="0"/>
                <a:cs typeface="Times New Roman" panose="02020603050405020304" pitchFamily="18" charset="0"/>
              </a:rPr>
              <a:t>of doing things </a:t>
            </a:r>
          </a:p>
          <a:p>
            <a:pPr algn="ctr" fontAlgn="base"/>
            <a:r>
              <a:rPr lang="en-US" sz="3200" i="1" dirty="0" smtClean="0">
                <a:solidFill>
                  <a:schemeClr val="tx1"/>
                </a:solidFill>
                <a:latin typeface="Times New Roman" panose="02020603050405020304" pitchFamily="18" charset="0"/>
                <a:cs typeface="Times New Roman" panose="02020603050405020304" pitchFamily="18" charset="0"/>
              </a:rPr>
              <a:t>correctly</a:t>
            </a:r>
            <a:r>
              <a:rPr lang="en-US" altLang="zh-CN" sz="3200" i="1" dirty="0" smtClean="0">
                <a:solidFill>
                  <a:schemeClr val="tx1"/>
                </a:solidFill>
                <a:latin typeface="Times New Roman" panose="02020603050405020304" pitchFamily="18" charset="0"/>
                <a:cs typeface="Times New Roman" panose="02020603050405020304" pitchFamily="18" charset="0"/>
              </a:rPr>
              <a:t>.</a:t>
            </a:r>
            <a:endParaRPr lang="en-US" sz="3200" i="1" dirty="0" smtClean="0">
              <a:solidFill>
                <a:schemeClr val="tx1"/>
              </a:solidFill>
              <a:latin typeface="Times New Roman" panose="02020603050405020304" pitchFamily="18" charset="0"/>
              <a:cs typeface="Times New Roman" panose="02020603050405020304" pitchFamily="18" charset="0"/>
            </a:endParaRPr>
          </a:p>
          <a:p>
            <a:pPr algn="ctr" fontAlgn="base"/>
            <a:endParaRPr lang="en-US" sz="3200" i="1" dirty="0" smtClean="0">
              <a:solidFill>
                <a:schemeClr val="tx1"/>
              </a:solidFill>
              <a:latin typeface="Times New Roman" panose="02020603050405020304" pitchFamily="18" charset="0"/>
              <a:cs typeface="Times New Roman" panose="02020603050405020304" pitchFamily="18" charset="0"/>
            </a:endParaRPr>
          </a:p>
          <a:p>
            <a:pPr algn="ctr" fontAlgn="base"/>
            <a:r>
              <a:rPr lang="en-US" sz="3200" i="1" dirty="0" smtClean="0">
                <a:solidFill>
                  <a:schemeClr val="tx1"/>
                </a:solidFill>
                <a:latin typeface="Times New Roman" panose="02020603050405020304" pitchFamily="18" charset="0"/>
                <a:cs typeface="Times New Roman" panose="02020603050405020304" pitchFamily="18" charset="0"/>
              </a:rPr>
              <a:t>There are many ways </a:t>
            </a:r>
          </a:p>
          <a:p>
            <a:pPr algn="ctr" fontAlgn="base"/>
            <a:r>
              <a:rPr lang="en-US" sz="3200" i="1" dirty="0" smtClean="0">
                <a:solidFill>
                  <a:schemeClr val="tx1"/>
                </a:solidFill>
                <a:latin typeface="Times New Roman" panose="02020603050405020304" pitchFamily="18" charset="0"/>
                <a:cs typeface="Times New Roman" panose="02020603050405020304" pitchFamily="18" charset="0"/>
              </a:rPr>
              <a:t>of doing things </a:t>
            </a:r>
          </a:p>
          <a:p>
            <a:pPr algn="ctr" fontAlgn="base"/>
            <a:r>
              <a:rPr lang="en-US" sz="3200" i="1" dirty="0" smtClean="0">
                <a:solidFill>
                  <a:schemeClr val="tx1"/>
                </a:solidFill>
                <a:latin typeface="Times New Roman" panose="02020603050405020304" pitchFamily="18" charset="0"/>
                <a:cs typeface="Times New Roman" panose="02020603050405020304" pitchFamily="18" charset="0"/>
              </a:rPr>
              <a:t>wrong.</a:t>
            </a:r>
            <a:endParaRPr lang="en-US" sz="3200"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84810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1861BC-A102-48D5-BB3B-1816DCA4E050}" type="slidenum">
              <a:rPr lang="en-US" smtClean="0"/>
              <a:t>60</a:t>
            </a:fld>
            <a:endParaRPr lang="en-US"/>
          </a:p>
        </p:txBody>
      </p:sp>
      <p:cxnSp>
        <p:nvCxnSpPr>
          <p:cNvPr id="4" name="Straight Connector 3"/>
          <p:cNvCxnSpPr/>
          <p:nvPr/>
        </p:nvCxnSpPr>
        <p:spPr>
          <a:xfrm>
            <a:off x="78615" y="702245"/>
            <a:ext cx="90525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09046" y="48287"/>
            <a:ext cx="8717934" cy="584775"/>
          </a:xfrm>
          <a:prstGeom prst="rect">
            <a:avLst/>
          </a:prstGeom>
          <a:noFill/>
        </p:spPr>
        <p:txBody>
          <a:bodyPr wrap="square" rtlCol="0" anchor="ctr">
            <a:spAutoFit/>
          </a:bodyPr>
          <a:lstStyle/>
          <a:p>
            <a:r>
              <a:rPr lang="en-US" sz="3200" dirty="0" smtClean="0">
                <a:solidFill>
                  <a:srgbClr val="002060"/>
                </a:solidFill>
                <a:latin typeface="Arial" panose="020B0604020202020204" pitchFamily="34" charset="0"/>
                <a:cs typeface="Arial" panose="020B0604020202020204" pitchFamily="34" charset="0"/>
              </a:rPr>
              <a:t>Trial performance dashboard - Enrollment</a:t>
            </a:r>
            <a:endParaRPr lang="en-US" sz="3200" dirty="0">
              <a:solidFill>
                <a:srgbClr val="00206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457200" y="1371600"/>
            <a:ext cx="8229600" cy="321176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479454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1861BC-A102-48D5-BB3B-1816DCA4E050}" type="slidenum">
              <a:rPr lang="en-US" smtClean="0"/>
              <a:t>61</a:t>
            </a:fld>
            <a:endParaRPr lang="en-US"/>
          </a:p>
        </p:txBody>
      </p:sp>
      <p:pic>
        <p:nvPicPr>
          <p:cNvPr id="3" name="Picture 2"/>
          <p:cNvPicPr>
            <a:picLocks noChangeAspect="1"/>
          </p:cNvPicPr>
          <p:nvPr/>
        </p:nvPicPr>
        <p:blipFill>
          <a:blip r:embed="rId2"/>
          <a:stretch>
            <a:fillRect/>
          </a:stretch>
        </p:blipFill>
        <p:spPr>
          <a:xfrm>
            <a:off x="457200" y="1371600"/>
            <a:ext cx="8229600" cy="3742444"/>
          </a:xfrm>
          <a:prstGeom prst="rect">
            <a:avLst/>
          </a:prstGeom>
          <a:effectLst>
            <a:outerShdw blurRad="50800" dist="38100" dir="2700000" algn="tl" rotWithShape="0">
              <a:prstClr val="black">
                <a:alpha val="40000"/>
              </a:prstClr>
            </a:outerShdw>
          </a:effectLst>
        </p:spPr>
      </p:pic>
      <p:cxnSp>
        <p:nvCxnSpPr>
          <p:cNvPr id="4" name="Straight Connector 3"/>
          <p:cNvCxnSpPr/>
          <p:nvPr/>
        </p:nvCxnSpPr>
        <p:spPr>
          <a:xfrm>
            <a:off x="78615" y="702245"/>
            <a:ext cx="90525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09046" y="48287"/>
            <a:ext cx="8717934" cy="584775"/>
          </a:xfrm>
          <a:prstGeom prst="rect">
            <a:avLst/>
          </a:prstGeom>
          <a:noFill/>
        </p:spPr>
        <p:txBody>
          <a:bodyPr wrap="square" rtlCol="0" anchor="ctr">
            <a:spAutoFit/>
          </a:bodyPr>
          <a:lstStyle/>
          <a:p>
            <a:r>
              <a:rPr lang="en-US" sz="3200" dirty="0">
                <a:solidFill>
                  <a:srgbClr val="002060"/>
                </a:solidFill>
                <a:latin typeface="Arial" panose="020B0604020202020204" pitchFamily="34" charset="0"/>
                <a:cs typeface="Arial" panose="020B0604020202020204" pitchFamily="34" charset="0"/>
              </a:rPr>
              <a:t>Trial performance dashboard </a:t>
            </a:r>
            <a:r>
              <a:rPr lang="en-US" sz="3200" dirty="0" smtClean="0">
                <a:solidFill>
                  <a:srgbClr val="002060"/>
                </a:solidFill>
                <a:latin typeface="Arial" panose="020B0604020202020204" pitchFamily="34" charset="0"/>
                <a:cs typeface="Arial" panose="020B0604020202020204" pitchFamily="34" charset="0"/>
              </a:rPr>
              <a:t>– CRF submit</a:t>
            </a:r>
            <a:endParaRPr lang="en-US" sz="32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18716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1861BC-A102-48D5-BB3B-1816DCA4E050}" type="slidenum">
              <a:rPr lang="en-US" smtClean="0"/>
              <a:t>62</a:t>
            </a:fld>
            <a:endParaRPr lang="en-US"/>
          </a:p>
        </p:txBody>
      </p:sp>
      <p:cxnSp>
        <p:nvCxnSpPr>
          <p:cNvPr id="3" name="Straight Connector 2"/>
          <p:cNvCxnSpPr/>
          <p:nvPr/>
        </p:nvCxnSpPr>
        <p:spPr>
          <a:xfrm>
            <a:off x="78615" y="702245"/>
            <a:ext cx="90525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09046" y="48287"/>
            <a:ext cx="8717934" cy="584775"/>
          </a:xfrm>
          <a:prstGeom prst="rect">
            <a:avLst/>
          </a:prstGeom>
          <a:noFill/>
        </p:spPr>
        <p:txBody>
          <a:bodyPr wrap="square" rtlCol="0" anchor="ctr">
            <a:spAutoFit/>
          </a:bodyPr>
          <a:lstStyle/>
          <a:p>
            <a:r>
              <a:rPr lang="en-US" sz="3200" dirty="0" smtClean="0">
                <a:solidFill>
                  <a:srgbClr val="002060"/>
                </a:solidFill>
                <a:latin typeface="Arial" panose="020B0604020202020204" pitchFamily="34" charset="0"/>
                <a:cs typeface="Arial" panose="020B0604020202020204" pitchFamily="34" charset="0"/>
              </a:rPr>
              <a:t>Summary – Section 3</a:t>
            </a:r>
            <a:endParaRPr lang="en-US" sz="3200" dirty="0">
              <a:solidFill>
                <a:srgbClr val="002060"/>
              </a:solidFill>
              <a:latin typeface="Arial" panose="020B0604020202020204" pitchFamily="34" charset="0"/>
              <a:cs typeface="Arial" panose="020B0604020202020204" pitchFamily="34" charset="0"/>
            </a:endParaRPr>
          </a:p>
        </p:txBody>
      </p:sp>
      <p:sp>
        <p:nvSpPr>
          <p:cNvPr id="5" name="TextBox 4"/>
          <p:cNvSpPr txBox="1"/>
          <p:nvPr/>
        </p:nvSpPr>
        <p:spPr>
          <a:xfrm>
            <a:off x="731500" y="1371600"/>
            <a:ext cx="8026645" cy="461665"/>
          </a:xfrm>
          <a:prstGeom prst="rect">
            <a:avLst/>
          </a:prstGeom>
          <a:solidFill>
            <a:srgbClr val="FFFFEB"/>
          </a:solidFill>
          <a:effectLst>
            <a:outerShdw blurRad="50800" dist="38100" dir="2700000" algn="tl" rotWithShape="0">
              <a:prstClr val="black">
                <a:alpha val="40000"/>
              </a:prstClr>
            </a:outerShdw>
          </a:effectLst>
        </p:spPr>
        <p:txBody>
          <a:bodyPr wrap="square" rtlCol="0">
            <a:spAutoFit/>
          </a:bodyPr>
          <a:lstStyle/>
          <a:p>
            <a:pPr marL="457200" indent="-457200">
              <a:buClr>
                <a:srgbClr val="FF0000"/>
              </a:buClr>
              <a:buFont typeface="+mj-lt"/>
              <a:buAutoNum type="arabicPeriod"/>
            </a:pPr>
            <a:r>
              <a:rPr lang="en-US" sz="2400" dirty="0" smtClean="0">
                <a:latin typeface="Arial" panose="020B0604020202020204" pitchFamily="34" charset="0"/>
                <a:cs typeface="Arial" panose="020B0604020202020204" pitchFamily="34" charset="0"/>
              </a:rPr>
              <a:t>Data manager data review to detect data error. </a:t>
            </a:r>
          </a:p>
        </p:txBody>
      </p:sp>
      <p:sp>
        <p:nvSpPr>
          <p:cNvPr id="6" name="TextBox 5"/>
          <p:cNvSpPr txBox="1"/>
          <p:nvPr/>
        </p:nvSpPr>
        <p:spPr>
          <a:xfrm>
            <a:off x="731500" y="3920954"/>
            <a:ext cx="8026645" cy="461665"/>
          </a:xfrm>
          <a:prstGeom prst="rect">
            <a:avLst/>
          </a:prstGeom>
          <a:solidFill>
            <a:srgbClr val="FFFFEB"/>
          </a:solidFill>
          <a:effectLst>
            <a:outerShdw blurRad="50800" dist="38100" dir="2700000" algn="tl" rotWithShape="0">
              <a:prstClr val="black">
                <a:alpha val="40000"/>
              </a:prstClr>
            </a:outerShdw>
          </a:effectLst>
        </p:spPr>
        <p:txBody>
          <a:bodyPr wrap="square" rtlCol="0">
            <a:spAutoFit/>
          </a:bodyPr>
          <a:lstStyle/>
          <a:p>
            <a:pPr marL="457200" indent="-457200">
              <a:buClr>
                <a:srgbClr val="FF0000"/>
              </a:buClr>
              <a:buFont typeface="+mj-lt"/>
              <a:buAutoNum type="arabicPeriod" startAt="3"/>
            </a:pPr>
            <a:r>
              <a:rPr lang="en-US" sz="2400" dirty="0" smtClean="0">
                <a:latin typeface="Arial" panose="020B0604020202020204" pitchFamily="34" charset="0"/>
                <a:cs typeface="Arial" panose="020B0604020202020204" pitchFamily="34" charset="0"/>
              </a:rPr>
              <a:t>Plan risk-based site monitoring visits when needed.</a:t>
            </a:r>
            <a:endParaRPr lang="en-US" sz="2000" dirty="0" smtClean="0">
              <a:latin typeface="Arial" panose="020B0604020202020204" pitchFamily="34" charset="0"/>
              <a:cs typeface="Arial" panose="020B0604020202020204" pitchFamily="34" charset="0"/>
            </a:endParaRPr>
          </a:p>
        </p:txBody>
      </p:sp>
      <p:sp>
        <p:nvSpPr>
          <p:cNvPr id="7" name="TextBox 6"/>
          <p:cNvSpPr txBox="1"/>
          <p:nvPr/>
        </p:nvSpPr>
        <p:spPr>
          <a:xfrm>
            <a:off x="731500" y="2646277"/>
            <a:ext cx="8026645" cy="461665"/>
          </a:xfrm>
          <a:prstGeom prst="rect">
            <a:avLst/>
          </a:prstGeom>
          <a:solidFill>
            <a:srgbClr val="FFFFEB"/>
          </a:solidFill>
          <a:effectLst>
            <a:outerShdw blurRad="50800" dist="38100" dir="2700000" algn="tl" rotWithShape="0">
              <a:prstClr val="black">
                <a:alpha val="40000"/>
              </a:prstClr>
            </a:outerShdw>
          </a:effectLst>
        </p:spPr>
        <p:txBody>
          <a:bodyPr wrap="square" rtlCol="0">
            <a:spAutoFit/>
          </a:bodyPr>
          <a:lstStyle/>
          <a:p>
            <a:pPr marL="457200" indent="-457200">
              <a:buClr>
                <a:srgbClr val="FF0000"/>
              </a:buClr>
              <a:buFont typeface="+mj-lt"/>
              <a:buAutoNum type="arabicPeriod" startAt="2"/>
            </a:pPr>
            <a:r>
              <a:rPr lang="en-US" sz="2400" dirty="0" smtClean="0">
                <a:latin typeface="Arial" panose="020B0604020202020204" pitchFamily="34" charset="0"/>
                <a:cs typeface="Arial" panose="020B0604020202020204" pitchFamily="34" charset="0"/>
              </a:rPr>
              <a:t>Central data monitoring program.</a:t>
            </a:r>
          </a:p>
        </p:txBody>
      </p:sp>
      <p:sp>
        <p:nvSpPr>
          <p:cNvPr id="8" name="TextBox 7"/>
          <p:cNvSpPr txBox="1"/>
          <p:nvPr/>
        </p:nvSpPr>
        <p:spPr>
          <a:xfrm>
            <a:off x="731500" y="5195630"/>
            <a:ext cx="8026645" cy="461665"/>
          </a:xfrm>
          <a:prstGeom prst="rect">
            <a:avLst/>
          </a:prstGeom>
          <a:solidFill>
            <a:srgbClr val="FFFFEB"/>
          </a:solidFill>
          <a:effectLst>
            <a:outerShdw blurRad="50800" dist="38100" dir="2700000" algn="tl" rotWithShape="0">
              <a:prstClr val="black">
                <a:alpha val="40000"/>
              </a:prstClr>
            </a:outerShdw>
          </a:effectLst>
        </p:spPr>
        <p:txBody>
          <a:bodyPr wrap="square" rtlCol="0">
            <a:spAutoFit/>
          </a:bodyPr>
          <a:lstStyle/>
          <a:p>
            <a:pPr marL="457200" indent="-457200">
              <a:buClr>
                <a:srgbClr val="FF0000"/>
              </a:buClr>
              <a:buFont typeface="+mj-lt"/>
              <a:buAutoNum type="arabicPeriod" startAt="4"/>
            </a:pPr>
            <a:r>
              <a:rPr lang="en-US" sz="2400" dirty="0" smtClean="0">
                <a:latin typeface="Arial" panose="020B0604020202020204" pitchFamily="34" charset="0"/>
                <a:cs typeface="Arial" panose="020B0604020202020204" pitchFamily="34" charset="0"/>
              </a:rPr>
              <a:t>Share study performance summary data among sites. </a:t>
            </a:r>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488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324763" y="1096058"/>
            <a:ext cx="1648805" cy="889958"/>
          </a:xfrm>
          <a:prstGeom prst="rect">
            <a:avLst/>
          </a:prstGeom>
          <a:solidFill>
            <a:srgbClr val="FFFFEB"/>
          </a:solidFill>
        </p:spPr>
        <p:txBody>
          <a:bodyPr wrap="square" rtlCol="0">
            <a:spAutoFit/>
          </a:bodyPr>
          <a:lstStyle/>
          <a:p>
            <a:pPr algn="ctr"/>
            <a:r>
              <a:rPr lang="en-US" dirty="0" smtClean="0">
                <a:latin typeface="Arial" panose="020B0604020202020204" pitchFamily="34" charset="0"/>
                <a:cs typeface="Arial" panose="020B0604020202020204" pitchFamily="34" charset="0"/>
              </a:rPr>
              <a:t>Houston</a:t>
            </a:r>
          </a:p>
          <a:p>
            <a:pPr algn="ctr"/>
            <a:r>
              <a:rPr lang="en-US" dirty="0" smtClean="0">
                <a:latin typeface="Arial" panose="020B0604020202020204" pitchFamily="34" charset="0"/>
                <a:cs typeface="Arial" panose="020B0604020202020204" pitchFamily="34" charset="0"/>
              </a:rPr>
              <a:t>to</a:t>
            </a:r>
          </a:p>
          <a:p>
            <a:pPr algn="ctr"/>
            <a:r>
              <a:rPr lang="en-US" dirty="0" smtClean="0">
                <a:latin typeface="Arial" panose="020B0604020202020204" pitchFamily="34" charset="0"/>
                <a:cs typeface="Arial" panose="020B0604020202020204" pitchFamily="34" charset="0"/>
              </a:rPr>
              <a:t>San Francisco</a:t>
            </a:r>
          </a:p>
          <a:p>
            <a:pPr algn="ctr"/>
            <a:endParaRPr lang="en-US" dirty="0">
              <a:latin typeface="Arial" panose="020B0604020202020204" pitchFamily="34" charset="0"/>
              <a:cs typeface="Arial" panose="020B0604020202020204" pitchFamily="34" charset="0"/>
            </a:endParaRPr>
          </a:p>
          <a:p>
            <a:pPr algn="ctr"/>
            <a:endParaRPr lang="en-US" dirty="0" smtClean="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smtClean="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p:txBody>
      </p:sp>
      <p:sp>
        <p:nvSpPr>
          <p:cNvPr id="11" name="TextBox 10"/>
          <p:cNvSpPr txBox="1"/>
          <p:nvPr/>
        </p:nvSpPr>
        <p:spPr>
          <a:xfrm>
            <a:off x="3875614" y="1096058"/>
            <a:ext cx="1648805" cy="889958"/>
          </a:xfrm>
          <a:prstGeom prst="rect">
            <a:avLst/>
          </a:prstGeom>
          <a:solidFill>
            <a:srgbClr val="FFFFEB"/>
          </a:solidFill>
        </p:spPr>
        <p:txBody>
          <a:bodyPr wrap="square" rtlCol="0">
            <a:spAutoFit/>
          </a:bodyPr>
          <a:lstStyle/>
          <a:p>
            <a:pPr algn="ctr"/>
            <a:r>
              <a:rPr lang="en-US" dirty="0" smtClean="0">
                <a:latin typeface="Arial" panose="020B0604020202020204" pitchFamily="34" charset="0"/>
                <a:cs typeface="Arial" panose="020B0604020202020204" pitchFamily="34" charset="0"/>
              </a:rPr>
              <a:t>New York</a:t>
            </a:r>
          </a:p>
          <a:p>
            <a:pPr algn="ctr"/>
            <a:r>
              <a:rPr lang="en-US" dirty="0" smtClean="0">
                <a:latin typeface="Arial" panose="020B0604020202020204" pitchFamily="34" charset="0"/>
                <a:cs typeface="Arial" panose="020B0604020202020204" pitchFamily="34" charset="0"/>
              </a:rPr>
              <a:t>to</a:t>
            </a:r>
          </a:p>
          <a:p>
            <a:pPr algn="ctr"/>
            <a:r>
              <a:rPr lang="en-US" dirty="0" smtClean="0">
                <a:latin typeface="Arial" panose="020B0604020202020204" pitchFamily="34" charset="0"/>
                <a:cs typeface="Arial" panose="020B0604020202020204" pitchFamily="34" charset="0"/>
              </a:rPr>
              <a:t>Boston</a:t>
            </a:r>
          </a:p>
          <a:p>
            <a:pPr algn="ctr"/>
            <a:endParaRPr lang="en-US" dirty="0">
              <a:latin typeface="Arial" panose="020B0604020202020204" pitchFamily="34" charset="0"/>
              <a:cs typeface="Arial" panose="020B0604020202020204" pitchFamily="34" charset="0"/>
            </a:endParaRPr>
          </a:p>
          <a:p>
            <a:pPr algn="ctr"/>
            <a:endParaRPr lang="en-US" dirty="0" smtClean="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smtClean="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1426464" y="1096058"/>
            <a:ext cx="1648805" cy="889958"/>
          </a:xfrm>
          <a:prstGeom prst="rect">
            <a:avLst/>
          </a:prstGeom>
          <a:solidFill>
            <a:srgbClr val="FFFFEB"/>
          </a:solidFill>
        </p:spPr>
        <p:txBody>
          <a:bodyPr wrap="square" rtlCol="0">
            <a:spAutoFit/>
          </a:bodyPr>
          <a:lstStyle/>
          <a:p>
            <a:pPr algn="ctr"/>
            <a:r>
              <a:rPr lang="en-US" dirty="0" smtClean="0">
                <a:latin typeface="Arial" panose="020B0604020202020204" pitchFamily="34" charset="0"/>
                <a:cs typeface="Arial" panose="020B0604020202020204" pitchFamily="34" charset="0"/>
              </a:rPr>
              <a:t>White House</a:t>
            </a:r>
          </a:p>
          <a:p>
            <a:pPr algn="ctr"/>
            <a:r>
              <a:rPr lang="en-US" dirty="0" smtClean="0">
                <a:latin typeface="Arial" panose="020B0604020202020204" pitchFamily="34" charset="0"/>
                <a:cs typeface="Arial" panose="020B0604020202020204" pitchFamily="34" charset="0"/>
              </a:rPr>
              <a:t> to</a:t>
            </a:r>
          </a:p>
          <a:p>
            <a:pPr algn="ctr"/>
            <a:r>
              <a:rPr lang="en-US" dirty="0" smtClean="0">
                <a:latin typeface="Arial" panose="020B0604020202020204" pitchFamily="34" charset="0"/>
                <a:cs typeface="Arial" panose="020B0604020202020204" pitchFamily="34" charset="0"/>
              </a:rPr>
              <a:t> Capital Hill</a:t>
            </a:r>
          </a:p>
          <a:p>
            <a:pPr algn="ctr"/>
            <a:endParaRPr lang="en-US" dirty="0">
              <a:latin typeface="Arial" panose="020B0604020202020204" pitchFamily="34" charset="0"/>
              <a:cs typeface="Arial" panose="020B0604020202020204" pitchFamily="34" charset="0"/>
            </a:endParaRPr>
          </a:p>
          <a:p>
            <a:pPr algn="ctr"/>
            <a:endParaRPr lang="en-US" dirty="0" smtClean="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smtClean="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1861BC-A102-48D5-BB3B-1816DCA4E050}" type="slidenum">
              <a:rPr lang="en-US" smtClean="0"/>
              <a:t>63</a:t>
            </a:fld>
            <a:endParaRPr lang="en-US"/>
          </a:p>
        </p:txBody>
      </p:sp>
      <p:cxnSp>
        <p:nvCxnSpPr>
          <p:cNvPr id="3" name="Straight Connector 2"/>
          <p:cNvCxnSpPr/>
          <p:nvPr/>
        </p:nvCxnSpPr>
        <p:spPr>
          <a:xfrm>
            <a:off x="78615" y="702245"/>
            <a:ext cx="90525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09046" y="48287"/>
            <a:ext cx="8717934" cy="584775"/>
          </a:xfrm>
          <a:prstGeom prst="rect">
            <a:avLst/>
          </a:prstGeom>
          <a:noFill/>
        </p:spPr>
        <p:txBody>
          <a:bodyPr wrap="square" rtlCol="0" anchor="ctr">
            <a:spAutoFit/>
          </a:bodyPr>
          <a:lstStyle/>
          <a:p>
            <a:r>
              <a:rPr lang="en-US" sz="3200" dirty="0" smtClean="0">
                <a:solidFill>
                  <a:srgbClr val="002060"/>
                </a:solidFill>
                <a:latin typeface="Arial" panose="020B0604020202020204" pitchFamily="34" charset="0"/>
                <a:cs typeface="Arial" panose="020B0604020202020204" pitchFamily="34" charset="0"/>
              </a:rPr>
              <a:t>Use a proper tool for the job</a:t>
            </a:r>
            <a:endParaRPr lang="en-US" sz="3200" dirty="0">
              <a:solidFill>
                <a:srgbClr val="002060"/>
              </a:solidFill>
              <a:latin typeface="Arial" panose="020B0604020202020204" pitchFamily="34" charset="0"/>
              <a:cs typeface="Arial" panose="020B0604020202020204" pitchFamily="34" charset="0"/>
            </a:endParaRPr>
          </a:p>
        </p:txBody>
      </p:sp>
      <p:pic>
        <p:nvPicPr>
          <p:cNvPr id="9218" name="Picture 2" descr="C:\Users\zhaow.PHS\AppData\Local\Microsoft\Windows\Temporary Internet Files\Content.IE5\5SK5LY21\Anonymous-Blue-bik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9132" y="2104926"/>
            <a:ext cx="1123467" cy="68952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zhaow.PHS\AppData\Local\Microsoft\Windows\Temporary Internet Files\Content.IE5\7WP7D10F\375673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5" y="2078124"/>
            <a:ext cx="1344154" cy="672077"/>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Image result for boeing 787 dreamli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5990" y="2039112"/>
            <a:ext cx="1466350" cy="82115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426464" y="3534970"/>
            <a:ext cx="1648805" cy="646331"/>
          </a:xfrm>
          <a:prstGeom prst="rect">
            <a:avLst/>
          </a:prstGeom>
          <a:solidFill>
            <a:srgbClr val="FFFFEB"/>
          </a:solidFill>
        </p:spPr>
        <p:txBody>
          <a:bodyPr wrap="square" rtlCol="0" anchor="ctr">
            <a:spAutoFit/>
          </a:bodyPr>
          <a:lstStyle/>
          <a:p>
            <a:pPr algn="ctr"/>
            <a:r>
              <a:rPr lang="en-US" dirty="0" smtClean="0">
                <a:latin typeface="Arial" panose="020B0604020202020204" pitchFamily="34" charset="0"/>
                <a:cs typeface="Arial" panose="020B0604020202020204" pitchFamily="34" charset="0"/>
              </a:rPr>
              <a:t>Retrospective registry</a:t>
            </a:r>
          </a:p>
        </p:txBody>
      </p:sp>
      <p:sp>
        <p:nvSpPr>
          <p:cNvPr id="14" name="TextBox 13"/>
          <p:cNvSpPr txBox="1"/>
          <p:nvPr/>
        </p:nvSpPr>
        <p:spPr>
          <a:xfrm>
            <a:off x="3875614" y="3534970"/>
            <a:ext cx="1648805" cy="646331"/>
          </a:xfrm>
          <a:prstGeom prst="rect">
            <a:avLst/>
          </a:prstGeom>
          <a:solidFill>
            <a:srgbClr val="FFFFEB"/>
          </a:solidFill>
        </p:spPr>
        <p:txBody>
          <a:bodyPr wrap="square" rtlCol="0" anchor="ctr">
            <a:spAutoFit/>
          </a:bodyPr>
          <a:lstStyle/>
          <a:p>
            <a:pPr algn="ctr"/>
            <a:r>
              <a:rPr lang="en-US" dirty="0" smtClean="0">
                <a:latin typeface="Arial" panose="020B0604020202020204" pitchFamily="34" charset="0"/>
                <a:cs typeface="Arial" panose="020B0604020202020204" pitchFamily="34" charset="0"/>
              </a:rPr>
              <a:t>Small early phase trial</a:t>
            </a:r>
            <a:endParaRPr lang="en-US" dirty="0">
              <a:latin typeface="Arial" panose="020B0604020202020204" pitchFamily="34" charset="0"/>
              <a:cs typeface="Arial" panose="020B0604020202020204" pitchFamily="34" charset="0"/>
            </a:endParaRPr>
          </a:p>
        </p:txBody>
      </p:sp>
      <p:sp>
        <p:nvSpPr>
          <p:cNvPr id="15" name="TextBox 14"/>
          <p:cNvSpPr txBox="1"/>
          <p:nvPr/>
        </p:nvSpPr>
        <p:spPr>
          <a:xfrm>
            <a:off x="6324763" y="3534970"/>
            <a:ext cx="1648805" cy="646331"/>
          </a:xfrm>
          <a:prstGeom prst="rect">
            <a:avLst/>
          </a:prstGeom>
          <a:solidFill>
            <a:srgbClr val="FFFFEB"/>
          </a:solidFill>
        </p:spPr>
        <p:txBody>
          <a:bodyPr wrap="square" rtlCol="0" anchor="ctr">
            <a:spAutoFit/>
          </a:bodyPr>
          <a:lstStyle/>
          <a:p>
            <a:pPr algn="ctr"/>
            <a:r>
              <a:rPr lang="en-US" dirty="0" smtClean="0">
                <a:latin typeface="Arial" panose="020B0604020202020204" pitchFamily="34" charset="0"/>
                <a:cs typeface="Arial" panose="020B0604020202020204" pitchFamily="34" charset="0"/>
              </a:rPr>
              <a:t>Multicenter Phase 3 RCT</a:t>
            </a:r>
            <a:endParaRPr lang="en-US" dirty="0">
              <a:latin typeface="Arial" panose="020B0604020202020204" pitchFamily="34" charset="0"/>
              <a:cs typeface="Arial" panose="020B0604020202020204" pitchFamily="34" charset="0"/>
            </a:endParaRPr>
          </a:p>
        </p:txBody>
      </p:sp>
      <p:pic>
        <p:nvPicPr>
          <p:cNvPr id="10244" name="Picture 4" descr="Image result for ms exce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6980" y="4563879"/>
            <a:ext cx="567771" cy="5677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a:stretch>
            <a:fillRect/>
          </a:stretch>
        </p:blipFill>
        <p:spPr>
          <a:xfrm>
            <a:off x="4355736" y="5417979"/>
            <a:ext cx="624548" cy="624548"/>
          </a:xfrm>
          <a:prstGeom prst="rect">
            <a:avLst/>
          </a:prstGeom>
        </p:spPr>
      </p:pic>
      <p:pic>
        <p:nvPicPr>
          <p:cNvPr id="9" name="Picture 8"/>
          <p:cNvPicPr>
            <a:picLocks noChangeAspect="1"/>
          </p:cNvPicPr>
          <p:nvPr/>
        </p:nvPicPr>
        <p:blipFill>
          <a:blip r:embed="rId7"/>
          <a:stretch>
            <a:fillRect/>
          </a:stretch>
        </p:blipFill>
        <p:spPr>
          <a:xfrm>
            <a:off x="6771314" y="4471377"/>
            <a:ext cx="755703" cy="752774"/>
          </a:xfrm>
          <a:prstGeom prst="rect">
            <a:avLst/>
          </a:prstGeom>
        </p:spPr>
      </p:pic>
      <p:sp>
        <p:nvSpPr>
          <p:cNvPr id="5" name="AutoShape 2" descr="Image result for MS Acce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4" descr="Image result for MS Acces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87897" y="4572691"/>
            <a:ext cx="560229" cy="5501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28109" y="5445467"/>
            <a:ext cx="1442112" cy="569575"/>
          </a:xfrm>
          <a:prstGeom prst="rect">
            <a:avLst/>
          </a:prstGeom>
        </p:spPr>
      </p:pic>
    </p:spTree>
    <p:extLst>
      <p:ext uri="{BB962C8B-B14F-4D97-AF65-F5344CB8AC3E}">
        <p14:creationId xmlns:p14="http://schemas.microsoft.com/office/powerpoint/2010/main" val="6886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2414" y="609600"/>
            <a:ext cx="6591985" cy="3117040"/>
          </a:xfrm>
        </p:spPr>
        <p:txBody>
          <a:bodyPr/>
          <a:lstStyle/>
          <a:p>
            <a:pPr algn="ctr"/>
            <a:r>
              <a:rPr lang="en-US" dirty="0" smtClean="0">
                <a:solidFill>
                  <a:schemeClr val="tx2"/>
                </a:solidFill>
                <a:latin typeface="Arial" panose="020B0604020202020204" pitchFamily="34" charset="0"/>
                <a:cs typeface="Arial" panose="020B0604020202020204" pitchFamily="34" charset="0"/>
              </a:rPr>
              <a:t>Thank You!</a:t>
            </a:r>
            <a:endParaRPr lang="en-US" dirty="0">
              <a:solidFill>
                <a:schemeClr val="tx2"/>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p:txBody>
          <a:bodyPr>
            <a:normAutofit lnSpcReduction="10000"/>
          </a:bodyPr>
          <a:lstStyle/>
          <a:p>
            <a:pPr algn="ctr"/>
            <a:r>
              <a:rPr lang="en-US" sz="2800" dirty="0" smtClean="0">
                <a:solidFill>
                  <a:schemeClr val="tx2"/>
                </a:solidFill>
                <a:latin typeface="Arial" panose="020B0604020202020204" pitchFamily="34" charset="0"/>
                <a:cs typeface="Arial" panose="020B0604020202020204" pitchFamily="34" charset="0"/>
              </a:rPr>
              <a:t>Contact: </a:t>
            </a:r>
          </a:p>
          <a:p>
            <a:pPr algn="ctr"/>
            <a:r>
              <a:rPr lang="en-US" sz="2800" dirty="0" smtClean="0">
                <a:solidFill>
                  <a:schemeClr val="tx2"/>
                </a:solidFill>
                <a:latin typeface="Arial" panose="020B0604020202020204" pitchFamily="34" charset="0"/>
                <a:cs typeface="Arial" panose="020B0604020202020204" pitchFamily="34" charset="0"/>
              </a:rPr>
              <a:t>Catherine Dillon</a:t>
            </a:r>
          </a:p>
          <a:p>
            <a:pPr algn="ctr"/>
            <a:r>
              <a:rPr lang="en-US" sz="2800" dirty="0" smtClean="0">
                <a:solidFill>
                  <a:schemeClr val="tx2"/>
                </a:solidFill>
                <a:latin typeface="Arial" panose="020B0604020202020204" pitchFamily="34" charset="0"/>
                <a:cs typeface="Arial" panose="020B0604020202020204" pitchFamily="34" charset="0"/>
              </a:rPr>
              <a:t>rileycp@musc.edu</a:t>
            </a:r>
            <a:endParaRPr lang="en-US" sz="2800" dirty="0">
              <a:solidFill>
                <a:schemeClr val="tx2"/>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C1861BC-A102-48D5-BB3B-1816DCA4E050}" type="slidenum">
              <a:rPr lang="en-US" smtClean="0"/>
              <a:t>64</a:t>
            </a:fld>
            <a:endParaRPr lang="en-US"/>
          </a:p>
        </p:txBody>
      </p:sp>
    </p:spTree>
    <p:extLst>
      <p:ext uri="{BB962C8B-B14F-4D97-AF65-F5344CB8AC3E}">
        <p14:creationId xmlns:p14="http://schemas.microsoft.com/office/powerpoint/2010/main" val="1855525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p:cNvSpPr/>
          <p:nvPr/>
        </p:nvSpPr>
        <p:spPr>
          <a:xfrm>
            <a:off x="5870448" y="5742432"/>
            <a:ext cx="2393083" cy="453422"/>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i="1" dirty="0" smtClean="0">
                <a:solidFill>
                  <a:schemeClr val="bg2">
                    <a:lumMod val="25000"/>
                  </a:schemeClr>
                </a:solidFill>
                <a:latin typeface="Arial" panose="020B0604020202020204" pitchFamily="34" charset="0"/>
                <a:cs typeface="Arial" panose="020B0604020202020204" pitchFamily="34" charset="0"/>
              </a:rPr>
              <a:t>A successful trial</a:t>
            </a:r>
            <a:endParaRPr lang="en-US" i="1" dirty="0">
              <a:solidFill>
                <a:schemeClr val="bg2">
                  <a:lumMod val="25000"/>
                </a:schemeClr>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1861BC-A102-48D5-BB3B-1816DCA4E050}" type="slidenum">
              <a:rPr lang="en-US" smtClean="0"/>
              <a:t>7</a:t>
            </a:fld>
            <a:endParaRPr lang="en-US"/>
          </a:p>
        </p:txBody>
      </p:sp>
      <p:cxnSp>
        <p:nvCxnSpPr>
          <p:cNvPr id="4" name="Straight Connector 3"/>
          <p:cNvCxnSpPr/>
          <p:nvPr/>
        </p:nvCxnSpPr>
        <p:spPr>
          <a:xfrm>
            <a:off x="78615" y="702245"/>
            <a:ext cx="90525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09046" y="48287"/>
            <a:ext cx="8717934" cy="584775"/>
          </a:xfrm>
          <a:prstGeom prst="rect">
            <a:avLst/>
          </a:prstGeom>
          <a:noFill/>
        </p:spPr>
        <p:txBody>
          <a:bodyPr wrap="square" rtlCol="0" anchor="ctr">
            <a:spAutoFit/>
          </a:bodyPr>
          <a:lstStyle/>
          <a:p>
            <a:r>
              <a:rPr lang="en-US" sz="3200" dirty="0" smtClean="0">
                <a:solidFill>
                  <a:srgbClr val="002060"/>
                </a:solidFill>
                <a:latin typeface="Arial" panose="020B0604020202020204" pitchFamily="34" charset="0"/>
                <a:cs typeface="Arial" panose="020B0604020202020204" pitchFamily="34" charset="0"/>
              </a:rPr>
              <a:t>Trial quality and data quality</a:t>
            </a:r>
            <a:endParaRPr lang="en-US" sz="3200" dirty="0">
              <a:solidFill>
                <a:srgbClr val="002060"/>
              </a:solidFill>
              <a:latin typeface="Arial" panose="020B0604020202020204" pitchFamily="34" charset="0"/>
              <a:cs typeface="Arial" panose="020B0604020202020204" pitchFamily="34" charset="0"/>
            </a:endParaRPr>
          </a:p>
        </p:txBody>
      </p:sp>
      <p:sp>
        <p:nvSpPr>
          <p:cNvPr id="6" name="Rounded Rectangle 5"/>
          <p:cNvSpPr/>
          <p:nvPr/>
        </p:nvSpPr>
        <p:spPr>
          <a:xfrm>
            <a:off x="2913051" y="2452481"/>
            <a:ext cx="2393083" cy="453422"/>
          </a:xfrm>
          <a:prstGeom prst="roundRect">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i="1" dirty="0" smtClean="0">
                <a:solidFill>
                  <a:schemeClr val="bg2">
                    <a:lumMod val="25000"/>
                  </a:schemeClr>
                </a:solidFill>
                <a:latin typeface="Arial" panose="020B0604020202020204" pitchFamily="34" charset="0"/>
                <a:cs typeface="Arial" panose="020B0604020202020204" pitchFamily="34" charset="0"/>
              </a:rPr>
              <a:t>Study design</a:t>
            </a:r>
            <a:endParaRPr lang="en-US" i="1" dirty="0">
              <a:solidFill>
                <a:schemeClr val="bg2">
                  <a:lumMod val="25000"/>
                </a:schemeClr>
              </a:solidFill>
              <a:latin typeface="Arial" panose="020B0604020202020204" pitchFamily="34" charset="0"/>
              <a:cs typeface="Arial" panose="020B0604020202020204" pitchFamily="34" charset="0"/>
            </a:endParaRPr>
          </a:p>
        </p:txBody>
      </p:sp>
      <p:sp>
        <p:nvSpPr>
          <p:cNvPr id="7" name="Rounded Rectangle 6"/>
          <p:cNvSpPr/>
          <p:nvPr/>
        </p:nvSpPr>
        <p:spPr>
          <a:xfrm>
            <a:off x="2913051" y="3549761"/>
            <a:ext cx="2393083" cy="453422"/>
          </a:xfrm>
          <a:prstGeom prst="roundRect">
            <a:avLst/>
          </a:prstGeom>
          <a:solidFill>
            <a:srgbClr val="FFCD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i="1" dirty="0" smtClean="0">
                <a:solidFill>
                  <a:schemeClr val="bg2">
                    <a:lumMod val="25000"/>
                  </a:schemeClr>
                </a:solidFill>
                <a:latin typeface="Arial" panose="020B0604020202020204" pitchFamily="34" charset="0"/>
                <a:cs typeface="Arial" panose="020B0604020202020204" pitchFamily="34" charset="0"/>
              </a:rPr>
              <a:t>Trial operation</a:t>
            </a:r>
            <a:endParaRPr lang="en-US" i="1" dirty="0">
              <a:solidFill>
                <a:schemeClr val="bg2">
                  <a:lumMod val="25000"/>
                </a:schemeClr>
              </a:solidFill>
              <a:latin typeface="Arial" panose="020B0604020202020204" pitchFamily="34" charset="0"/>
              <a:cs typeface="Arial" panose="020B0604020202020204" pitchFamily="34" charset="0"/>
            </a:endParaRPr>
          </a:p>
        </p:txBody>
      </p:sp>
      <p:sp>
        <p:nvSpPr>
          <p:cNvPr id="8" name="Rounded Rectangle 7"/>
          <p:cNvSpPr/>
          <p:nvPr/>
        </p:nvSpPr>
        <p:spPr>
          <a:xfrm>
            <a:off x="2913051" y="4647041"/>
            <a:ext cx="2393083" cy="453422"/>
          </a:xfrm>
          <a:prstGeom prst="round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i="1" dirty="0" smtClean="0">
                <a:solidFill>
                  <a:schemeClr val="bg2">
                    <a:lumMod val="25000"/>
                  </a:schemeClr>
                </a:solidFill>
                <a:latin typeface="Arial" panose="020B0604020202020204" pitchFamily="34" charset="0"/>
                <a:cs typeface="Arial" panose="020B0604020202020204" pitchFamily="34" charset="0"/>
              </a:rPr>
              <a:t>Data management</a:t>
            </a:r>
            <a:endParaRPr lang="en-US" i="1" dirty="0">
              <a:solidFill>
                <a:schemeClr val="bg2">
                  <a:lumMod val="25000"/>
                </a:schemeClr>
              </a:solidFill>
              <a:latin typeface="Arial" panose="020B0604020202020204" pitchFamily="34" charset="0"/>
              <a:cs typeface="Arial" panose="020B0604020202020204" pitchFamily="34" charset="0"/>
            </a:endParaRPr>
          </a:p>
        </p:txBody>
      </p:sp>
      <p:sp>
        <p:nvSpPr>
          <p:cNvPr id="16" name="Rounded Rectangle 15"/>
          <p:cNvSpPr/>
          <p:nvPr/>
        </p:nvSpPr>
        <p:spPr>
          <a:xfrm>
            <a:off x="652599" y="1828800"/>
            <a:ext cx="1733854" cy="603504"/>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solidFill>
                  <a:schemeClr val="bg2">
                    <a:lumMod val="25000"/>
                  </a:schemeClr>
                </a:solidFill>
                <a:latin typeface="Arial" panose="020B0604020202020204" pitchFamily="34" charset="0"/>
                <a:cs typeface="Arial" panose="020B0604020202020204" pitchFamily="34" charset="0"/>
              </a:rPr>
              <a:t>Statistician</a:t>
            </a:r>
            <a:endParaRPr lang="en-US" dirty="0">
              <a:solidFill>
                <a:schemeClr val="bg2">
                  <a:lumMod val="25000"/>
                </a:schemeClr>
              </a:solidFill>
              <a:latin typeface="Arial" panose="020B0604020202020204" pitchFamily="34" charset="0"/>
              <a:cs typeface="Arial" panose="020B0604020202020204" pitchFamily="34" charset="0"/>
            </a:endParaRPr>
          </a:p>
        </p:txBody>
      </p:sp>
      <p:sp>
        <p:nvSpPr>
          <p:cNvPr id="17" name="Rounded Rectangle 16"/>
          <p:cNvSpPr/>
          <p:nvPr/>
        </p:nvSpPr>
        <p:spPr>
          <a:xfrm>
            <a:off x="652599" y="2926080"/>
            <a:ext cx="1733854" cy="603504"/>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solidFill>
                  <a:schemeClr val="bg2">
                    <a:lumMod val="25000"/>
                  </a:schemeClr>
                </a:solidFill>
                <a:latin typeface="Arial" panose="020B0604020202020204" pitchFamily="34" charset="0"/>
                <a:cs typeface="Arial" panose="020B0604020202020204" pitchFamily="34" charset="0"/>
              </a:rPr>
              <a:t>Physician</a:t>
            </a:r>
            <a:endParaRPr lang="en-US" dirty="0">
              <a:solidFill>
                <a:schemeClr val="bg2">
                  <a:lumMod val="25000"/>
                </a:schemeClr>
              </a:solidFill>
              <a:latin typeface="Arial" panose="020B0604020202020204" pitchFamily="34" charset="0"/>
              <a:cs typeface="Arial" panose="020B0604020202020204" pitchFamily="34" charset="0"/>
            </a:endParaRPr>
          </a:p>
        </p:txBody>
      </p:sp>
      <p:sp>
        <p:nvSpPr>
          <p:cNvPr id="19" name="Rounded Rectangle 18"/>
          <p:cNvSpPr/>
          <p:nvPr/>
        </p:nvSpPr>
        <p:spPr>
          <a:xfrm>
            <a:off x="652599" y="4023360"/>
            <a:ext cx="1733854" cy="603504"/>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solidFill>
                  <a:schemeClr val="bg2">
                    <a:lumMod val="25000"/>
                  </a:schemeClr>
                </a:solidFill>
                <a:latin typeface="Arial" panose="020B0604020202020204" pitchFamily="34" charset="0"/>
                <a:cs typeface="Arial" panose="020B0604020202020204" pitchFamily="34" charset="0"/>
              </a:rPr>
              <a:t>Study Coordinator</a:t>
            </a:r>
            <a:endParaRPr lang="en-US" dirty="0">
              <a:solidFill>
                <a:schemeClr val="bg2">
                  <a:lumMod val="25000"/>
                </a:schemeClr>
              </a:solidFill>
              <a:latin typeface="Arial" panose="020B0604020202020204" pitchFamily="34" charset="0"/>
              <a:cs typeface="Arial" panose="020B0604020202020204" pitchFamily="34" charset="0"/>
            </a:endParaRPr>
          </a:p>
        </p:txBody>
      </p:sp>
      <p:sp>
        <p:nvSpPr>
          <p:cNvPr id="21" name="Rounded Rectangle 20"/>
          <p:cNvSpPr/>
          <p:nvPr/>
        </p:nvSpPr>
        <p:spPr>
          <a:xfrm>
            <a:off x="655563" y="5120640"/>
            <a:ext cx="1733854" cy="603504"/>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solidFill>
                  <a:schemeClr val="bg2">
                    <a:lumMod val="25000"/>
                  </a:schemeClr>
                </a:solidFill>
                <a:latin typeface="Arial" panose="020B0604020202020204" pitchFamily="34" charset="0"/>
                <a:cs typeface="Arial" panose="020B0604020202020204" pitchFamily="34" charset="0"/>
              </a:rPr>
              <a:t>Data Manager</a:t>
            </a:r>
            <a:endParaRPr lang="en-US" dirty="0">
              <a:solidFill>
                <a:schemeClr val="bg2">
                  <a:lumMod val="25000"/>
                </a:schemeClr>
              </a:solidFill>
              <a:latin typeface="Arial" panose="020B0604020202020204" pitchFamily="34" charset="0"/>
              <a:cs typeface="Arial" panose="020B0604020202020204" pitchFamily="34" charset="0"/>
            </a:endParaRPr>
          </a:p>
        </p:txBody>
      </p:sp>
      <p:cxnSp>
        <p:nvCxnSpPr>
          <p:cNvPr id="36" name="Straight Arrow Connector 35"/>
          <p:cNvCxnSpPr>
            <a:stCxn id="16" idx="3"/>
            <a:endCxn id="6" idx="1"/>
          </p:cNvCxnSpPr>
          <p:nvPr/>
        </p:nvCxnSpPr>
        <p:spPr>
          <a:xfrm>
            <a:off x="2386453" y="2130552"/>
            <a:ext cx="526598" cy="5486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7" idx="3"/>
            <a:endCxn id="6" idx="1"/>
          </p:cNvCxnSpPr>
          <p:nvPr/>
        </p:nvCxnSpPr>
        <p:spPr>
          <a:xfrm flipV="1">
            <a:off x="2386453" y="2679192"/>
            <a:ext cx="526598" cy="5486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7" idx="3"/>
            <a:endCxn id="7" idx="1"/>
          </p:cNvCxnSpPr>
          <p:nvPr/>
        </p:nvCxnSpPr>
        <p:spPr>
          <a:xfrm>
            <a:off x="2386453" y="3227832"/>
            <a:ext cx="526598" cy="5486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19" idx="3"/>
            <a:endCxn id="7" idx="1"/>
          </p:cNvCxnSpPr>
          <p:nvPr/>
        </p:nvCxnSpPr>
        <p:spPr>
          <a:xfrm flipV="1">
            <a:off x="2386453" y="3776472"/>
            <a:ext cx="526598" cy="5486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9" idx="3"/>
            <a:endCxn id="8" idx="1"/>
          </p:cNvCxnSpPr>
          <p:nvPr/>
        </p:nvCxnSpPr>
        <p:spPr>
          <a:xfrm>
            <a:off x="2386453" y="4325112"/>
            <a:ext cx="526598" cy="5486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21" idx="3"/>
            <a:endCxn id="8" idx="1"/>
          </p:cNvCxnSpPr>
          <p:nvPr/>
        </p:nvCxnSpPr>
        <p:spPr>
          <a:xfrm flipV="1">
            <a:off x="2389417" y="4873752"/>
            <a:ext cx="523634" cy="5486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5746143" y="2452481"/>
            <a:ext cx="2632391" cy="453422"/>
          </a:xfrm>
          <a:prstGeom prst="roundRect">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i="1" dirty="0" smtClean="0">
                <a:solidFill>
                  <a:schemeClr val="bg2">
                    <a:lumMod val="25000"/>
                  </a:schemeClr>
                </a:solidFill>
                <a:latin typeface="Arial" panose="020B0604020202020204" pitchFamily="34" charset="0"/>
                <a:cs typeface="Arial" panose="020B0604020202020204" pitchFamily="34" charset="0"/>
              </a:rPr>
              <a:t>Plan what to do</a:t>
            </a:r>
            <a:endParaRPr lang="en-US" i="1" dirty="0">
              <a:solidFill>
                <a:schemeClr val="bg2">
                  <a:lumMod val="25000"/>
                </a:schemeClr>
              </a:solidFill>
              <a:latin typeface="Arial" panose="020B0604020202020204" pitchFamily="34" charset="0"/>
              <a:cs typeface="Arial" panose="020B0604020202020204" pitchFamily="34" charset="0"/>
            </a:endParaRPr>
          </a:p>
        </p:txBody>
      </p:sp>
      <p:sp>
        <p:nvSpPr>
          <p:cNvPr id="54" name="Rounded Rectangle 53"/>
          <p:cNvSpPr/>
          <p:nvPr/>
        </p:nvSpPr>
        <p:spPr>
          <a:xfrm>
            <a:off x="5746143" y="3549761"/>
            <a:ext cx="2632391" cy="453422"/>
          </a:xfrm>
          <a:prstGeom prst="roundRect">
            <a:avLst/>
          </a:prstGeom>
          <a:solidFill>
            <a:srgbClr val="FFCD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i="1" dirty="0" smtClean="0">
                <a:solidFill>
                  <a:schemeClr val="bg2">
                    <a:lumMod val="25000"/>
                  </a:schemeClr>
                </a:solidFill>
                <a:latin typeface="Arial" panose="020B0604020202020204" pitchFamily="34" charset="0"/>
                <a:cs typeface="Arial" panose="020B0604020202020204" pitchFamily="34" charset="0"/>
              </a:rPr>
              <a:t>Do what is planned</a:t>
            </a:r>
            <a:endParaRPr lang="en-US" i="1" dirty="0">
              <a:solidFill>
                <a:schemeClr val="bg2">
                  <a:lumMod val="25000"/>
                </a:schemeClr>
              </a:solidFill>
              <a:latin typeface="Arial" panose="020B0604020202020204" pitchFamily="34" charset="0"/>
              <a:cs typeface="Arial" panose="020B0604020202020204" pitchFamily="34" charset="0"/>
            </a:endParaRPr>
          </a:p>
        </p:txBody>
      </p:sp>
      <p:sp>
        <p:nvSpPr>
          <p:cNvPr id="55" name="Rounded Rectangle 54"/>
          <p:cNvSpPr/>
          <p:nvPr/>
        </p:nvSpPr>
        <p:spPr>
          <a:xfrm>
            <a:off x="5746143" y="4647041"/>
            <a:ext cx="2632391" cy="453422"/>
          </a:xfrm>
          <a:prstGeom prst="round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i="1" dirty="0" smtClean="0">
                <a:solidFill>
                  <a:schemeClr val="bg2">
                    <a:lumMod val="25000"/>
                  </a:schemeClr>
                </a:solidFill>
                <a:latin typeface="Arial" panose="020B0604020202020204" pitchFamily="34" charset="0"/>
                <a:cs typeface="Arial" panose="020B0604020202020204" pitchFamily="34" charset="0"/>
              </a:rPr>
              <a:t>Record what is done</a:t>
            </a:r>
            <a:endParaRPr lang="en-US" i="1" dirty="0">
              <a:solidFill>
                <a:schemeClr val="bg2">
                  <a:lumMod val="25000"/>
                </a:schemeClr>
              </a:solidFill>
              <a:latin typeface="Arial" panose="020B0604020202020204" pitchFamily="34" charset="0"/>
              <a:cs typeface="Arial" panose="020B0604020202020204" pitchFamily="34" charset="0"/>
            </a:endParaRPr>
          </a:p>
        </p:txBody>
      </p:sp>
      <p:cxnSp>
        <p:nvCxnSpPr>
          <p:cNvPr id="56" name="Straight Arrow Connector 55"/>
          <p:cNvCxnSpPr>
            <a:stCxn id="6" idx="3"/>
            <a:endCxn id="53" idx="1"/>
          </p:cNvCxnSpPr>
          <p:nvPr/>
        </p:nvCxnSpPr>
        <p:spPr>
          <a:xfrm>
            <a:off x="5306134" y="2679192"/>
            <a:ext cx="440009" cy="0"/>
          </a:xfrm>
          <a:prstGeom prst="straightConnector1">
            <a:avLst/>
          </a:prstGeom>
          <a:ln w="28575">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7" idx="3"/>
            <a:endCxn id="54" idx="1"/>
          </p:cNvCxnSpPr>
          <p:nvPr/>
        </p:nvCxnSpPr>
        <p:spPr>
          <a:xfrm>
            <a:off x="5306134" y="3776472"/>
            <a:ext cx="440009" cy="0"/>
          </a:xfrm>
          <a:prstGeom prst="straightConnector1">
            <a:avLst/>
          </a:prstGeom>
          <a:ln w="28575">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8" idx="3"/>
            <a:endCxn id="55" idx="1"/>
          </p:cNvCxnSpPr>
          <p:nvPr/>
        </p:nvCxnSpPr>
        <p:spPr>
          <a:xfrm>
            <a:off x="5306134" y="4873752"/>
            <a:ext cx="440009" cy="0"/>
          </a:xfrm>
          <a:prstGeom prst="straightConnector1">
            <a:avLst/>
          </a:prstGeom>
          <a:ln w="28575">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3" idx="2"/>
            <a:endCxn id="54" idx="0"/>
          </p:cNvCxnSpPr>
          <p:nvPr/>
        </p:nvCxnSpPr>
        <p:spPr>
          <a:xfrm>
            <a:off x="7062339" y="2905903"/>
            <a:ext cx="0" cy="643858"/>
          </a:xfrm>
          <a:prstGeom prst="straightConnector1">
            <a:avLst/>
          </a:prstGeom>
          <a:ln w="28575">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54" idx="2"/>
            <a:endCxn id="55" idx="0"/>
          </p:cNvCxnSpPr>
          <p:nvPr/>
        </p:nvCxnSpPr>
        <p:spPr>
          <a:xfrm>
            <a:off x="7062339" y="4003183"/>
            <a:ext cx="0" cy="643858"/>
          </a:xfrm>
          <a:prstGeom prst="straightConnector1">
            <a:avLst/>
          </a:prstGeom>
          <a:ln w="28575">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1" name="Rounded Rectangle 70"/>
          <p:cNvSpPr/>
          <p:nvPr/>
        </p:nvSpPr>
        <p:spPr>
          <a:xfrm>
            <a:off x="2913051" y="1355201"/>
            <a:ext cx="2393083" cy="453422"/>
          </a:xfrm>
          <a:prstGeom prst="roundRect">
            <a:avLst/>
          </a:prstGeom>
          <a:solidFill>
            <a:srgbClr val="FFDF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i="1" dirty="0" smtClean="0">
                <a:solidFill>
                  <a:schemeClr val="bg2">
                    <a:lumMod val="25000"/>
                  </a:schemeClr>
                </a:solidFill>
                <a:latin typeface="Arial" panose="020B0604020202020204" pitchFamily="34" charset="0"/>
                <a:cs typeface="Arial" panose="020B0604020202020204" pitchFamily="34" charset="0"/>
              </a:rPr>
              <a:t>GCP</a:t>
            </a:r>
            <a:endParaRPr lang="en-US" i="1" dirty="0">
              <a:solidFill>
                <a:schemeClr val="bg2">
                  <a:lumMod val="25000"/>
                </a:schemeClr>
              </a:solidFill>
              <a:latin typeface="Arial" panose="020B0604020202020204" pitchFamily="34" charset="0"/>
              <a:cs typeface="Arial" panose="020B0604020202020204" pitchFamily="34" charset="0"/>
            </a:endParaRPr>
          </a:p>
        </p:txBody>
      </p:sp>
      <p:sp>
        <p:nvSpPr>
          <p:cNvPr id="72" name="Rounded Rectangle 71"/>
          <p:cNvSpPr/>
          <p:nvPr/>
        </p:nvSpPr>
        <p:spPr>
          <a:xfrm>
            <a:off x="5746143" y="1355201"/>
            <a:ext cx="2632391" cy="453422"/>
          </a:xfrm>
          <a:prstGeom prst="roundRect">
            <a:avLst/>
          </a:prstGeom>
          <a:solidFill>
            <a:srgbClr val="FFFFE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i="1" dirty="0" smtClean="0">
                <a:solidFill>
                  <a:schemeClr val="bg2">
                    <a:lumMod val="25000"/>
                  </a:schemeClr>
                </a:solidFill>
                <a:latin typeface="Arial" panose="020B0604020202020204" pitchFamily="34" charset="0"/>
                <a:cs typeface="Arial" panose="020B0604020202020204" pitchFamily="34" charset="0"/>
              </a:rPr>
              <a:t>What needs to be done</a:t>
            </a:r>
            <a:endParaRPr lang="en-US" i="1" dirty="0">
              <a:solidFill>
                <a:schemeClr val="bg2">
                  <a:lumMod val="25000"/>
                </a:schemeClr>
              </a:solidFill>
              <a:latin typeface="Arial" panose="020B0604020202020204" pitchFamily="34" charset="0"/>
              <a:cs typeface="Arial" panose="020B0604020202020204" pitchFamily="34" charset="0"/>
            </a:endParaRPr>
          </a:p>
        </p:txBody>
      </p:sp>
      <p:cxnSp>
        <p:nvCxnSpPr>
          <p:cNvPr id="73" name="Straight Arrow Connector 72"/>
          <p:cNvCxnSpPr>
            <a:stCxn id="71" idx="3"/>
            <a:endCxn id="72" idx="1"/>
          </p:cNvCxnSpPr>
          <p:nvPr/>
        </p:nvCxnSpPr>
        <p:spPr>
          <a:xfrm>
            <a:off x="5306134" y="1581912"/>
            <a:ext cx="440009" cy="0"/>
          </a:xfrm>
          <a:prstGeom prst="straightConnector1">
            <a:avLst/>
          </a:prstGeom>
          <a:ln w="28575">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72" idx="2"/>
            <a:endCxn id="53" idx="0"/>
          </p:cNvCxnSpPr>
          <p:nvPr/>
        </p:nvCxnSpPr>
        <p:spPr>
          <a:xfrm>
            <a:off x="7062339" y="1808623"/>
            <a:ext cx="0" cy="643858"/>
          </a:xfrm>
          <a:prstGeom prst="straightConnector1">
            <a:avLst/>
          </a:prstGeom>
          <a:ln w="28575">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7" name="Explosion 1 76"/>
          <p:cNvSpPr/>
          <p:nvPr/>
        </p:nvSpPr>
        <p:spPr>
          <a:xfrm>
            <a:off x="6775710" y="1986185"/>
            <a:ext cx="562903" cy="305925"/>
          </a:xfrm>
          <a:prstGeom prst="irregularSeal1">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Explosion 1 77"/>
          <p:cNvSpPr/>
          <p:nvPr/>
        </p:nvSpPr>
        <p:spPr>
          <a:xfrm>
            <a:off x="6775710" y="3083355"/>
            <a:ext cx="562903" cy="305925"/>
          </a:xfrm>
          <a:prstGeom prst="irregularSeal1">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Explosion 1 78"/>
          <p:cNvSpPr/>
          <p:nvPr/>
        </p:nvSpPr>
        <p:spPr>
          <a:xfrm>
            <a:off x="6775710" y="4197100"/>
            <a:ext cx="562903" cy="305925"/>
          </a:xfrm>
          <a:prstGeom prst="irregularSeal1">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ounded Rectangle 32"/>
          <p:cNvSpPr/>
          <p:nvPr/>
        </p:nvSpPr>
        <p:spPr>
          <a:xfrm>
            <a:off x="5750794" y="5744321"/>
            <a:ext cx="2632391" cy="453422"/>
          </a:xfrm>
          <a:prstGeom prst="round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i="1" dirty="0" smtClean="0">
                <a:solidFill>
                  <a:schemeClr val="bg2">
                    <a:lumMod val="25000"/>
                  </a:schemeClr>
                </a:solidFill>
                <a:latin typeface="Arial" panose="020B0604020202020204" pitchFamily="34" charset="0"/>
                <a:cs typeface="Arial" panose="020B0604020202020204" pitchFamily="34" charset="0"/>
              </a:rPr>
              <a:t>A failed trial</a:t>
            </a:r>
            <a:endParaRPr lang="en-US" i="1" dirty="0">
              <a:solidFill>
                <a:schemeClr val="bg2">
                  <a:lumMod val="25000"/>
                </a:schemeClr>
              </a:solidFill>
              <a:latin typeface="Arial" panose="020B0604020202020204" pitchFamily="34" charset="0"/>
              <a:cs typeface="Arial" panose="020B0604020202020204" pitchFamily="34" charset="0"/>
            </a:endParaRPr>
          </a:p>
        </p:txBody>
      </p:sp>
      <p:cxnSp>
        <p:nvCxnSpPr>
          <p:cNvPr id="34" name="Straight Arrow Connector 33"/>
          <p:cNvCxnSpPr>
            <a:stCxn id="55" idx="2"/>
            <a:endCxn id="33" idx="0"/>
          </p:cNvCxnSpPr>
          <p:nvPr/>
        </p:nvCxnSpPr>
        <p:spPr>
          <a:xfrm>
            <a:off x="7062339" y="5100463"/>
            <a:ext cx="4651" cy="643858"/>
          </a:xfrm>
          <a:prstGeom prst="straightConnector1">
            <a:avLst/>
          </a:prstGeom>
          <a:ln w="28575">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132320" y="1969610"/>
            <a:ext cx="1077318"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exactly</a:t>
            </a:r>
            <a:endParaRPr lang="en-US" dirty="0">
              <a:latin typeface="Arial" panose="020B0604020202020204" pitchFamily="34" charset="0"/>
              <a:cs typeface="Arial" panose="020B0604020202020204" pitchFamily="34" charset="0"/>
            </a:endParaRPr>
          </a:p>
        </p:txBody>
      </p:sp>
      <p:sp>
        <p:nvSpPr>
          <p:cNvPr id="37" name="TextBox 36"/>
          <p:cNvSpPr txBox="1"/>
          <p:nvPr/>
        </p:nvSpPr>
        <p:spPr>
          <a:xfrm>
            <a:off x="7132320" y="3059668"/>
            <a:ext cx="1077318"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exactly</a:t>
            </a:r>
            <a:endParaRPr lang="en-US" dirty="0">
              <a:latin typeface="Arial" panose="020B0604020202020204" pitchFamily="34" charset="0"/>
              <a:cs typeface="Arial" panose="020B0604020202020204" pitchFamily="34" charset="0"/>
            </a:endParaRPr>
          </a:p>
        </p:txBody>
      </p:sp>
      <p:sp>
        <p:nvSpPr>
          <p:cNvPr id="39" name="TextBox 38"/>
          <p:cNvSpPr txBox="1"/>
          <p:nvPr/>
        </p:nvSpPr>
        <p:spPr>
          <a:xfrm>
            <a:off x="7132320" y="4158695"/>
            <a:ext cx="1077318"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exactly</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426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3"/>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37"/>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39"/>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7" grpId="0" animBg="1"/>
      <p:bldP spid="8" grpId="0" animBg="1"/>
      <p:bldP spid="19" grpId="0" animBg="1"/>
      <p:bldP spid="21" grpId="0" animBg="1"/>
      <p:bldP spid="54" grpId="0" animBg="1"/>
      <p:bldP spid="55" grpId="0" animBg="1"/>
      <p:bldP spid="77" grpId="0" animBg="1"/>
      <p:bldP spid="78" grpId="0" animBg="1"/>
      <p:bldP spid="79" grpId="0" animBg="1"/>
      <p:bldP spid="33" grpId="0" animBg="1"/>
      <p:bldP spid="3" grpId="0"/>
      <p:bldP spid="3" grpId="1"/>
      <p:bldP spid="37" grpId="0"/>
      <p:bldP spid="37" grpId="1"/>
      <p:bldP spid="39" grpId="0"/>
      <p:bldP spid="3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1861BC-A102-48D5-BB3B-1816DCA4E050}" type="slidenum">
              <a:rPr lang="en-US" smtClean="0"/>
              <a:t>8</a:t>
            </a:fld>
            <a:endParaRPr lang="en-US"/>
          </a:p>
        </p:txBody>
      </p:sp>
      <p:cxnSp>
        <p:nvCxnSpPr>
          <p:cNvPr id="3" name="Straight Connector 2"/>
          <p:cNvCxnSpPr/>
          <p:nvPr/>
        </p:nvCxnSpPr>
        <p:spPr>
          <a:xfrm>
            <a:off x="78615" y="702245"/>
            <a:ext cx="90525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09046" y="48287"/>
            <a:ext cx="8717934" cy="584775"/>
          </a:xfrm>
          <a:prstGeom prst="rect">
            <a:avLst/>
          </a:prstGeom>
          <a:noFill/>
        </p:spPr>
        <p:txBody>
          <a:bodyPr wrap="square" rtlCol="0" anchor="ctr">
            <a:spAutoFit/>
          </a:bodyPr>
          <a:lstStyle/>
          <a:p>
            <a:r>
              <a:rPr lang="en-US" sz="3200" dirty="0" smtClean="0">
                <a:solidFill>
                  <a:srgbClr val="002060"/>
                </a:solidFill>
                <a:latin typeface="Arial" panose="020B0604020202020204" pitchFamily="34" charset="0"/>
                <a:cs typeface="Arial" panose="020B0604020202020204" pitchFamily="34" charset="0"/>
              </a:rPr>
              <a:t>Causes of failed trials</a:t>
            </a:r>
            <a:endParaRPr lang="en-US" sz="3200" dirty="0">
              <a:solidFill>
                <a:srgbClr val="002060"/>
              </a:solidFill>
              <a:latin typeface="Arial" panose="020B0604020202020204" pitchFamily="34" charset="0"/>
              <a:cs typeface="Arial" panose="020B0604020202020204" pitchFamily="34" charset="0"/>
            </a:endParaRPr>
          </a:p>
        </p:txBody>
      </p:sp>
      <p:sp>
        <p:nvSpPr>
          <p:cNvPr id="6" name="Rounded Rectangle 5"/>
          <p:cNvSpPr/>
          <p:nvPr/>
        </p:nvSpPr>
        <p:spPr>
          <a:xfrm>
            <a:off x="1002081" y="1355130"/>
            <a:ext cx="3491364" cy="614480"/>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solidFill>
                  <a:schemeClr val="bg2">
                    <a:lumMod val="10000"/>
                  </a:schemeClr>
                </a:solidFill>
                <a:latin typeface="Arial" panose="020B0604020202020204" pitchFamily="34" charset="0"/>
                <a:cs typeface="Arial" panose="020B0604020202020204" pitchFamily="34" charset="0"/>
              </a:rPr>
              <a:t>Treatment effect does exist</a:t>
            </a:r>
            <a:endParaRPr lang="en-US" dirty="0">
              <a:solidFill>
                <a:schemeClr val="bg2">
                  <a:lumMod val="10000"/>
                </a:schemeClr>
              </a:solidFill>
              <a:latin typeface="Arial" panose="020B0604020202020204" pitchFamily="34" charset="0"/>
              <a:cs typeface="Arial" panose="020B0604020202020204" pitchFamily="34" charset="0"/>
            </a:endParaRPr>
          </a:p>
        </p:txBody>
      </p:sp>
      <p:sp>
        <p:nvSpPr>
          <p:cNvPr id="7" name="Rounded Rectangle 6"/>
          <p:cNvSpPr/>
          <p:nvPr/>
        </p:nvSpPr>
        <p:spPr>
          <a:xfrm>
            <a:off x="5007764" y="1355130"/>
            <a:ext cx="3491364" cy="614480"/>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solidFill>
                  <a:schemeClr val="bg2">
                    <a:lumMod val="10000"/>
                  </a:schemeClr>
                </a:solidFill>
                <a:latin typeface="Arial" panose="020B0604020202020204" pitchFamily="34" charset="0"/>
                <a:cs typeface="Arial" panose="020B0604020202020204" pitchFamily="34" charset="0"/>
              </a:rPr>
              <a:t>Treatment effect does not exist</a:t>
            </a:r>
            <a:endParaRPr lang="en-US" dirty="0">
              <a:solidFill>
                <a:schemeClr val="bg2">
                  <a:lumMod val="10000"/>
                </a:schemeClr>
              </a:solidFill>
              <a:latin typeface="Arial" panose="020B0604020202020204" pitchFamily="34" charset="0"/>
              <a:cs typeface="Arial" panose="020B0604020202020204" pitchFamily="34" charset="0"/>
            </a:endParaRPr>
          </a:p>
        </p:txBody>
      </p:sp>
      <p:sp>
        <p:nvSpPr>
          <p:cNvPr id="8" name="Rounded Rectangle 7"/>
          <p:cNvSpPr/>
          <p:nvPr/>
        </p:nvSpPr>
        <p:spPr>
          <a:xfrm>
            <a:off x="1002080" y="4081885"/>
            <a:ext cx="3491367" cy="614480"/>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solidFill>
                  <a:schemeClr val="bg2">
                    <a:lumMod val="10000"/>
                  </a:schemeClr>
                </a:solidFill>
                <a:latin typeface="Arial" panose="020B0604020202020204" pitchFamily="34" charset="0"/>
                <a:cs typeface="Arial" panose="020B0604020202020204" pitchFamily="34" charset="0"/>
              </a:rPr>
              <a:t>Positive</a:t>
            </a:r>
            <a:endParaRPr lang="en-US" dirty="0">
              <a:solidFill>
                <a:schemeClr val="bg2">
                  <a:lumMod val="10000"/>
                </a:schemeClr>
              </a:solidFill>
              <a:latin typeface="Arial" panose="020B0604020202020204" pitchFamily="34" charset="0"/>
              <a:cs typeface="Arial" panose="020B0604020202020204" pitchFamily="34" charset="0"/>
            </a:endParaRPr>
          </a:p>
        </p:txBody>
      </p:sp>
      <p:sp>
        <p:nvSpPr>
          <p:cNvPr id="9" name="Rounded Rectangle 8"/>
          <p:cNvSpPr/>
          <p:nvPr/>
        </p:nvSpPr>
        <p:spPr>
          <a:xfrm>
            <a:off x="5007762" y="4081885"/>
            <a:ext cx="3491367" cy="614480"/>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solidFill>
                  <a:schemeClr val="bg2">
                    <a:lumMod val="10000"/>
                  </a:schemeClr>
                </a:solidFill>
                <a:latin typeface="Arial" panose="020B0604020202020204" pitchFamily="34" charset="0"/>
                <a:cs typeface="Arial" panose="020B0604020202020204" pitchFamily="34" charset="0"/>
              </a:rPr>
              <a:t>Neutral / Negative</a:t>
            </a:r>
            <a:endParaRPr lang="en-US" dirty="0">
              <a:solidFill>
                <a:schemeClr val="bg2">
                  <a:lumMod val="10000"/>
                </a:schemeClr>
              </a:solidFill>
              <a:latin typeface="Arial" panose="020B0604020202020204" pitchFamily="34" charset="0"/>
              <a:cs typeface="Arial" panose="020B0604020202020204" pitchFamily="34" charset="0"/>
            </a:endParaRPr>
          </a:p>
        </p:txBody>
      </p:sp>
      <p:cxnSp>
        <p:nvCxnSpPr>
          <p:cNvPr id="11" name="Straight Arrow Connector 10"/>
          <p:cNvCxnSpPr>
            <a:stCxn id="7" idx="2"/>
            <a:endCxn id="9" idx="0"/>
          </p:cNvCxnSpPr>
          <p:nvPr/>
        </p:nvCxnSpPr>
        <p:spPr>
          <a:xfrm>
            <a:off x="6753446" y="1969610"/>
            <a:ext cx="0" cy="2112275"/>
          </a:xfrm>
          <a:prstGeom prst="straightConnector1">
            <a:avLst/>
          </a:prstGeom>
          <a:ln w="57150">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2"/>
            <a:endCxn id="8" idx="0"/>
          </p:cNvCxnSpPr>
          <p:nvPr/>
        </p:nvCxnSpPr>
        <p:spPr>
          <a:xfrm>
            <a:off x="2747763" y="1969610"/>
            <a:ext cx="1" cy="2112275"/>
          </a:xfrm>
          <a:prstGeom prst="straightConnector1">
            <a:avLst/>
          </a:prstGeom>
          <a:ln w="57150">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2"/>
            <a:endCxn id="9" idx="0"/>
          </p:cNvCxnSpPr>
          <p:nvPr/>
        </p:nvCxnSpPr>
        <p:spPr>
          <a:xfrm>
            <a:off x="2747763" y="1969610"/>
            <a:ext cx="4005683" cy="2112275"/>
          </a:xfrm>
          <a:prstGeom prst="straightConnector1">
            <a:avLst/>
          </a:prstGeom>
          <a:ln w="57150">
            <a:solidFill>
              <a:schemeClr val="bg2">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7" idx="2"/>
            <a:endCxn id="8" idx="0"/>
          </p:cNvCxnSpPr>
          <p:nvPr/>
        </p:nvCxnSpPr>
        <p:spPr>
          <a:xfrm flipH="1">
            <a:off x="2747764" y="1969610"/>
            <a:ext cx="4005682" cy="2112275"/>
          </a:xfrm>
          <a:prstGeom prst="straightConnector1">
            <a:avLst/>
          </a:prstGeom>
          <a:ln w="571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6184001" y="2641697"/>
            <a:ext cx="1154169" cy="634794"/>
          </a:xfrm>
          <a:prstGeom prst="ellipse">
            <a:avLst/>
          </a:prstGeom>
          <a:solidFill>
            <a:schemeClr val="accent3">
              <a:lumMod val="20000"/>
              <a:lumOff val="80000"/>
            </a:scheme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solidFill>
                  <a:schemeClr val="bg2">
                    <a:lumMod val="10000"/>
                  </a:schemeClr>
                </a:solidFill>
                <a:latin typeface="Arial" panose="020B0604020202020204" pitchFamily="34" charset="0"/>
                <a:cs typeface="Arial" panose="020B0604020202020204" pitchFamily="34" charset="0"/>
              </a:rPr>
              <a:t>Under power</a:t>
            </a:r>
            <a:endParaRPr lang="en-US" dirty="0">
              <a:solidFill>
                <a:schemeClr val="bg2">
                  <a:lumMod val="10000"/>
                </a:schemeClr>
              </a:solidFill>
              <a:latin typeface="Arial" panose="020B0604020202020204" pitchFamily="34" charset="0"/>
              <a:cs typeface="Arial" panose="020B0604020202020204" pitchFamily="34" charset="0"/>
            </a:endParaRPr>
          </a:p>
        </p:txBody>
      </p:sp>
      <p:sp>
        <p:nvSpPr>
          <p:cNvPr id="19" name="Oval 18"/>
          <p:cNvSpPr/>
          <p:nvPr/>
        </p:nvSpPr>
        <p:spPr>
          <a:xfrm>
            <a:off x="3308324" y="3121760"/>
            <a:ext cx="1154169" cy="634794"/>
          </a:xfrm>
          <a:prstGeom prst="ellipse">
            <a:avLst/>
          </a:prstGeom>
          <a:solidFill>
            <a:srgbClr val="FFD1D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solidFill>
                  <a:schemeClr val="bg2">
                    <a:lumMod val="10000"/>
                  </a:schemeClr>
                </a:solidFill>
                <a:latin typeface="Arial" panose="020B0604020202020204" pitchFamily="34" charset="0"/>
                <a:cs typeface="Arial" panose="020B0604020202020204" pitchFamily="34" charset="0"/>
              </a:rPr>
              <a:t>Bias or Fraud</a:t>
            </a:r>
            <a:endParaRPr lang="en-US" dirty="0">
              <a:solidFill>
                <a:schemeClr val="bg2">
                  <a:lumMod val="10000"/>
                </a:schemeClr>
              </a:solidFill>
              <a:latin typeface="Arial" panose="020B0604020202020204" pitchFamily="34" charset="0"/>
              <a:cs typeface="Arial" panose="020B0604020202020204" pitchFamily="34" charset="0"/>
            </a:endParaRPr>
          </a:p>
        </p:txBody>
      </p:sp>
      <p:sp>
        <p:nvSpPr>
          <p:cNvPr id="20" name="Oval 19"/>
          <p:cNvSpPr/>
          <p:nvPr/>
        </p:nvSpPr>
        <p:spPr>
          <a:xfrm>
            <a:off x="3308324" y="2161635"/>
            <a:ext cx="1154169" cy="634794"/>
          </a:xfrm>
          <a:prstGeom prst="ellipse">
            <a:avLst/>
          </a:prstGeom>
          <a:solidFill>
            <a:schemeClr val="accent2">
              <a:lumMod val="40000"/>
              <a:lumOff val="6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solidFill>
                  <a:schemeClr val="bg2">
                    <a:lumMod val="10000"/>
                  </a:schemeClr>
                </a:solidFill>
                <a:latin typeface="Arial" panose="020B0604020202020204" pitchFamily="34" charset="0"/>
                <a:cs typeface="Arial" panose="020B0604020202020204" pitchFamily="34" charset="0"/>
              </a:rPr>
              <a:t>Signal Dilution</a:t>
            </a:r>
            <a:endParaRPr lang="en-US" dirty="0">
              <a:solidFill>
                <a:schemeClr val="bg2">
                  <a:lumMod val="10000"/>
                </a:schemeClr>
              </a:solidFill>
              <a:latin typeface="Arial" panose="020B0604020202020204" pitchFamily="34" charset="0"/>
              <a:cs typeface="Arial" panose="020B0604020202020204" pitchFamily="34" charset="0"/>
            </a:endParaRPr>
          </a:p>
        </p:txBody>
      </p:sp>
      <p:sp>
        <p:nvSpPr>
          <p:cNvPr id="16" name="Rounded Rectangle 15"/>
          <p:cNvSpPr/>
          <p:nvPr/>
        </p:nvSpPr>
        <p:spPr>
          <a:xfrm>
            <a:off x="708806" y="5003605"/>
            <a:ext cx="8103455" cy="457200"/>
          </a:xfrm>
          <a:prstGeom prst="roundRect">
            <a:avLst/>
          </a:prstGeom>
          <a:solidFill>
            <a:schemeClr val="accent3">
              <a:lumMod val="20000"/>
              <a:lumOff val="80000"/>
            </a:schemeClr>
          </a:solidFill>
        </p:spPr>
        <p:style>
          <a:lnRef idx="0">
            <a:schemeClr val="dk1"/>
          </a:lnRef>
          <a:fillRef idx="3">
            <a:schemeClr val="dk1"/>
          </a:fillRef>
          <a:effectRef idx="3">
            <a:schemeClr val="dk1"/>
          </a:effectRef>
          <a:fontRef idx="minor">
            <a:schemeClr val="lt1"/>
          </a:fontRef>
        </p:style>
        <p:txBody>
          <a:bodyPr lIns="18288" rIns="18288" rtlCol="0" anchor="ctr"/>
          <a:lstStyle/>
          <a:p>
            <a:pPr algn="ctr">
              <a:buClr>
                <a:srgbClr val="FF0000"/>
              </a:buClr>
            </a:pPr>
            <a:r>
              <a:rPr lang="en-US" dirty="0" smtClean="0">
                <a:solidFill>
                  <a:schemeClr val="tx1"/>
                </a:solidFill>
                <a:latin typeface="Arial" panose="020B0604020202020204" pitchFamily="34" charset="0"/>
                <a:cs typeface="Arial" panose="020B0604020202020204" pitchFamily="34" charset="0"/>
              </a:rPr>
              <a:t>Positive result ≠ Successful trial          Neutral / Negative result ≠ Failed trial </a:t>
            </a:r>
            <a:endParaRPr lang="en-US" dirty="0">
              <a:solidFill>
                <a:schemeClr val="tx1"/>
              </a:solidFill>
              <a:latin typeface="Arial" panose="020B0604020202020204" pitchFamily="34" charset="0"/>
              <a:cs typeface="Arial" panose="020B0604020202020204" pitchFamily="34" charset="0"/>
            </a:endParaRPr>
          </a:p>
        </p:txBody>
      </p:sp>
      <p:sp>
        <p:nvSpPr>
          <p:cNvPr id="21" name="Rounded Rectangle 20"/>
          <p:cNvSpPr/>
          <p:nvPr/>
        </p:nvSpPr>
        <p:spPr>
          <a:xfrm>
            <a:off x="708806" y="5694895"/>
            <a:ext cx="8103455" cy="457200"/>
          </a:xfrm>
          <a:prstGeom prst="roundRect">
            <a:avLst/>
          </a:prstGeom>
          <a:solidFill>
            <a:schemeClr val="accent3">
              <a:lumMod val="20000"/>
              <a:lumOff val="80000"/>
            </a:schemeClr>
          </a:solidFill>
        </p:spPr>
        <p:style>
          <a:lnRef idx="0">
            <a:schemeClr val="dk1"/>
          </a:lnRef>
          <a:fillRef idx="3">
            <a:schemeClr val="dk1"/>
          </a:fillRef>
          <a:effectRef idx="3">
            <a:schemeClr val="dk1"/>
          </a:effectRef>
          <a:fontRef idx="minor">
            <a:schemeClr val="lt1"/>
          </a:fontRef>
        </p:style>
        <p:txBody>
          <a:bodyPr lIns="18288" rIns="18288" rtlCol="0" anchor="ctr"/>
          <a:lstStyle/>
          <a:p>
            <a:pPr algn="ctr">
              <a:buClr>
                <a:srgbClr val="FF0000"/>
              </a:buClr>
            </a:pPr>
            <a:r>
              <a:rPr lang="en-US" dirty="0" smtClean="0">
                <a:solidFill>
                  <a:schemeClr val="tx1"/>
                </a:solidFill>
                <a:latin typeface="Arial" panose="020B0604020202020204" pitchFamily="34" charset="0"/>
                <a:cs typeface="Arial" panose="020B0604020202020204" pitchFamily="34" charset="0"/>
              </a:rPr>
              <a:t>The goal of a trial is to find out the truth; positive, negative, or neutral.</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451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8" grpId="0" animBg="1"/>
      <p:bldP spid="19" grpId="0" animBg="1"/>
      <p:bldP spid="20" grpId="0" animBg="1"/>
      <p:bldP spid="16"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normAutofit fontScale="92500" lnSpcReduction="10000"/>
          </a:bodyPr>
          <a:lstStyle/>
          <a:p>
            <a:pPr algn="l"/>
            <a:fld id="{3C1861BC-A102-48D5-BB3B-1816DCA4E050}" type="slidenum">
              <a:rPr lang="en-US" smtClean="0">
                <a:solidFill>
                  <a:schemeClr val="bg1"/>
                </a:solidFill>
              </a:rPr>
              <a:pPr algn="l"/>
              <a:t>9</a:t>
            </a:fld>
            <a:endParaRPr lang="en-US" dirty="0">
              <a:solidFill>
                <a:schemeClr val="bg1"/>
              </a:solidFill>
            </a:endParaRPr>
          </a:p>
        </p:txBody>
      </p:sp>
      <p:cxnSp>
        <p:nvCxnSpPr>
          <p:cNvPr id="13" name="Straight Connector 12"/>
          <p:cNvCxnSpPr/>
          <p:nvPr/>
        </p:nvCxnSpPr>
        <p:spPr>
          <a:xfrm>
            <a:off x="78615" y="702245"/>
            <a:ext cx="905256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09046" y="48287"/>
            <a:ext cx="8717934" cy="584775"/>
          </a:xfrm>
          <a:prstGeom prst="rect">
            <a:avLst/>
          </a:prstGeom>
          <a:noFill/>
        </p:spPr>
        <p:txBody>
          <a:bodyPr wrap="square" rtlCol="0" anchor="ctr">
            <a:spAutoFit/>
          </a:bodyPr>
          <a:lstStyle/>
          <a:p>
            <a:r>
              <a:rPr lang="en-US" sz="3200" dirty="0" smtClean="0">
                <a:solidFill>
                  <a:srgbClr val="002060"/>
                </a:solidFill>
                <a:latin typeface="Arial" panose="020B0604020202020204" pitchFamily="34" charset="0"/>
                <a:cs typeface="Arial" panose="020B0604020202020204" pitchFamily="34" charset="0"/>
              </a:rPr>
              <a:t>Design issues of a failed trial</a:t>
            </a:r>
            <a:endParaRPr lang="en-US" sz="3200" dirty="0">
              <a:solidFill>
                <a:srgbClr val="002060"/>
              </a:solidFill>
              <a:latin typeface="Arial" panose="020B0604020202020204" pitchFamily="34" charset="0"/>
              <a:cs typeface="Arial" panose="020B0604020202020204" pitchFamily="34" charset="0"/>
            </a:endParaRPr>
          </a:p>
        </p:txBody>
      </p:sp>
      <p:sp>
        <p:nvSpPr>
          <p:cNvPr id="2" name="Rounded Rectangle 1"/>
          <p:cNvSpPr/>
          <p:nvPr/>
        </p:nvSpPr>
        <p:spPr>
          <a:xfrm>
            <a:off x="462665" y="2324856"/>
            <a:ext cx="3734502" cy="478355"/>
          </a:xfrm>
          <a:prstGeom prst="roundRect">
            <a:avLst>
              <a:gd name="adj" fmla="val 7107"/>
            </a:avLst>
          </a:prstGeom>
          <a:solidFill>
            <a:srgbClr val="FFFFE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i="1" dirty="0">
                <a:solidFill>
                  <a:srgbClr val="002060"/>
                </a:solidFill>
                <a:latin typeface="Arial" panose="020B0604020202020204" pitchFamily="34" charset="0"/>
                <a:cs typeface="Arial" panose="020B0604020202020204" pitchFamily="34" charset="0"/>
              </a:rPr>
              <a:t>Science is not there </a:t>
            </a:r>
            <a:r>
              <a:rPr lang="en-US" i="1" dirty="0" smtClean="0">
                <a:solidFill>
                  <a:srgbClr val="002060"/>
                </a:solidFill>
                <a:latin typeface="Arial" panose="020B0604020202020204" pitchFamily="34" charset="0"/>
                <a:cs typeface="Arial" panose="020B0604020202020204" pitchFamily="34" charset="0"/>
                <a:sym typeface="Wingdings" panose="05000000000000000000" pitchFamily="2" charset="2"/>
              </a:rPr>
              <a:t></a:t>
            </a:r>
            <a:r>
              <a:rPr lang="en-US" i="1" dirty="0" smtClean="0">
                <a:solidFill>
                  <a:srgbClr val="002060"/>
                </a:solidFill>
                <a:latin typeface="Arial" panose="020B0604020202020204" pitchFamily="34" charset="0"/>
                <a:cs typeface="Arial" panose="020B0604020202020204" pitchFamily="34" charset="0"/>
              </a:rPr>
              <a:t> </a:t>
            </a:r>
            <a:endParaRPr lang="en-US" i="1" dirty="0">
              <a:solidFill>
                <a:srgbClr val="002060"/>
              </a:solidFill>
              <a:latin typeface="Arial" panose="020B0604020202020204" pitchFamily="34" charset="0"/>
              <a:cs typeface="Arial" panose="020B0604020202020204" pitchFamily="34" charset="0"/>
            </a:endParaRPr>
          </a:p>
        </p:txBody>
      </p:sp>
      <p:sp>
        <p:nvSpPr>
          <p:cNvPr id="12" name="Rounded Rectangle 11"/>
          <p:cNvSpPr/>
          <p:nvPr/>
        </p:nvSpPr>
        <p:spPr>
          <a:xfrm>
            <a:off x="4449263" y="2319417"/>
            <a:ext cx="4347287" cy="640080"/>
          </a:xfrm>
          <a:prstGeom prst="roundRect">
            <a:avLst>
              <a:gd name="adj" fmla="val 7107"/>
            </a:avLst>
          </a:prstGeom>
          <a:solidFill>
            <a:srgbClr val="FFECD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2060"/>
                </a:solidFill>
                <a:latin typeface="Arial" panose="020B0604020202020204" pitchFamily="34" charset="0"/>
                <a:cs typeface="Arial" panose="020B0604020202020204" pitchFamily="34" charset="0"/>
              </a:rPr>
              <a:t>Insufficient or unreliable data for the hypothesis to be tested</a:t>
            </a:r>
            <a:r>
              <a:rPr lang="en-US" dirty="0">
                <a:solidFill>
                  <a:srgbClr val="002060"/>
                </a:solidFill>
                <a:latin typeface="Arial" panose="020B0604020202020204" pitchFamily="34" charset="0"/>
                <a:cs typeface="Arial" panose="020B0604020202020204" pitchFamily="34" charset="0"/>
              </a:rPr>
              <a:t>. </a:t>
            </a:r>
            <a:endParaRPr lang="en-US" dirty="0" smtClean="0">
              <a:solidFill>
                <a:srgbClr val="002060"/>
              </a:solidFill>
              <a:latin typeface="Arial" panose="020B0604020202020204" pitchFamily="34" charset="0"/>
              <a:cs typeface="Arial" panose="020B0604020202020204" pitchFamily="34" charset="0"/>
            </a:endParaRPr>
          </a:p>
        </p:txBody>
      </p:sp>
      <p:sp>
        <p:nvSpPr>
          <p:cNvPr id="15" name="Rounded Rectangle 14"/>
          <p:cNvSpPr/>
          <p:nvPr/>
        </p:nvSpPr>
        <p:spPr>
          <a:xfrm>
            <a:off x="462665" y="3217772"/>
            <a:ext cx="3734502" cy="478355"/>
          </a:xfrm>
          <a:prstGeom prst="roundRect">
            <a:avLst>
              <a:gd name="adj" fmla="val 7107"/>
            </a:avLst>
          </a:prstGeom>
          <a:solidFill>
            <a:srgbClr val="FFFFE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i="1" smtClean="0">
                <a:solidFill>
                  <a:srgbClr val="002060"/>
                </a:solidFill>
                <a:latin typeface="Arial" panose="020B0604020202020204" pitchFamily="34" charset="0"/>
                <a:cs typeface="Arial" panose="020B0604020202020204" pitchFamily="34" charset="0"/>
              </a:rPr>
              <a:t>Too many research aims </a:t>
            </a:r>
            <a:r>
              <a:rPr lang="en-US" i="1" smtClean="0">
                <a:solidFill>
                  <a:srgbClr val="002060"/>
                </a:solidFill>
                <a:latin typeface="Arial" panose="020B0604020202020204" pitchFamily="34" charset="0"/>
                <a:cs typeface="Arial" panose="020B0604020202020204" pitchFamily="34" charset="0"/>
                <a:sym typeface="Wingdings" panose="05000000000000000000" pitchFamily="2" charset="2"/>
              </a:rPr>
              <a:t></a:t>
            </a:r>
            <a:endParaRPr lang="en-US" i="1" dirty="0">
              <a:solidFill>
                <a:srgbClr val="002060"/>
              </a:solidFill>
              <a:latin typeface="Arial" panose="020B0604020202020204" pitchFamily="34" charset="0"/>
              <a:cs typeface="Arial" panose="020B0604020202020204" pitchFamily="34" charset="0"/>
            </a:endParaRPr>
          </a:p>
        </p:txBody>
      </p:sp>
      <p:sp>
        <p:nvSpPr>
          <p:cNvPr id="16" name="Rounded Rectangle 15"/>
          <p:cNvSpPr/>
          <p:nvPr/>
        </p:nvSpPr>
        <p:spPr>
          <a:xfrm>
            <a:off x="4449263" y="3206894"/>
            <a:ext cx="4347287" cy="640080"/>
          </a:xfrm>
          <a:prstGeom prst="roundRect">
            <a:avLst>
              <a:gd name="adj" fmla="val 7107"/>
            </a:avLst>
          </a:prstGeom>
          <a:solidFill>
            <a:srgbClr val="FFECD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2060"/>
                </a:solidFill>
                <a:latin typeface="Arial" panose="020B0604020202020204" pitchFamily="34" charset="0"/>
                <a:cs typeface="Arial" panose="020B0604020202020204" pitchFamily="34" charset="0"/>
              </a:rPr>
              <a:t>Excessive clinical assessment and data collection demands on limited resource.</a:t>
            </a:r>
            <a:endParaRPr lang="en-US" dirty="0">
              <a:solidFill>
                <a:srgbClr val="002060"/>
              </a:solidFill>
              <a:latin typeface="Arial" panose="020B0604020202020204" pitchFamily="34" charset="0"/>
              <a:cs typeface="Arial" panose="020B0604020202020204" pitchFamily="34" charset="0"/>
            </a:endParaRPr>
          </a:p>
        </p:txBody>
      </p:sp>
      <p:sp>
        <p:nvSpPr>
          <p:cNvPr id="17" name="Rounded Rectangle 16"/>
          <p:cNvSpPr/>
          <p:nvPr/>
        </p:nvSpPr>
        <p:spPr>
          <a:xfrm>
            <a:off x="462665" y="4110688"/>
            <a:ext cx="3734502" cy="478355"/>
          </a:xfrm>
          <a:prstGeom prst="roundRect">
            <a:avLst>
              <a:gd name="adj" fmla="val 7107"/>
            </a:avLst>
          </a:prstGeom>
          <a:solidFill>
            <a:srgbClr val="FFFFE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i="1" dirty="0" smtClean="0">
                <a:solidFill>
                  <a:srgbClr val="002060"/>
                </a:solidFill>
                <a:latin typeface="Arial" panose="020B0604020202020204" pitchFamily="34" charset="0"/>
                <a:cs typeface="Arial" panose="020B0604020202020204" pitchFamily="34" charset="0"/>
              </a:rPr>
              <a:t>Unstable study design </a:t>
            </a:r>
            <a:r>
              <a:rPr lang="en-US" i="1" dirty="0" smtClean="0">
                <a:solidFill>
                  <a:srgbClr val="002060"/>
                </a:solidFill>
                <a:latin typeface="Arial" panose="020B0604020202020204" pitchFamily="34" charset="0"/>
                <a:cs typeface="Arial" panose="020B0604020202020204" pitchFamily="34" charset="0"/>
                <a:sym typeface="Wingdings" panose="05000000000000000000" pitchFamily="2" charset="2"/>
              </a:rPr>
              <a:t></a:t>
            </a:r>
            <a:endParaRPr lang="en-US" i="1" dirty="0">
              <a:solidFill>
                <a:srgbClr val="002060"/>
              </a:solidFill>
              <a:latin typeface="Arial" panose="020B0604020202020204" pitchFamily="34" charset="0"/>
              <a:cs typeface="Arial" panose="020B0604020202020204" pitchFamily="34" charset="0"/>
            </a:endParaRPr>
          </a:p>
        </p:txBody>
      </p:sp>
      <p:sp>
        <p:nvSpPr>
          <p:cNvPr id="18" name="Rounded Rectangle 17"/>
          <p:cNvSpPr/>
          <p:nvPr/>
        </p:nvSpPr>
        <p:spPr>
          <a:xfrm>
            <a:off x="4449263" y="4120290"/>
            <a:ext cx="4347287" cy="640080"/>
          </a:xfrm>
          <a:prstGeom prst="roundRect">
            <a:avLst>
              <a:gd name="adj" fmla="val 7107"/>
            </a:avLst>
          </a:prstGeom>
          <a:solidFill>
            <a:srgbClr val="FFECD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2060"/>
                </a:solidFill>
                <a:latin typeface="Arial" panose="020B0604020202020204" pitchFamily="34" charset="0"/>
                <a:cs typeface="Arial" panose="020B0604020202020204" pitchFamily="34" charset="0"/>
              </a:rPr>
              <a:t>Lack of detailed study protocol.</a:t>
            </a:r>
          </a:p>
          <a:p>
            <a:r>
              <a:rPr lang="en-US" dirty="0" smtClean="0">
                <a:solidFill>
                  <a:srgbClr val="002060"/>
                </a:solidFill>
                <a:latin typeface="Arial" panose="020B0604020202020204" pitchFamily="34" charset="0"/>
                <a:cs typeface="Arial" panose="020B0604020202020204" pitchFamily="34" charset="0"/>
              </a:rPr>
              <a:t>Frequent protocol amendments.</a:t>
            </a:r>
            <a:endParaRPr lang="en-US" dirty="0">
              <a:solidFill>
                <a:srgbClr val="002060"/>
              </a:solidFill>
              <a:latin typeface="Arial" panose="020B0604020202020204" pitchFamily="34" charset="0"/>
              <a:cs typeface="Arial" panose="020B0604020202020204" pitchFamily="34" charset="0"/>
            </a:endParaRPr>
          </a:p>
        </p:txBody>
      </p:sp>
      <p:sp>
        <p:nvSpPr>
          <p:cNvPr id="19" name="Rounded Rectangle 18"/>
          <p:cNvSpPr/>
          <p:nvPr/>
        </p:nvSpPr>
        <p:spPr>
          <a:xfrm>
            <a:off x="462665" y="5003605"/>
            <a:ext cx="3734502" cy="478355"/>
          </a:xfrm>
          <a:prstGeom prst="roundRect">
            <a:avLst>
              <a:gd name="adj" fmla="val 7107"/>
            </a:avLst>
          </a:prstGeom>
          <a:solidFill>
            <a:srgbClr val="FFFFE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i="1" dirty="0" smtClean="0">
                <a:solidFill>
                  <a:srgbClr val="002060"/>
                </a:solidFill>
                <a:latin typeface="Arial" panose="020B0604020202020204" pitchFamily="34" charset="0"/>
                <a:cs typeface="Arial" panose="020B0604020202020204" pitchFamily="34" charset="0"/>
              </a:rPr>
              <a:t>Potential bias and fraud </a:t>
            </a:r>
            <a:r>
              <a:rPr lang="en-US" i="1" dirty="0" smtClean="0">
                <a:solidFill>
                  <a:srgbClr val="002060"/>
                </a:solidFill>
                <a:latin typeface="Arial" panose="020B0604020202020204" pitchFamily="34" charset="0"/>
                <a:cs typeface="Arial" panose="020B0604020202020204" pitchFamily="34" charset="0"/>
                <a:sym typeface="Wingdings" panose="05000000000000000000" pitchFamily="2" charset="2"/>
              </a:rPr>
              <a:t></a:t>
            </a:r>
            <a:endParaRPr lang="en-US" i="1" dirty="0">
              <a:solidFill>
                <a:srgbClr val="002060"/>
              </a:solidFill>
              <a:latin typeface="Arial" panose="020B0604020202020204" pitchFamily="34" charset="0"/>
              <a:cs typeface="Arial" panose="020B0604020202020204" pitchFamily="34" charset="0"/>
            </a:endParaRPr>
          </a:p>
        </p:txBody>
      </p:sp>
      <p:sp>
        <p:nvSpPr>
          <p:cNvPr id="20" name="Rounded Rectangle 19"/>
          <p:cNvSpPr/>
          <p:nvPr/>
        </p:nvSpPr>
        <p:spPr>
          <a:xfrm>
            <a:off x="4449263" y="5003605"/>
            <a:ext cx="4347287" cy="640080"/>
          </a:xfrm>
          <a:prstGeom prst="roundRect">
            <a:avLst>
              <a:gd name="adj" fmla="val 7107"/>
            </a:avLst>
          </a:prstGeom>
          <a:solidFill>
            <a:srgbClr val="FFECD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2060"/>
                </a:solidFill>
                <a:latin typeface="Arial" panose="020B0604020202020204" pitchFamily="34" charset="0"/>
                <a:cs typeface="Arial" panose="020B0604020202020204" pitchFamily="34" charset="0"/>
              </a:rPr>
              <a:t>Randomization method is vulnerable to selection bias and assessment bias.  </a:t>
            </a:r>
            <a:endParaRPr lang="en-US" dirty="0">
              <a:solidFill>
                <a:srgbClr val="002060"/>
              </a:solidFill>
              <a:latin typeface="Arial" panose="020B0604020202020204" pitchFamily="34" charset="0"/>
              <a:cs typeface="Arial" panose="020B0604020202020204" pitchFamily="34" charset="0"/>
            </a:endParaRPr>
          </a:p>
        </p:txBody>
      </p:sp>
      <p:sp>
        <p:nvSpPr>
          <p:cNvPr id="21" name="Rounded Rectangle 20"/>
          <p:cNvSpPr/>
          <p:nvPr/>
        </p:nvSpPr>
        <p:spPr>
          <a:xfrm>
            <a:off x="462665" y="1431940"/>
            <a:ext cx="3734502" cy="478355"/>
          </a:xfrm>
          <a:prstGeom prst="roundRect">
            <a:avLst>
              <a:gd name="adj" fmla="val 7107"/>
            </a:avLst>
          </a:prstGeom>
          <a:solidFill>
            <a:srgbClr val="FFFFE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i="1" dirty="0" smtClean="0">
                <a:solidFill>
                  <a:srgbClr val="002060"/>
                </a:solidFill>
                <a:latin typeface="Arial" panose="020B0604020202020204" pitchFamily="34" charset="0"/>
                <a:cs typeface="Arial" panose="020B0604020202020204" pitchFamily="34" charset="0"/>
              </a:rPr>
              <a:t>Cannot recruit enough patients </a:t>
            </a:r>
            <a:r>
              <a:rPr lang="en-US" i="1" dirty="0" smtClean="0">
                <a:solidFill>
                  <a:srgbClr val="002060"/>
                </a:solidFill>
                <a:latin typeface="Arial" panose="020B0604020202020204" pitchFamily="34" charset="0"/>
                <a:cs typeface="Arial" panose="020B0604020202020204" pitchFamily="34" charset="0"/>
                <a:sym typeface="Wingdings" panose="05000000000000000000" pitchFamily="2" charset="2"/>
              </a:rPr>
              <a:t></a:t>
            </a:r>
            <a:r>
              <a:rPr lang="en-US" i="1" dirty="0" smtClean="0">
                <a:solidFill>
                  <a:srgbClr val="002060"/>
                </a:solidFill>
                <a:latin typeface="Arial" panose="020B0604020202020204" pitchFamily="34" charset="0"/>
                <a:cs typeface="Arial" panose="020B0604020202020204" pitchFamily="34" charset="0"/>
              </a:rPr>
              <a:t> </a:t>
            </a:r>
            <a:endParaRPr lang="en-US" i="1" dirty="0">
              <a:solidFill>
                <a:srgbClr val="002060"/>
              </a:solidFill>
              <a:latin typeface="Arial" panose="020B0604020202020204" pitchFamily="34" charset="0"/>
              <a:cs typeface="Arial" panose="020B0604020202020204" pitchFamily="34" charset="0"/>
            </a:endParaRPr>
          </a:p>
        </p:txBody>
      </p:sp>
      <p:sp>
        <p:nvSpPr>
          <p:cNvPr id="22" name="Rounded Rectangle 21"/>
          <p:cNvSpPr/>
          <p:nvPr/>
        </p:nvSpPr>
        <p:spPr>
          <a:xfrm>
            <a:off x="4449263" y="1431940"/>
            <a:ext cx="4347287" cy="640080"/>
          </a:xfrm>
          <a:prstGeom prst="roundRect">
            <a:avLst>
              <a:gd name="adj" fmla="val 7107"/>
            </a:avLst>
          </a:prstGeom>
          <a:solidFill>
            <a:srgbClr val="FFECD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2060"/>
                </a:solidFill>
                <a:latin typeface="Arial" panose="020B0604020202020204" pitchFamily="34" charset="0"/>
                <a:cs typeface="Arial" panose="020B0604020202020204" pitchFamily="34" charset="0"/>
              </a:rPr>
              <a:t>Narrow eligibility criteria for patients, </a:t>
            </a:r>
          </a:p>
          <a:p>
            <a:r>
              <a:rPr lang="en-US" dirty="0" smtClean="0">
                <a:solidFill>
                  <a:srgbClr val="002060"/>
                </a:solidFill>
                <a:latin typeface="Arial" panose="020B0604020202020204" pitchFamily="34" charset="0"/>
                <a:cs typeface="Arial" panose="020B0604020202020204" pitchFamily="34" charset="0"/>
              </a:rPr>
              <a:t>or complex study procedures for sites. </a:t>
            </a:r>
          </a:p>
        </p:txBody>
      </p:sp>
    </p:spTree>
    <p:extLst>
      <p:ext uri="{BB962C8B-B14F-4D97-AF65-F5344CB8AC3E}">
        <p14:creationId xmlns:p14="http://schemas.microsoft.com/office/powerpoint/2010/main" val="287557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5" grpId="0" animBg="1"/>
      <p:bldP spid="16" grpId="0" animBg="1"/>
      <p:bldP spid="17" grpId="0" animBg="1"/>
      <p:bldP spid="18" grpId="0" animBg="1"/>
      <p:bldP spid="19" grpId="0" animBg="1"/>
      <p:bldP spid="20" grpId="0" animBg="1"/>
    </p:bldLst>
  </p:timing>
</p:sld>
</file>

<file path=ppt/theme/theme1.xml><?xml version="1.0" encoding="utf-8"?>
<a:theme xmlns:a="http://schemas.openxmlformats.org/drawingml/2006/main" name="Wisp">
  <a:themeElements>
    <a:clrScheme name="Custom 9">
      <a:dk1>
        <a:sysClr val="windowText" lastClr="000000"/>
      </a:dk1>
      <a:lt1>
        <a:sysClr val="window" lastClr="FFFFFF"/>
      </a:lt1>
      <a:dk2>
        <a:srgbClr val="212745"/>
      </a:dk2>
      <a:lt2>
        <a:srgbClr val="B4DCFA"/>
      </a:lt2>
      <a:accent1>
        <a:srgbClr val="212745"/>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12008</TotalTime>
  <Words>3048</Words>
  <Application>Microsoft Office PowerPoint</Application>
  <PresentationFormat>On-screen Show (4:3)</PresentationFormat>
  <Paragraphs>526</Paragraphs>
  <Slides>64</Slides>
  <Notes>21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64</vt:i4>
      </vt:variant>
    </vt:vector>
  </HeadingPairs>
  <TitlesOfParts>
    <vt:vector size="67" baseType="lpstr">
      <vt:lpstr>Wisp</vt:lpstr>
      <vt:lpstr>Equation</vt:lpstr>
      <vt:lpstr>Worksheet</vt:lpstr>
      <vt:lpstr>Quality Data Management in Clinical Trials</vt:lpstr>
      <vt:lpstr>PowerPoint Presentation</vt:lpstr>
      <vt:lpstr>PowerPoint Presentation</vt:lpstr>
      <vt:lpstr>PowerPoint Presentation</vt:lpstr>
      <vt:lpstr>1.  Clinical trial data quality risk factors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Quality is the Life of Clinical Trial</dc:title>
  <dc:creator>zhaow</dc:creator>
  <cp:lastModifiedBy>Catherine Dillon</cp:lastModifiedBy>
  <cp:revision>478</cp:revision>
  <cp:lastPrinted>2016-09-19T15:12:28Z</cp:lastPrinted>
  <dcterms:created xsi:type="dcterms:W3CDTF">2016-07-23T02:36:26Z</dcterms:created>
  <dcterms:modified xsi:type="dcterms:W3CDTF">2016-11-08T15:15:23Z</dcterms:modified>
</cp:coreProperties>
</file>