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50"/>
  </p:notesMasterIdLst>
  <p:handoutMasterIdLst>
    <p:handoutMasterId r:id="rId51"/>
  </p:handoutMasterIdLst>
  <p:sldIdLst>
    <p:sldId id="256" r:id="rId2"/>
    <p:sldId id="257" r:id="rId3"/>
    <p:sldId id="279" r:id="rId4"/>
    <p:sldId id="278" r:id="rId5"/>
    <p:sldId id="269" r:id="rId6"/>
    <p:sldId id="258" r:id="rId7"/>
    <p:sldId id="306" r:id="rId8"/>
    <p:sldId id="321" r:id="rId9"/>
    <p:sldId id="268" r:id="rId10"/>
    <p:sldId id="308" r:id="rId11"/>
    <p:sldId id="309" r:id="rId12"/>
    <p:sldId id="310" r:id="rId13"/>
    <p:sldId id="311" r:id="rId14"/>
    <p:sldId id="312" r:id="rId15"/>
    <p:sldId id="313" r:id="rId16"/>
    <p:sldId id="314" r:id="rId17"/>
    <p:sldId id="315" r:id="rId18"/>
    <p:sldId id="316" r:id="rId19"/>
    <p:sldId id="265" r:id="rId20"/>
    <p:sldId id="319" r:id="rId21"/>
    <p:sldId id="270" r:id="rId22"/>
    <p:sldId id="267" r:id="rId23"/>
    <p:sldId id="291" r:id="rId24"/>
    <p:sldId id="292" r:id="rId25"/>
    <p:sldId id="293" r:id="rId26"/>
    <p:sldId id="296" r:id="rId27"/>
    <p:sldId id="297" r:id="rId28"/>
    <p:sldId id="298" r:id="rId29"/>
    <p:sldId id="300" r:id="rId30"/>
    <p:sldId id="301" r:id="rId31"/>
    <p:sldId id="320" r:id="rId32"/>
    <p:sldId id="284" r:id="rId33"/>
    <p:sldId id="277" r:id="rId34"/>
    <p:sldId id="302" r:id="rId35"/>
    <p:sldId id="280" r:id="rId36"/>
    <p:sldId id="322" r:id="rId37"/>
    <p:sldId id="281" r:id="rId38"/>
    <p:sldId id="282" r:id="rId39"/>
    <p:sldId id="263" r:id="rId40"/>
    <p:sldId id="286" r:id="rId41"/>
    <p:sldId id="287" r:id="rId42"/>
    <p:sldId id="288" r:id="rId43"/>
    <p:sldId id="289" r:id="rId44"/>
    <p:sldId id="303" r:id="rId45"/>
    <p:sldId id="304" r:id="rId46"/>
    <p:sldId id="290" r:id="rId47"/>
    <p:sldId id="317" r:id="rId48"/>
    <p:sldId id="318" r:id="rId4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E2035E35-16AE-4FDA-BF53-FBBD4B4D6ECB}" type="datetimeFigureOut">
              <a:rPr lang="en-US"/>
              <a:pPr>
                <a:defRPr/>
              </a:pPr>
              <a:t>7/18/2014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4C1A3362-94E2-4FE0-B19F-FCBE5B378D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E9A1140-925F-4704-9160-66B3C8C83483}" type="datetimeFigureOut">
              <a:rPr lang="en-US"/>
              <a:pPr>
                <a:defRPr/>
              </a:pPr>
              <a:t>7/18/2014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E5A3F134-B03D-482E-86F9-786AA2D12D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</p:grpSp>
      <p:sp>
        <p:nvSpPr>
          <p:cNvPr id="4608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608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90B34-86D5-42F6-A2C9-BEEF274FB4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2591F-F4E4-4715-B076-08033D6E16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248251-C3E9-4A77-BCCB-72FB26D3C9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12D84-09E3-4342-A823-B440097F20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6767F1-83AA-4A57-8B6C-25C9D25727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D3793-96A8-43CC-BB70-5643590F4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EFFA7-9A27-4FE1-ACE5-9CCD807A9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887D4-1516-4533-B143-F54BE49A1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C1F20-2C19-4A1A-9A5D-E85194D13E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1C140-6EF2-42F6-81AA-E52D7E4EBD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F5199-58D3-4101-93A5-DAC3D87D4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03A74-69CF-4646-AA2C-86E7C70E70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45059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5060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5061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506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4083A3BC-BDC3-409D-BFF0-0D803703DC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99" r:id="rId2"/>
    <p:sldLayoutId id="2147483698" r:id="rId3"/>
    <p:sldLayoutId id="2147483697" r:id="rId4"/>
    <p:sldLayoutId id="2147483696" r:id="rId5"/>
    <p:sldLayoutId id="2147483695" r:id="rId6"/>
    <p:sldLayoutId id="2147483694" r:id="rId7"/>
    <p:sldLayoutId id="2147483693" r:id="rId8"/>
    <p:sldLayoutId id="2147483692" r:id="rId9"/>
    <p:sldLayoutId id="2147483691" r:id="rId10"/>
    <p:sldLayoutId id="2147483690" r:id="rId11"/>
    <p:sldLayoutId id="2147483689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google.com/url?url=http://www.shutterstock.com/s/translation/search.html&amp;rct=j&amp;frm=1&amp;q=&amp;esrc=s&amp;sa=U&amp;ei=PgvIU-QikeOwBJTKgYAB&amp;ved=0CDQQ9QEwDw&amp;sig2=WOhAUU1PeGcdd8AZofsJJQ&amp;usg=AFQjCNEGaSb3fYDPVTR86GrBu_s-A8j3ww" TargetMode="Externa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blogs.msdn.com/blogfiles/willy-peter_schaub/WindowsLiveWriter/SoftwareEngineeringfascinatingworldandwh_A612/CLIPART_OF_15085_SM_2.jpg" TargetMode="Externa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1143000"/>
            <a:ext cx="6934200" cy="2209800"/>
          </a:xfrm>
        </p:spPr>
        <p:txBody>
          <a:bodyPr/>
          <a:lstStyle/>
          <a:p>
            <a:pPr eaLnBrk="1" hangingPunct="1"/>
            <a:r>
              <a:rPr lang="en-US" smtClean="0"/>
              <a:t>Speaking Clinical Trials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505200"/>
            <a:ext cx="6705600" cy="17526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en-US" sz="2800" smtClean="0"/>
              <a:t>Marianne Kearney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800" smtClean="0"/>
              <a:t>Director of Research Operations Neurological Clinical Research Institute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800" smtClean="0"/>
              <a:t>Massachusetts General Hospital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415337" cy="914400"/>
          </a:xfrm>
        </p:spPr>
        <p:txBody>
          <a:bodyPr/>
          <a:lstStyle/>
          <a:p>
            <a:r>
              <a:rPr lang="en-US" smtClean="0"/>
              <a:t>Collaborators have different roles</a:t>
            </a:r>
          </a:p>
        </p:txBody>
      </p:sp>
      <p:pic>
        <p:nvPicPr>
          <p:cNvPr id="28674" name="Content Placeholder 9" descr="T_10805_puzzle pieces_7.17.1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19200" y="1600200"/>
            <a:ext cx="6446838" cy="46053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PI &amp; Lead Coordinator/ PM</a:t>
            </a:r>
          </a:p>
        </p:txBody>
      </p:sp>
      <p:sp>
        <p:nvSpPr>
          <p:cNvPr id="29698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mtClean="0"/>
              <a:t>Develop the initial questions or hypothesis of trial</a:t>
            </a:r>
          </a:p>
          <a:p>
            <a:r>
              <a:rPr lang="en-US" smtClean="0"/>
              <a:t>Focus is on answering a clinical question</a:t>
            </a:r>
          </a:p>
        </p:txBody>
      </p:sp>
      <p:pic>
        <p:nvPicPr>
          <p:cNvPr id="29699" name="Content Placeholder 7" descr="218326,1253704622,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 l="1620" b="14583"/>
          <a:stretch>
            <a:fillRect/>
          </a:stretch>
        </p:blipFill>
        <p:spPr>
          <a:xfrm>
            <a:off x="4937125" y="1981200"/>
            <a:ext cx="3614738" cy="3733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Clinical Sites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048000" cy="4419600"/>
          </a:xfrm>
        </p:spPr>
        <p:txBody>
          <a:bodyPr/>
          <a:lstStyle/>
          <a:p>
            <a:r>
              <a:rPr lang="en-US" smtClean="0"/>
              <a:t>Interested in providing their patients with access to clinical trials</a:t>
            </a:r>
          </a:p>
        </p:txBody>
      </p:sp>
      <p:pic>
        <p:nvPicPr>
          <p:cNvPr id="30723" name="Content Placeholder 4" descr="jigsaw_puzzle_piece_clip_art_12726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34000" y="1905000"/>
            <a:ext cx="2438400" cy="2438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Coordinating Center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mtClean="0"/>
              <a:t>Operational aspects of study</a:t>
            </a:r>
          </a:p>
          <a:p>
            <a:r>
              <a:rPr lang="en-US" smtClean="0"/>
              <a:t>Various members:</a:t>
            </a:r>
          </a:p>
          <a:p>
            <a:pPr lvl="1"/>
            <a:r>
              <a:rPr lang="en-US" smtClean="0"/>
              <a:t>IT/ data managers</a:t>
            </a:r>
          </a:p>
          <a:p>
            <a:pPr lvl="1"/>
            <a:r>
              <a:rPr lang="en-US" smtClean="0"/>
              <a:t>Project managers</a:t>
            </a:r>
          </a:p>
          <a:p>
            <a:pPr lvl="1"/>
            <a:r>
              <a:rPr lang="en-US" smtClean="0"/>
              <a:t>Biostatisticians</a:t>
            </a:r>
          </a:p>
          <a:p>
            <a:pPr lvl="1"/>
            <a:r>
              <a:rPr lang="en-US" smtClean="0"/>
              <a:t>Study monitors</a:t>
            </a:r>
          </a:p>
          <a:p>
            <a:pPr lvl="1"/>
            <a:r>
              <a:rPr lang="en-US" smtClean="0"/>
              <a:t>Regulatory</a:t>
            </a:r>
          </a:p>
          <a:p>
            <a:pPr lvl="1"/>
            <a:r>
              <a:rPr lang="en-US" smtClean="0"/>
              <a:t>Vendors/contractors</a:t>
            </a:r>
          </a:p>
        </p:txBody>
      </p:sp>
      <p:pic>
        <p:nvPicPr>
          <p:cNvPr id="31747" name="Content Placeholder 4" descr="155958269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 r="9984"/>
          <a:stretch>
            <a:fillRect/>
          </a:stretch>
        </p:blipFill>
        <p:spPr>
          <a:xfrm>
            <a:off x="4640263" y="2057400"/>
            <a:ext cx="3741737" cy="3733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IRB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mtClean="0"/>
              <a:t>Focus on protecting research subjects and ensuring research is conducted ethically</a:t>
            </a:r>
          </a:p>
        </p:txBody>
      </p:sp>
      <p:pic>
        <p:nvPicPr>
          <p:cNvPr id="32771" name="Content Placeholder 4" descr="puzzle_clip_art_12727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486400" y="1981200"/>
            <a:ext cx="2857500" cy="28575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DSMB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mtClean="0"/>
              <a:t>Monitor study data and safety events, to ensure integrity of data and subject safety</a:t>
            </a:r>
          </a:p>
        </p:txBody>
      </p:sp>
      <p:pic>
        <p:nvPicPr>
          <p:cNvPr id="33795" name="Content Placeholder 6" descr="jigsaw_red_10_clip_art_10840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562600" y="2247900"/>
            <a:ext cx="2552700" cy="25527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Financial sponsor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Primary focus on funding studies that have sound scientific justification and will have impact on the field of study / disease</a:t>
            </a:r>
          </a:p>
        </p:txBody>
      </p:sp>
      <p:pic>
        <p:nvPicPr>
          <p:cNvPr id="34819" name="Content Placeholder 4" descr="risto_pekkala_jigsaw_puzzle_piece_clip_art_9238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876800" y="2095500"/>
            <a:ext cx="2667000" cy="2667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FDA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200400" cy="4419600"/>
          </a:xfrm>
        </p:spPr>
        <p:txBody>
          <a:bodyPr/>
          <a:lstStyle/>
          <a:p>
            <a:r>
              <a:rPr lang="en-US" smtClean="0"/>
              <a:t>Public safety</a:t>
            </a:r>
          </a:p>
        </p:txBody>
      </p:sp>
      <p:pic>
        <p:nvPicPr>
          <p:cNvPr id="35843" name="Content Placeholder 4" descr="blue_jigsaw_piece_clip_art_2253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562600" y="1866900"/>
            <a:ext cx="2400300" cy="24003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Patient Representatives</a:t>
            </a:r>
          </a:p>
        </p:txBody>
      </p:sp>
      <p:sp>
        <p:nvSpPr>
          <p:cNvPr id="36866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Provide valuable feedback on study feasibility and relevance of the study question/endpoint to patients with this disease</a:t>
            </a:r>
          </a:p>
        </p:txBody>
      </p:sp>
      <p:pic>
        <p:nvPicPr>
          <p:cNvPr id="36867" name="Content Placeholder 4" descr="jigsaw_red_10_clip_art_10838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105400" y="2209800"/>
            <a:ext cx="2438400" cy="2438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4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914400"/>
          </a:xfrm>
        </p:spPr>
        <p:txBody>
          <a:bodyPr/>
          <a:lstStyle/>
          <a:p>
            <a:pPr eaLnBrk="1" hangingPunct="1"/>
            <a:r>
              <a:rPr lang="en-US" sz="4400" smtClean="0"/>
              <a:t>It’s all in your perspective!</a:t>
            </a:r>
          </a:p>
        </p:txBody>
      </p:sp>
      <p:pic>
        <p:nvPicPr>
          <p:cNvPr id="37890" name="Picture 4" descr="Perceptions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000125"/>
            <a:ext cx="9144000" cy="55594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Goals of successful collaboration in multicenter clinical trials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en-US" smtClean="0"/>
              <a:t>Efficient implementation of the trial across multiple clinical sites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en-US" smtClean="0"/>
              <a:t>Recruitment and subject retention on target with projections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en-US" smtClean="0"/>
              <a:t>Minimal drop-outs/missing data points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en-US" smtClean="0"/>
              <a:t>Achieve a definitive answer to the hypotheses proposed using good science and good analyses plans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 #2</a:t>
            </a: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</a:t>
            </a:r>
            <a:r>
              <a:rPr lang="en-US" u="sng" smtClean="0"/>
              <a:t>primary</a:t>
            </a:r>
            <a:r>
              <a:rPr lang="en-US" smtClean="0"/>
              <a:t> focus of Financial Sponsor’s is:</a:t>
            </a:r>
          </a:p>
          <a:p>
            <a:pPr lvl="1">
              <a:buFont typeface="Wingdings" pitchFamily="2" charset="2"/>
              <a:buNone/>
            </a:pPr>
            <a:r>
              <a:rPr lang="en-US" smtClean="0"/>
              <a:t>(A)  Protecting research subjects</a:t>
            </a:r>
          </a:p>
          <a:p>
            <a:pPr lvl="1">
              <a:buFont typeface="Wingdings" pitchFamily="2" charset="2"/>
              <a:buNone/>
            </a:pPr>
            <a:r>
              <a:rPr lang="en-US" smtClean="0"/>
              <a:t>(B)  Operational aspects of trial</a:t>
            </a:r>
          </a:p>
          <a:p>
            <a:pPr lvl="1">
              <a:buFont typeface="Wingdings" pitchFamily="2" charset="2"/>
              <a:buNone/>
            </a:pPr>
            <a:r>
              <a:rPr lang="en-US" smtClean="0"/>
              <a:t>(C)  Funding studies that have sound scientific justification</a:t>
            </a:r>
          </a:p>
          <a:p>
            <a:pPr lvl="1">
              <a:buFont typeface="Wingdings" pitchFamily="2" charset="2"/>
              <a:buNone/>
            </a:pPr>
            <a:r>
              <a:rPr lang="en-US" smtClean="0"/>
              <a:t>(D)  Public safety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Speaking a Common Language!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“Clinical”</a:t>
            </a:r>
          </a:p>
          <a:p>
            <a:pPr eaLnBrk="1" hangingPunct="1"/>
            <a:r>
              <a:rPr lang="en-US" dirty="0" smtClean="0"/>
              <a:t>SAS</a:t>
            </a:r>
          </a:p>
          <a:p>
            <a:pPr eaLnBrk="1" hangingPunct="1"/>
            <a:r>
              <a:rPr lang="en-US" dirty="0" smtClean="0"/>
              <a:t>Common data </a:t>
            </a:r>
            <a:r>
              <a:rPr lang="en-US" dirty="0" smtClean="0"/>
              <a:t>elements</a:t>
            </a:r>
            <a:endParaRPr lang="en-US" dirty="0" smtClean="0"/>
          </a:p>
          <a:p>
            <a:pPr eaLnBrk="1" hangingPunct="1"/>
            <a:r>
              <a:rPr lang="en-US" dirty="0" smtClean="0"/>
              <a:t>Regulatory/IRB</a:t>
            </a:r>
          </a:p>
          <a:p>
            <a:pPr eaLnBrk="1" hangingPunct="1"/>
            <a:r>
              <a:rPr lang="en-US" dirty="0" smtClean="0"/>
              <a:t>Legalese</a:t>
            </a:r>
          </a:p>
          <a:p>
            <a:pPr eaLnBrk="1" hangingPunct="1"/>
            <a:r>
              <a:rPr lang="en-US" dirty="0" err="1" smtClean="0"/>
              <a:t>Pharma</a:t>
            </a:r>
            <a:endParaRPr lang="en-US" dirty="0" smtClean="0"/>
          </a:p>
          <a:p>
            <a:pPr eaLnBrk="1" hangingPunct="1"/>
            <a:r>
              <a:rPr lang="en-US" dirty="0" smtClean="0"/>
              <a:t>Patients</a:t>
            </a:r>
            <a:endParaRPr lang="en-US" dirty="0" smtClean="0"/>
          </a:p>
          <a:p>
            <a:endParaRPr lang="en-US" dirty="0" smtClean="0"/>
          </a:p>
        </p:txBody>
      </p:sp>
      <p:pic>
        <p:nvPicPr>
          <p:cNvPr id="39939" name="Content Placeholder 4" descr="imagesCAY1N8I8_speaking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 b="4691"/>
          <a:stretch>
            <a:fillRect/>
          </a:stretch>
        </p:blipFill>
        <p:spPr>
          <a:xfrm>
            <a:off x="5173392" y="2133601"/>
            <a:ext cx="2359296" cy="2362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228600" y="1600200"/>
            <a:ext cx="8737600" cy="4648200"/>
          </a:xfrm>
          <a:prstGeom prst="rect">
            <a:avLst/>
          </a:prstGeom>
        </p:spPr>
        <p:txBody>
          <a:bodyPr/>
          <a:lstStyle/>
          <a:p>
            <a:pPr>
              <a:spcBef>
                <a:spcPct val="50000"/>
              </a:spcBef>
              <a:buClr>
                <a:schemeClr val="hlink"/>
              </a:buClr>
              <a:buSzPct val="80000"/>
              <a:defRPr/>
            </a:pPr>
            <a:endParaRPr lang="en-US" altLang="en-US" sz="2800" kern="0" dirty="0"/>
          </a:p>
        </p:txBody>
      </p:sp>
      <p:sp>
        <p:nvSpPr>
          <p:cNvPr id="4" name="Rectangle 3"/>
          <p:cNvSpPr/>
          <p:nvPr/>
        </p:nvSpPr>
        <p:spPr>
          <a:xfrm rot="2093859">
            <a:off x="1167933" y="2281072"/>
            <a:ext cx="160813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FDA</a:t>
            </a:r>
          </a:p>
        </p:txBody>
      </p:sp>
      <p:sp>
        <p:nvSpPr>
          <p:cNvPr id="5" name="Rectangle 4"/>
          <p:cNvSpPr/>
          <p:nvPr/>
        </p:nvSpPr>
        <p:spPr>
          <a:xfrm>
            <a:off x="5867400" y="3886200"/>
            <a:ext cx="1738898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DCC</a:t>
            </a:r>
          </a:p>
        </p:txBody>
      </p:sp>
      <p:sp>
        <p:nvSpPr>
          <p:cNvPr id="6" name="Rectangle 5"/>
          <p:cNvSpPr/>
          <p:nvPr/>
        </p:nvSpPr>
        <p:spPr>
          <a:xfrm>
            <a:off x="1371600" y="3489065"/>
            <a:ext cx="1371600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NIH</a:t>
            </a:r>
          </a:p>
        </p:txBody>
      </p:sp>
      <p:sp>
        <p:nvSpPr>
          <p:cNvPr id="7" name="Rectangle 6"/>
          <p:cNvSpPr/>
          <p:nvPr/>
        </p:nvSpPr>
        <p:spPr>
          <a:xfrm>
            <a:off x="1287466" y="4953000"/>
            <a:ext cx="160813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SAS</a:t>
            </a:r>
          </a:p>
        </p:txBody>
      </p:sp>
      <p:sp>
        <p:nvSpPr>
          <p:cNvPr id="8" name="Rectangle 7"/>
          <p:cNvSpPr/>
          <p:nvPr/>
        </p:nvSpPr>
        <p:spPr>
          <a:xfrm rot="17481462">
            <a:off x="2143911" y="3777952"/>
            <a:ext cx="1723549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eaLnBrk="0" hangingPunct="0">
              <a:defRPr/>
            </a:pPr>
            <a:r>
              <a:rPr lang="en-US" sz="4000" b="1" dirty="0">
                <a:ln w="50800"/>
                <a:solidFill>
                  <a:schemeClr val="bg1">
                    <a:shade val="50000"/>
                  </a:schemeClr>
                </a:solidFill>
              </a:rPr>
              <a:t>NOGA</a:t>
            </a:r>
          </a:p>
        </p:txBody>
      </p:sp>
      <p:sp>
        <p:nvSpPr>
          <p:cNvPr id="9" name="Rectangle 8"/>
          <p:cNvSpPr/>
          <p:nvPr/>
        </p:nvSpPr>
        <p:spPr>
          <a:xfrm>
            <a:off x="3264946" y="5257800"/>
            <a:ext cx="199285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LOL?</a:t>
            </a:r>
          </a:p>
        </p:txBody>
      </p:sp>
      <p:sp>
        <p:nvSpPr>
          <p:cNvPr id="10" name="Rectangle 9"/>
          <p:cNvSpPr/>
          <p:nvPr/>
        </p:nvSpPr>
        <p:spPr>
          <a:xfrm rot="20569481">
            <a:off x="3910472" y="3036251"/>
            <a:ext cx="160813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SAE</a:t>
            </a:r>
          </a:p>
        </p:txBody>
      </p:sp>
      <p:sp>
        <p:nvSpPr>
          <p:cNvPr id="11" name="Rectangle 10"/>
          <p:cNvSpPr/>
          <p:nvPr/>
        </p:nvSpPr>
        <p:spPr>
          <a:xfrm rot="16658718">
            <a:off x="6077703" y="1844173"/>
            <a:ext cx="838691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eaLnBrk="0" hangingPunct="0">
              <a:defRPr/>
            </a:pPr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PI</a:t>
            </a:r>
            <a:endParaRPr lang="en-US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96000" y="3108498"/>
            <a:ext cx="1067921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eaLnBrk="0" hangingPunct="0">
              <a:defRPr/>
            </a:pPr>
            <a:r>
              <a:rPr lang="en-US" sz="4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IRB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014099" y="5132490"/>
            <a:ext cx="1377301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IND</a:t>
            </a:r>
          </a:p>
        </p:txBody>
      </p:sp>
      <p:sp>
        <p:nvSpPr>
          <p:cNvPr id="14" name="Rectangle 13"/>
          <p:cNvSpPr/>
          <p:nvPr/>
        </p:nvSpPr>
        <p:spPr>
          <a:xfrm rot="16200000">
            <a:off x="6397449" y="3821729"/>
            <a:ext cx="3182282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32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CFR or CRF?</a:t>
            </a:r>
          </a:p>
        </p:txBody>
      </p:sp>
      <p:sp>
        <p:nvSpPr>
          <p:cNvPr id="40973" name="TextBox 14"/>
          <p:cNvSpPr txBox="1">
            <a:spLocks noChangeArrowheads="1"/>
          </p:cNvSpPr>
          <p:nvPr/>
        </p:nvSpPr>
        <p:spPr bwMode="auto">
          <a:xfrm>
            <a:off x="838200" y="228600"/>
            <a:ext cx="61817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4400">
                <a:solidFill>
                  <a:schemeClr val="bg1"/>
                </a:solidFill>
              </a:rPr>
              <a:t>Acronyms and Jargon…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657600" y="4343400"/>
            <a:ext cx="2057400" cy="923330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TEAE</a:t>
            </a:r>
            <a:endParaRPr lang="en-US" sz="5400" dirty="0"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12394" y="1988403"/>
            <a:ext cx="3126406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48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42 </a:t>
            </a:r>
            <a:r>
              <a:rPr lang="en-US" sz="4800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yo</a:t>
            </a:r>
            <a:r>
              <a:rPr lang="en-US" sz="48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WF</a:t>
            </a:r>
          </a:p>
        </p:txBody>
      </p:sp>
      <p:sp>
        <p:nvSpPr>
          <p:cNvPr id="18" name="TextBox 17"/>
          <p:cNvSpPr txBox="1"/>
          <p:nvPr/>
        </p:nvSpPr>
        <p:spPr>
          <a:xfrm rot="16200000">
            <a:off x="-1159908" y="3161404"/>
            <a:ext cx="3942105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4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Stopping Rules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Application vs. Application!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smtClean="0"/>
              <a:t>Computer:  </a:t>
            </a:r>
            <a:r>
              <a:rPr lang="en-US" smtClean="0"/>
              <a:t>software designed to fill specific needs of a user</a:t>
            </a:r>
          </a:p>
          <a:p>
            <a:r>
              <a:rPr lang="en-US" u="sng" smtClean="0"/>
              <a:t>Regulatory:  </a:t>
            </a:r>
            <a:r>
              <a:rPr lang="en-US" smtClean="0"/>
              <a:t>application made to a health authority to market or license a new product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CRF vs. CFR!	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Case Report Form</a:t>
            </a:r>
          </a:p>
          <a:p>
            <a:pPr lvl="1"/>
            <a:r>
              <a:rPr lang="en-US" smtClean="0"/>
              <a:t>A record of clinical study observations that a study protocol designates must be completed for each subject</a:t>
            </a:r>
          </a:p>
          <a:p>
            <a:r>
              <a:rPr lang="en-US" smtClean="0"/>
              <a:t>Code of Federal Regulations</a:t>
            </a:r>
          </a:p>
          <a:p>
            <a:pPr lvl="1"/>
            <a:r>
              <a:rPr lang="en-US" smtClean="0"/>
              <a:t>Codification of general and permanent rules and regulations published in the Federal Register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DSMB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Data and Safety Monitoring Board</a:t>
            </a:r>
          </a:p>
          <a:p>
            <a:pPr lvl="1"/>
            <a:r>
              <a:rPr lang="en-US" smtClean="0"/>
              <a:t>Independent group of experts who monitor patient safety and treatment efficacy data while a trial is ongoing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GCP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Good Clinical Practice</a:t>
            </a:r>
          </a:p>
          <a:p>
            <a:pPr lvl="1"/>
            <a:r>
              <a:rPr lang="en-US" smtClean="0"/>
              <a:t>A standard for the design, conduct, performance, monitoring, auditing, recording, analyses and reporting of clinical trials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IRB</a:t>
            </a:r>
          </a:p>
        </p:txBody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Institutional Review Board</a:t>
            </a:r>
          </a:p>
          <a:p>
            <a:pPr lvl="1"/>
            <a:r>
              <a:rPr lang="en-US" smtClean="0"/>
              <a:t>Independent body of medical, scientific and non-scientific members, whose responsibility it is to ensure the protection of the rights, safety and well-being of human subjects involved in a trial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IMM / MSM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9248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smtClean="0"/>
              <a:t>Independent Medical Monitor 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NINDS study that does not require oversight by a DSMB will appoint an IMM</a:t>
            </a:r>
          </a:p>
          <a:p>
            <a:pPr>
              <a:lnSpc>
                <a:spcPct val="90000"/>
              </a:lnSpc>
            </a:pPr>
            <a:r>
              <a:rPr lang="en-US" sz="2800" b="1" smtClean="0"/>
              <a:t>Medical Safety Monitor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NINDS funded Multicenter studies requiring a DSMB will also appoint a MSM</a:t>
            </a:r>
          </a:p>
          <a:p>
            <a:pPr lvl="1">
              <a:lnSpc>
                <a:spcPct val="90000"/>
              </a:lnSpc>
            </a:pPr>
            <a:endParaRPr lang="en-US" sz="1800" smtClean="0"/>
          </a:p>
          <a:p>
            <a:pPr>
              <a:lnSpc>
                <a:spcPct val="90000"/>
              </a:lnSpc>
            </a:pPr>
            <a:r>
              <a:rPr lang="en-US" sz="2800" smtClean="0"/>
              <a:t>Physician, not involved in the study, responsible for ongoing monitoring of reports of Serious Adverse Events in real time and Adverse Events on a periodic basis, but remains blinded to study treatment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Screening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smtClean="0"/>
              <a:t>Substance:  </a:t>
            </a:r>
            <a:r>
              <a:rPr lang="en-US" smtClean="0"/>
              <a:t>Process by which substances are evaluated in a battery of tests or assays</a:t>
            </a:r>
          </a:p>
          <a:p>
            <a:r>
              <a:rPr lang="en-US" u="sng" smtClean="0"/>
              <a:t>Potential patient:  </a:t>
            </a:r>
            <a:r>
              <a:rPr lang="en-US" smtClean="0"/>
              <a:t>Active consideration of potential subjects for enrollment in a trial</a:t>
            </a:r>
          </a:p>
          <a:p>
            <a:endParaRPr lang="en-US" sz="1800" smtClean="0"/>
          </a:p>
          <a:p>
            <a:r>
              <a:rPr lang="en-US" i="1" smtClean="0"/>
              <a:t>Screen failures </a:t>
            </a:r>
            <a:r>
              <a:rPr lang="en-US" smtClean="0"/>
              <a:t>are potential subjects who do not meet one or more of the inclusion criteria required to be eligible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smtClean="0"/>
              <a:t>How can we achieve these goals?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Clear understanding of tasks and issues</a:t>
            </a:r>
          </a:p>
          <a:p>
            <a:r>
              <a:rPr lang="en-US" smtClean="0"/>
              <a:t>Clear understanding of timelines and study budget</a:t>
            </a:r>
          </a:p>
          <a:p>
            <a:r>
              <a:rPr lang="en-US" smtClean="0"/>
              <a:t>Coordination of efforts</a:t>
            </a:r>
          </a:p>
          <a:p>
            <a:endParaRPr lang="en-US" smtClean="0"/>
          </a:p>
          <a:p>
            <a:r>
              <a:rPr lang="en-US" smtClean="0"/>
              <a:t>Ensure the study team is effectively communicating!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SOA</a:t>
            </a:r>
          </a:p>
        </p:txBody>
      </p:sp>
      <p:sp>
        <p:nvSpPr>
          <p:cNvPr id="491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Schedule of Assessments</a:t>
            </a:r>
          </a:p>
          <a:p>
            <a:pPr lvl="1"/>
            <a:r>
              <a:rPr lang="en-US" smtClean="0"/>
              <a:t>Study specific visit schedule typically in table format</a:t>
            </a:r>
          </a:p>
          <a:p>
            <a:pPr lvl="1"/>
            <a:r>
              <a:rPr lang="en-US" smtClean="0"/>
              <a:t>Useful in preparing your study budget, to determine the cost of each procedure that will be performed on each subject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 #3</a:t>
            </a:r>
          </a:p>
        </p:txBody>
      </p:sp>
      <p:sp>
        <p:nvSpPr>
          <p:cNvPr id="501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acronym IRB refers to:</a:t>
            </a:r>
          </a:p>
          <a:p>
            <a:pPr lvl="1">
              <a:buFont typeface="Wingdings" pitchFamily="2" charset="2"/>
              <a:buNone/>
            </a:pPr>
            <a:r>
              <a:rPr lang="en-US" smtClean="0"/>
              <a:t>(A)  Investigational Requirement Board</a:t>
            </a:r>
          </a:p>
          <a:p>
            <a:pPr lvl="1">
              <a:buFont typeface="Wingdings" pitchFamily="2" charset="2"/>
              <a:buNone/>
            </a:pPr>
            <a:r>
              <a:rPr lang="en-US" smtClean="0"/>
              <a:t>(B)  Institutional Review Board</a:t>
            </a:r>
          </a:p>
          <a:p>
            <a:pPr lvl="1">
              <a:buFont typeface="Wingdings" pitchFamily="2" charset="2"/>
              <a:buNone/>
            </a:pPr>
            <a:r>
              <a:rPr lang="en-US" smtClean="0"/>
              <a:t>(C)  Informed Research Board</a:t>
            </a:r>
          </a:p>
          <a:p>
            <a:pPr lvl="1">
              <a:buFont typeface="Wingdings" pitchFamily="2" charset="2"/>
              <a:buNone/>
            </a:pPr>
            <a:r>
              <a:rPr lang="en-US" smtClean="0"/>
              <a:t>(D)  Information Review Board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Translation….</a:t>
            </a:r>
          </a:p>
        </p:txBody>
      </p:sp>
      <p:sp>
        <p:nvSpPr>
          <p:cNvPr id="51202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600200"/>
            <a:ext cx="6400800" cy="2743200"/>
          </a:xfrm>
        </p:spPr>
        <p:txBody>
          <a:bodyPr/>
          <a:lstStyle/>
          <a:p>
            <a:r>
              <a:rPr lang="en-US" sz="5400" smtClean="0"/>
              <a:t>Translation….</a:t>
            </a:r>
          </a:p>
        </p:txBody>
      </p:sp>
      <p:pic>
        <p:nvPicPr>
          <p:cNvPr id="51203" name="Picture 2" descr="https://encrypted-tbn0.gstatic.com/images?q=tbn:ANd9GcQkTPDdFdbzk9IVAbcvGj4HpgOuv_CiIB84C2I6SO9LjNO-HZfWXkZLj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b="8696"/>
          <a:stretch>
            <a:fillRect/>
          </a:stretch>
        </p:blipFill>
        <p:spPr bwMode="auto">
          <a:xfrm>
            <a:off x="2971800" y="2971800"/>
            <a:ext cx="256222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Clinicians and Biostatisticians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924800" cy="48006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 sz="2800" dirty="0" smtClean="0"/>
              <a:t>Strength of the pre-clinical data to support the hypothesis</a:t>
            </a:r>
          </a:p>
          <a:p>
            <a:pPr lvl="1">
              <a:lnSpc>
                <a:spcPct val="80000"/>
              </a:lnSpc>
              <a:spcBef>
                <a:spcPct val="50000"/>
              </a:spcBef>
            </a:pPr>
            <a:r>
              <a:rPr lang="en-US" altLang="en-US" sz="2400" dirty="0" smtClean="0"/>
              <a:t>What data can support the sample size calculation?</a:t>
            </a:r>
            <a:endParaRPr lang="en-US" altLang="en-US" sz="2000" dirty="0" smtClean="0"/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 sz="2800" dirty="0" smtClean="0"/>
              <a:t>When is a subject “enrolled”?</a:t>
            </a:r>
          </a:p>
          <a:p>
            <a:pPr lvl="1">
              <a:lnSpc>
                <a:spcPct val="80000"/>
              </a:lnSpc>
              <a:spcBef>
                <a:spcPct val="50000"/>
              </a:spcBef>
            </a:pPr>
            <a:r>
              <a:rPr lang="en-US" altLang="en-US" sz="2400" dirty="0" smtClean="0"/>
              <a:t>Time of consent, or</a:t>
            </a:r>
          </a:p>
          <a:p>
            <a:pPr lvl="1">
              <a:lnSpc>
                <a:spcPct val="80000"/>
              </a:lnSpc>
              <a:spcBef>
                <a:spcPct val="50000"/>
              </a:spcBef>
            </a:pPr>
            <a:r>
              <a:rPr lang="en-US" altLang="en-US" sz="2400" dirty="0" smtClean="0"/>
              <a:t>Time of </a:t>
            </a:r>
            <a:r>
              <a:rPr lang="en-US" altLang="en-US" sz="2400" dirty="0" smtClean="0"/>
              <a:t>randomization, or</a:t>
            </a:r>
          </a:p>
          <a:p>
            <a:pPr lvl="1">
              <a:lnSpc>
                <a:spcPct val="80000"/>
              </a:lnSpc>
              <a:spcBef>
                <a:spcPct val="50000"/>
              </a:spcBef>
            </a:pPr>
            <a:r>
              <a:rPr lang="en-US" altLang="en-US" sz="2400" dirty="0" smtClean="0"/>
              <a:t>Time of </a:t>
            </a:r>
            <a:r>
              <a:rPr lang="en-US" altLang="en-US" sz="2400" smtClean="0"/>
              <a:t>drug/placebo treatment</a:t>
            </a:r>
            <a:endParaRPr lang="en-US" altLang="en-US" sz="2400" dirty="0" smtClean="0"/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 sz="2800" dirty="0" smtClean="0"/>
              <a:t>What is the anticipated screen failure rate?</a:t>
            </a:r>
          </a:p>
          <a:p>
            <a:pPr lvl="1">
              <a:lnSpc>
                <a:spcPct val="80000"/>
              </a:lnSpc>
              <a:spcBef>
                <a:spcPct val="50000"/>
              </a:spcBef>
            </a:pPr>
            <a:r>
              <a:rPr lang="en-US" altLang="en-US" sz="2400" dirty="0" smtClean="0"/>
              <a:t>How many patients will be consented, then be determined not to meet eligibility criteria?</a:t>
            </a:r>
            <a:endParaRPr lang="en-US" altLang="en-US" sz="1400" dirty="0" smtClean="0"/>
          </a:p>
          <a:p>
            <a:pPr>
              <a:lnSpc>
                <a:spcPct val="80000"/>
              </a:lnSpc>
              <a:spcBef>
                <a:spcPct val="50000"/>
              </a:spcBef>
            </a:pPr>
            <a:endParaRPr lang="en-US" alt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Clinicians and Biostatisticians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924800" cy="46482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 sz="2800" dirty="0" smtClean="0"/>
              <a:t>What is the duration of the study?</a:t>
            </a:r>
          </a:p>
          <a:p>
            <a:pPr lvl="1">
              <a:lnSpc>
                <a:spcPct val="80000"/>
              </a:lnSpc>
              <a:spcBef>
                <a:spcPct val="50000"/>
              </a:spcBef>
            </a:pPr>
            <a:r>
              <a:rPr lang="en-US" altLang="en-US" sz="2400" dirty="0" smtClean="0"/>
              <a:t>How long will it take to recruit all subjects?</a:t>
            </a:r>
          </a:p>
          <a:p>
            <a:pPr lvl="1">
              <a:lnSpc>
                <a:spcPct val="80000"/>
              </a:lnSpc>
              <a:spcBef>
                <a:spcPct val="50000"/>
              </a:spcBef>
            </a:pPr>
            <a:r>
              <a:rPr lang="en-US" altLang="en-US" sz="2400" dirty="0" smtClean="0"/>
              <a:t>How long will each subject be on study drug/placebo</a:t>
            </a:r>
          </a:p>
          <a:p>
            <a:pPr lvl="1">
              <a:lnSpc>
                <a:spcPct val="80000"/>
              </a:lnSpc>
              <a:spcBef>
                <a:spcPct val="50000"/>
              </a:spcBef>
            </a:pPr>
            <a:r>
              <a:rPr lang="en-US" altLang="en-US" sz="2400" dirty="0" smtClean="0"/>
              <a:t>How long will they be followed after stopping study drug/placebo?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 sz="2800" dirty="0" smtClean="0"/>
              <a:t>What will we do with all this data?</a:t>
            </a:r>
          </a:p>
          <a:p>
            <a:pPr lvl="1">
              <a:lnSpc>
                <a:spcPct val="80000"/>
              </a:lnSpc>
              <a:spcBef>
                <a:spcPct val="50000"/>
              </a:spcBef>
            </a:pPr>
            <a:r>
              <a:rPr lang="en-US" altLang="en-US" sz="2400" dirty="0" smtClean="0"/>
              <a:t>Primary endpoint </a:t>
            </a:r>
          </a:p>
          <a:p>
            <a:pPr lvl="1">
              <a:lnSpc>
                <a:spcPct val="80000"/>
              </a:lnSpc>
              <a:spcBef>
                <a:spcPct val="50000"/>
              </a:spcBef>
            </a:pPr>
            <a:r>
              <a:rPr lang="en-US" altLang="en-US" sz="2400" dirty="0" smtClean="0"/>
              <a:t>Secondary endpoints</a:t>
            </a:r>
          </a:p>
          <a:p>
            <a:pPr lvl="1">
              <a:lnSpc>
                <a:spcPct val="80000"/>
              </a:lnSpc>
              <a:spcBef>
                <a:spcPct val="50000"/>
              </a:spcBef>
            </a:pPr>
            <a:r>
              <a:rPr lang="en-US" altLang="en-US" sz="2400" dirty="0" smtClean="0"/>
              <a:t>Safety endpoints</a:t>
            </a:r>
          </a:p>
          <a:p>
            <a:pPr lvl="1">
              <a:lnSpc>
                <a:spcPct val="80000"/>
              </a:lnSpc>
              <a:spcBef>
                <a:spcPct val="50000"/>
              </a:spcBef>
            </a:pPr>
            <a:r>
              <a:rPr lang="en-US" altLang="en-US" sz="2400" dirty="0" smtClean="0"/>
              <a:t>Exploratory endpoints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PI and IT/Data Managers</a:t>
            </a:r>
          </a:p>
        </p:txBody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924800" cy="48006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dirty="0" smtClean="0"/>
              <a:t>Requires clear understanding of the protocol, patient population and expected data points to be collected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dirty="0" smtClean="0"/>
              <a:t>Clearly written specifications for the data capture system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dirty="0" smtClean="0"/>
              <a:t>Develop use-friendly, intuitive data capture system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en-US" dirty="0" smtClean="0"/>
              <a:t>Rigorous testing and validation of the data capture system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PI and Financial Sponsor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Recruitment / retention </a:t>
            </a:r>
          </a:p>
          <a:p>
            <a:r>
              <a:rPr lang="en-US" dirty="0" smtClean="0"/>
              <a:t>Screen failure rate</a:t>
            </a:r>
          </a:p>
          <a:p>
            <a:r>
              <a:rPr lang="en-US" dirty="0" smtClean="0"/>
              <a:t>Data quality</a:t>
            </a:r>
          </a:p>
          <a:p>
            <a:r>
              <a:rPr lang="en-US" dirty="0" smtClean="0"/>
              <a:t>Unanticipated costs</a:t>
            </a:r>
          </a:p>
          <a:p>
            <a:r>
              <a:rPr lang="en-US" dirty="0" smtClean="0"/>
              <a:t>Competing trials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28600"/>
            <a:ext cx="8339137" cy="914400"/>
          </a:xfrm>
        </p:spPr>
        <p:txBody>
          <a:bodyPr/>
          <a:lstStyle/>
          <a:p>
            <a:r>
              <a:rPr lang="en-US" sz="3800" smtClean="0"/>
              <a:t>Coordinating Center and Clinical Sites</a:t>
            </a:r>
          </a:p>
        </p:txBody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smtClean="0"/>
              <a:t>Coordinating Center focus on ensuring all data is collected per protocol</a:t>
            </a:r>
          </a:p>
          <a:p>
            <a:pPr>
              <a:spcBef>
                <a:spcPct val="50000"/>
              </a:spcBef>
            </a:pPr>
            <a:r>
              <a:rPr lang="en-US" altLang="en-US" smtClean="0"/>
              <a:t>Site personnel are focus on patient care</a:t>
            </a:r>
          </a:p>
          <a:p>
            <a:pPr>
              <a:spcBef>
                <a:spcPct val="50000"/>
              </a:spcBef>
            </a:pPr>
            <a:r>
              <a:rPr lang="en-US" altLang="en-US" smtClean="0"/>
              <a:t>Communicate about protocol questions, adverse events, unanticipated problems</a:t>
            </a:r>
          </a:p>
          <a:p>
            <a:pPr>
              <a:spcBef>
                <a:spcPct val="50000"/>
              </a:spcBef>
            </a:pPr>
            <a:endParaRPr lang="en-US" altLang="en-US" smtClean="0"/>
          </a:p>
          <a:p>
            <a:pPr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IRB and Clinical Sites</a:t>
            </a:r>
          </a:p>
        </p:txBody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smtClean="0"/>
              <a:t>Provide well-written Informed Consent Form templates in lay language</a:t>
            </a:r>
          </a:p>
          <a:p>
            <a:pPr>
              <a:spcBef>
                <a:spcPct val="50000"/>
              </a:spcBef>
            </a:pPr>
            <a:r>
              <a:rPr lang="en-US" altLang="en-US" smtClean="0"/>
              <a:t>Provide reports on study activity and safety to the IRB as requested (expedited and at time of continuing review)</a:t>
            </a:r>
          </a:p>
          <a:p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7924800" cy="914400"/>
          </a:xfrm>
        </p:spPr>
        <p:txBody>
          <a:bodyPr/>
          <a:lstStyle/>
          <a:p>
            <a:r>
              <a:rPr lang="en-US" smtClean="0"/>
              <a:t>Next steps</a:t>
            </a:r>
          </a:p>
        </p:txBody>
      </p:sp>
      <p:pic>
        <p:nvPicPr>
          <p:cNvPr id="57346" name="Content Placeholder 8" descr="imagesCASNTMF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678488" y="1828800"/>
            <a:ext cx="2398712" cy="2209800"/>
          </a:xfrm>
        </p:spPr>
      </p:pic>
      <p:sp>
        <p:nvSpPr>
          <p:cNvPr id="57347" name="TextBox 9"/>
          <p:cNvSpPr txBox="1">
            <a:spLocks noChangeArrowheads="1"/>
          </p:cNvSpPr>
          <p:nvPr/>
        </p:nvSpPr>
        <p:spPr bwMode="auto">
          <a:xfrm>
            <a:off x="762000" y="2438400"/>
            <a:ext cx="4160838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/>
              <a:t>Challenges and Strategies for Success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Communication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u="sng" smtClean="0"/>
              <a:t>Oxford dictionary:  </a:t>
            </a:r>
            <a:r>
              <a:rPr lang="en-US" smtClean="0"/>
              <a:t>“The imparting or exchanging of information or news”</a:t>
            </a:r>
          </a:p>
          <a:p>
            <a:pPr eaLnBrk="1" hangingPunct="1"/>
            <a:r>
              <a:rPr lang="en-US" u="sng" smtClean="0"/>
              <a:t>Wikipedia: </a:t>
            </a:r>
            <a:r>
              <a:rPr lang="en-US" smtClean="0"/>
              <a:t>“The activity of conveying information through the exchange of ideas, feelings, intentions…”;            “</a:t>
            </a:r>
            <a:r>
              <a:rPr lang="en-US" b="1" i="1" u="sng" smtClean="0"/>
              <a:t>The communication process is complete once the</a:t>
            </a:r>
            <a:r>
              <a:rPr lang="en-US" smtClean="0"/>
              <a:t> </a:t>
            </a:r>
            <a:r>
              <a:rPr lang="en-US" b="1" i="1" u="sng" smtClean="0"/>
              <a:t>receiver understands the senders message</a:t>
            </a:r>
            <a:r>
              <a:rPr lang="en-US" smtClean="0"/>
              <a:t>”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to communicate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Email</a:t>
            </a:r>
          </a:p>
          <a:p>
            <a:r>
              <a:rPr lang="en-US" smtClean="0"/>
              <a:t>Voicemail</a:t>
            </a:r>
          </a:p>
          <a:p>
            <a:r>
              <a:rPr lang="en-US" smtClean="0"/>
              <a:t>Conference calls/ webinars</a:t>
            </a:r>
          </a:p>
          <a:p>
            <a:r>
              <a:rPr lang="en-US" smtClean="0"/>
              <a:t>In person meetings</a:t>
            </a:r>
          </a:p>
          <a:p>
            <a:endParaRPr lang="en-US" smtClean="0"/>
          </a:p>
          <a:p>
            <a:r>
              <a:rPr lang="en-US" smtClean="0"/>
              <a:t>Discuss preferences and expectation of responsiveness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Who talks with whom</a:t>
            </a:r>
          </a:p>
        </p:txBody>
      </p:sp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Flow of communication should be clearly outlined at the beginning of a trial</a:t>
            </a:r>
          </a:p>
          <a:p>
            <a:r>
              <a:rPr lang="en-US" smtClean="0"/>
              <a:t>Include project manager or lead study coordinator on all communication, so you have a record of decisions and future action items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Strategies for Study Start Up</a:t>
            </a:r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Conduct “kick off” meeting with all study team members </a:t>
            </a:r>
          </a:p>
          <a:p>
            <a:r>
              <a:rPr lang="en-US" smtClean="0"/>
              <a:t>Host routine meetings involving the entire study team</a:t>
            </a:r>
          </a:p>
          <a:p>
            <a:r>
              <a:rPr lang="en-US" smtClean="0"/>
              <a:t>Ensure everyone has base understanding of the research goals, timeline and budget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Strategies for Meetings</a:t>
            </a:r>
          </a:p>
        </p:txBody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Distribute agenda 1 – 2 days prior to meeting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Start meeting with review of action items from prior meeting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Involve all team members and encourage questions/discussion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Review timeline and upcoming milestones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Meeting minutes should capture key decisions and action items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Minutes should be distributed to all team members within 2 – 3 business days</a:t>
            </a:r>
          </a:p>
          <a:p>
            <a:pPr>
              <a:lnSpc>
                <a:spcPct val="90000"/>
              </a:lnSpc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Once your trial has started</a:t>
            </a:r>
          </a:p>
        </p:txBody>
      </p:sp>
      <p:sp>
        <p:nvSpPr>
          <p:cNvPr id="624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Staffing on projects change over the course of a trial.  Good documentation will help transition from one staff member to another</a:t>
            </a:r>
          </a:p>
          <a:p>
            <a:r>
              <a:rPr lang="en-US" smtClean="0"/>
              <a:t>Maintain routine meeting schedule to ensure team members remain clear about goals, timeline and budget constraints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Analysis, publication &amp; closeout</a:t>
            </a:r>
          </a:p>
        </p:txBody>
      </p:sp>
      <p:sp>
        <p:nvSpPr>
          <p:cNvPr id="634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Timeline for database “lock”</a:t>
            </a:r>
          </a:p>
          <a:p>
            <a:r>
              <a:rPr lang="en-US" smtClean="0"/>
              <a:t>Data sharing issues</a:t>
            </a:r>
          </a:p>
          <a:p>
            <a:r>
              <a:rPr lang="en-US" smtClean="0"/>
              <a:t>What governs how data can be shared?</a:t>
            </a:r>
          </a:p>
          <a:p>
            <a:pPr lvl="1"/>
            <a:r>
              <a:rPr lang="en-US" smtClean="0"/>
              <a:t>Contracts</a:t>
            </a:r>
          </a:p>
          <a:p>
            <a:pPr lvl="1"/>
            <a:r>
              <a:rPr lang="en-US" smtClean="0"/>
              <a:t>IRB</a:t>
            </a:r>
          </a:p>
          <a:p>
            <a:r>
              <a:rPr lang="en-US" smtClean="0"/>
              <a:t>Be sure sites have clear timeline for completion of data entry and query resolution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Effective communication is essential for successful coordination of multicenter clinical trials</a:t>
            </a:r>
          </a:p>
          <a:p>
            <a:r>
              <a:rPr lang="en-US" smtClean="0"/>
              <a:t>Key players/collaborators have different perspectives and priorities</a:t>
            </a:r>
          </a:p>
          <a:p>
            <a:r>
              <a:rPr lang="en-US" smtClean="0"/>
              <a:t>Funding often drives decisions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015288" cy="914400"/>
          </a:xfrm>
        </p:spPr>
        <p:txBody>
          <a:bodyPr/>
          <a:lstStyle/>
          <a:p>
            <a:r>
              <a:rPr lang="en-US" smtClean="0"/>
              <a:t>Key to Success is….</a:t>
            </a:r>
          </a:p>
        </p:txBody>
      </p:sp>
      <p:pic>
        <p:nvPicPr>
          <p:cNvPr id="65538" name="Picture 2" descr="Blue 3d People Working Together To Hold Colorful Pieces Of A Jig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219200" y="1520825"/>
            <a:ext cx="6096000" cy="45751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Thank you for your attention!</a:t>
            </a:r>
          </a:p>
        </p:txBody>
      </p:sp>
      <p:pic>
        <p:nvPicPr>
          <p:cNvPr id="66562" name="Content Placeholder 3" descr="imagesCAH2FP8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909888" y="1982788"/>
            <a:ext cx="2347912" cy="34274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Communication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“The single biggest problem in communication is the illusion that it has taken place.”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-- George Bernard Shaw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can we avoid this?</a:t>
            </a:r>
          </a:p>
        </p:txBody>
      </p:sp>
      <p:pic>
        <p:nvPicPr>
          <p:cNvPr id="24578" name="Content Placeholder 5" descr="it-business-communication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-8882" t="-42461" r="-8279" b="-5824"/>
          <a:stretch>
            <a:fillRect/>
          </a:stretch>
        </p:blipFill>
        <p:spPr>
          <a:xfrm>
            <a:off x="-179388" y="-990600"/>
            <a:ext cx="9018588" cy="7848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Effective Communication….</a:t>
            </a:r>
          </a:p>
        </p:txBody>
      </p:sp>
      <p:pic>
        <p:nvPicPr>
          <p:cNvPr id="25602" name="Content Placeholder 5" descr="imagesCAHDTTSV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67402" y="2033589"/>
            <a:ext cx="3376235" cy="25384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 #1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Which best describes effective communication?</a:t>
            </a:r>
          </a:p>
          <a:p>
            <a:pPr lvl="1">
              <a:buFont typeface="Wingdings" pitchFamily="2" charset="2"/>
              <a:buNone/>
            </a:pPr>
            <a:r>
              <a:rPr lang="en-US" smtClean="0"/>
              <a:t>(A)  Both parties agree</a:t>
            </a:r>
          </a:p>
          <a:p>
            <a:pPr lvl="1">
              <a:buFont typeface="Wingdings" pitchFamily="2" charset="2"/>
              <a:buNone/>
            </a:pPr>
            <a:r>
              <a:rPr lang="en-US" smtClean="0"/>
              <a:t>(B)  The receiver understands the senders message</a:t>
            </a:r>
          </a:p>
          <a:p>
            <a:pPr lvl="1">
              <a:buFont typeface="Wingdings" pitchFamily="2" charset="2"/>
              <a:buNone/>
            </a:pPr>
            <a:r>
              <a:rPr lang="en-US" smtClean="0"/>
              <a:t>(C)  The sender believes the receiver understands the message</a:t>
            </a:r>
          </a:p>
          <a:p>
            <a:pPr lvl="1">
              <a:buFont typeface="Wingdings" pitchFamily="2" charset="2"/>
              <a:buNone/>
            </a:pPr>
            <a:r>
              <a:rPr lang="en-US" smtClean="0"/>
              <a:t>(D)  Both parties disagree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Effective Communication</a:t>
            </a:r>
          </a:p>
        </p:txBody>
      </p:sp>
      <p:sp>
        <p:nvSpPr>
          <p:cNvPr id="26626" name="Rectangle 4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/>
              <a:t>Know your audience/collaborators and understand their perspective</a:t>
            </a:r>
          </a:p>
          <a:p>
            <a:r>
              <a:rPr lang="en-US" smtClean="0"/>
              <a:t>Speak a common language</a:t>
            </a:r>
          </a:p>
          <a:p>
            <a:r>
              <a:rPr lang="en-US" smtClean="0"/>
              <a:t>Translate as needed!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7014</TotalTime>
  <Words>1313</Words>
  <Application>Microsoft Office PowerPoint</Application>
  <PresentationFormat>On-screen Show (4:3)</PresentationFormat>
  <Paragraphs>206</Paragraphs>
  <Slides>48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Radial</vt:lpstr>
      <vt:lpstr>Speaking Clinical Trials</vt:lpstr>
      <vt:lpstr>Goals of successful collaboration in multicenter clinical trials</vt:lpstr>
      <vt:lpstr>How can we achieve these goals?</vt:lpstr>
      <vt:lpstr>Communication</vt:lpstr>
      <vt:lpstr>Communication</vt:lpstr>
      <vt:lpstr>How can we avoid this?</vt:lpstr>
      <vt:lpstr>Effective Communication….</vt:lpstr>
      <vt:lpstr>Question #1</vt:lpstr>
      <vt:lpstr>Effective Communication</vt:lpstr>
      <vt:lpstr>Collaborators have different roles</vt:lpstr>
      <vt:lpstr>PI &amp; Lead Coordinator/ PM</vt:lpstr>
      <vt:lpstr>Clinical Sites</vt:lpstr>
      <vt:lpstr>Coordinating Center</vt:lpstr>
      <vt:lpstr>IRB</vt:lpstr>
      <vt:lpstr>DSMB</vt:lpstr>
      <vt:lpstr>Financial sponsor</vt:lpstr>
      <vt:lpstr>FDA</vt:lpstr>
      <vt:lpstr>Patient Representatives</vt:lpstr>
      <vt:lpstr>It’s all in your perspective!</vt:lpstr>
      <vt:lpstr>Question #2</vt:lpstr>
      <vt:lpstr>Speaking a Common Language!</vt:lpstr>
      <vt:lpstr>Slide 22</vt:lpstr>
      <vt:lpstr>Application vs. Application!</vt:lpstr>
      <vt:lpstr>CRF vs. CFR! </vt:lpstr>
      <vt:lpstr>DSMB</vt:lpstr>
      <vt:lpstr>GCP</vt:lpstr>
      <vt:lpstr>IRB</vt:lpstr>
      <vt:lpstr>IMM / MSM</vt:lpstr>
      <vt:lpstr>Screening</vt:lpstr>
      <vt:lpstr>SOA</vt:lpstr>
      <vt:lpstr>Question #3</vt:lpstr>
      <vt:lpstr>Translation….</vt:lpstr>
      <vt:lpstr>Clinicians and Biostatisticians</vt:lpstr>
      <vt:lpstr>Clinicians and Biostatisticians</vt:lpstr>
      <vt:lpstr>PI and IT/Data Managers</vt:lpstr>
      <vt:lpstr>PI and Financial Sponsor</vt:lpstr>
      <vt:lpstr>Coordinating Center and Clinical Sites</vt:lpstr>
      <vt:lpstr>IRB and Clinical Sites</vt:lpstr>
      <vt:lpstr>Next steps</vt:lpstr>
      <vt:lpstr>How to communicate</vt:lpstr>
      <vt:lpstr>Who talks with whom</vt:lpstr>
      <vt:lpstr>Strategies for Study Start Up</vt:lpstr>
      <vt:lpstr>Strategies for Meetings</vt:lpstr>
      <vt:lpstr>Once your trial has started</vt:lpstr>
      <vt:lpstr>Analysis, publication &amp; closeout</vt:lpstr>
      <vt:lpstr>Conclusion</vt:lpstr>
      <vt:lpstr>Key to Success is….</vt:lpstr>
      <vt:lpstr>Thank you for your attention!</vt:lpstr>
    </vt:vector>
  </TitlesOfParts>
  <Company>Partners HealthCare System,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Speaking Clinical Trials</dc:title>
  <dc:creator>Partners Information Systems</dc:creator>
  <cp:lastModifiedBy>Partners Information Systems</cp:lastModifiedBy>
  <cp:revision>560</cp:revision>
  <dcterms:created xsi:type="dcterms:W3CDTF">2014-07-12T00:47:43Z</dcterms:created>
  <dcterms:modified xsi:type="dcterms:W3CDTF">2014-07-18T13:55:15Z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_NewReviewCycle">
    <vt:lpwstr/>
  </property>
</Properties>
</file>