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9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12" r:id="rId2"/>
    <p:sldMasterId id="2147483920" r:id="rId3"/>
    <p:sldMasterId id="2147484112" r:id="rId4"/>
    <p:sldMasterId id="2147484437" r:id="rId5"/>
    <p:sldMasterId id="2147484450" r:id="rId6"/>
    <p:sldMasterId id="2147484465" r:id="rId7"/>
  </p:sldMasterIdLst>
  <p:notesMasterIdLst>
    <p:notesMasterId r:id="rId44"/>
  </p:notesMasterIdLst>
  <p:sldIdLst>
    <p:sldId id="256" r:id="rId8"/>
    <p:sldId id="468" r:id="rId9"/>
    <p:sldId id="469" r:id="rId10"/>
    <p:sldId id="472" r:id="rId11"/>
    <p:sldId id="473" r:id="rId12"/>
    <p:sldId id="471" r:id="rId13"/>
    <p:sldId id="504" r:id="rId14"/>
    <p:sldId id="474" r:id="rId15"/>
    <p:sldId id="476" r:id="rId16"/>
    <p:sldId id="475" r:id="rId17"/>
    <p:sldId id="477" r:id="rId18"/>
    <p:sldId id="479" r:id="rId19"/>
    <p:sldId id="478" r:id="rId20"/>
    <p:sldId id="490" r:id="rId21"/>
    <p:sldId id="482" r:id="rId22"/>
    <p:sldId id="481" r:id="rId23"/>
    <p:sldId id="486" r:id="rId24"/>
    <p:sldId id="487" r:id="rId25"/>
    <p:sldId id="489" r:id="rId26"/>
    <p:sldId id="493" r:id="rId27"/>
    <p:sldId id="494" r:id="rId28"/>
    <p:sldId id="495" r:id="rId29"/>
    <p:sldId id="510" r:id="rId30"/>
    <p:sldId id="499" r:id="rId31"/>
    <p:sldId id="508" r:id="rId32"/>
    <p:sldId id="509" r:id="rId33"/>
    <p:sldId id="505" r:id="rId34"/>
    <p:sldId id="506" r:id="rId35"/>
    <p:sldId id="496" r:id="rId36"/>
    <p:sldId id="507" r:id="rId37"/>
    <p:sldId id="500" r:id="rId38"/>
    <p:sldId id="503" r:id="rId39"/>
    <p:sldId id="480" r:id="rId40"/>
    <p:sldId id="488" r:id="rId41"/>
    <p:sldId id="502" r:id="rId42"/>
    <p:sldId id="46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22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Sheet1!$C$30</c:f>
              <c:strCache>
                <c:ptCount val="1"/>
                <c:pt idx="0">
                  <c:v>NIH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Sheet1!$B$31:$B$39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Sheet1!$C$31:$C$39</c:f>
              <c:numCache>
                <c:formatCode>General</c:formatCode>
                <c:ptCount val="9"/>
                <c:pt idx="0">
                  <c:v>1376</c:v>
                </c:pt>
                <c:pt idx="1">
                  <c:v>1247</c:v>
                </c:pt>
                <c:pt idx="2">
                  <c:v>1333</c:v>
                </c:pt>
                <c:pt idx="3">
                  <c:v>1162</c:v>
                </c:pt>
                <c:pt idx="4">
                  <c:v>1113</c:v>
                </c:pt>
                <c:pt idx="5">
                  <c:v>1057</c:v>
                </c:pt>
                <c:pt idx="6">
                  <c:v>1015</c:v>
                </c:pt>
                <c:pt idx="7">
                  <c:v>1074</c:v>
                </c:pt>
                <c:pt idx="8">
                  <c:v>1048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97-4261-BAC6-6111841E407B}"/>
            </c:ext>
          </c:extLst>
        </c:ser>
        <c:ser>
          <c:idx val="1"/>
          <c:order val="1"/>
          <c:tx>
            <c:strRef>
              <c:f>Sheet1!$D$30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Sheet1!$B$31:$B$39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Sheet1!$D$31:$D$39</c:f>
              <c:numCache>
                <c:formatCode>General</c:formatCode>
                <c:ptCount val="9"/>
                <c:pt idx="0">
                  <c:v>4585</c:v>
                </c:pt>
                <c:pt idx="1">
                  <c:v>5462</c:v>
                </c:pt>
                <c:pt idx="2">
                  <c:v>7046</c:v>
                </c:pt>
                <c:pt idx="3">
                  <c:v>6390</c:v>
                </c:pt>
                <c:pt idx="4">
                  <c:v>5923</c:v>
                </c:pt>
                <c:pt idx="5">
                  <c:v>5839</c:v>
                </c:pt>
                <c:pt idx="6">
                  <c:v>5738</c:v>
                </c:pt>
                <c:pt idx="7">
                  <c:v>5355</c:v>
                </c:pt>
                <c:pt idx="8">
                  <c:v>6550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97-4261-BAC6-6111841E4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61749648"/>
        <c:axId val="-1961748560"/>
      </c:barChart>
      <c:catAx>
        <c:axId val="-1961749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  <a:r>
                  <a:rPr lang="en-US" baseline="0"/>
                  <a:t> Trial Registered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61748560"/>
        <c:crosses val="autoZero"/>
        <c:auto val="1"/>
        <c:lblAlgn val="ctr"/>
        <c:lblOffset val="100"/>
        <c:noMultiLvlLbl val="0"/>
      </c:catAx>
      <c:valAx>
        <c:axId val="-19617485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Trials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6174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404B6-5978-43A8-8F95-8CF119CC0360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33FB8-48D1-4186-8C57-5F9DC94F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2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33FB8-48D1-4186-8C57-5F9DC94F83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65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E18E70F2-578D-4C7E-8760-51AF9B4F9619}" type="slidenum">
              <a:rPr lang="en-US" altLang="en-US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</a:t>
            </a:fld>
            <a:endParaRPr lang="en-US" altLang="en-US" sz="13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7443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E18E70F2-578D-4C7E-8760-51AF9B4F9619}" type="slidenum">
              <a:rPr lang="en-US" altLang="en-US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</a:t>
            </a:fld>
            <a:endParaRPr lang="en-US" altLang="en-US" sz="13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9180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E18E70F2-578D-4C7E-8760-51AF9B4F9619}" type="slidenum">
              <a:rPr lang="en-US" altLang="en-US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6</a:t>
            </a:fld>
            <a:endParaRPr lang="en-US" altLang="en-US" sz="13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90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08038" y="685800"/>
            <a:ext cx="52419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D0A0E2-B1E0-4BF8-851D-18A292AEC1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85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jpe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3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B65743-E741-4EE2-A251-80355FC1AB4E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E3B954-9C05-4A56-98AB-BA888B7EE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2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5743-E741-4EE2-A251-80355FC1AB4E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B954-9C05-4A56-98AB-BA888B7EE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5743-E741-4EE2-A251-80355FC1AB4E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B954-9C05-4A56-98AB-BA888B7EE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21D2850-1450-4059-8391-BE11C7AD5DA1}" type="slidenum">
              <a:rPr lang="en-US" altLang="en-US" sz="1400" kern="1200">
                <a:solidFill>
                  <a:srgbClr val="000000"/>
                </a:solidFill>
                <a:latin typeface="Times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065FCD1-2635-4C03-A0E8-3DEFF9063E44}" type="slidenum">
              <a:rPr lang="en-US" altLang="en-US" sz="1400" kern="1200">
                <a:solidFill>
                  <a:srgbClr val="000000"/>
                </a:solidFill>
                <a:latin typeface="Times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A424A7F-E6EB-4EB2-B346-0BB56E379BDC}" type="slidenum">
              <a:rPr lang="en-US" altLang="en-US" sz="1400" kern="1200">
                <a:solidFill>
                  <a:srgbClr val="000000"/>
                </a:solidFill>
                <a:latin typeface="Times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1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1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E700646-39AA-41FC-92C3-3C6260E9DE2A}" type="slidenum">
              <a:rPr lang="en-US" altLang="en-US" sz="1400" kern="1200">
                <a:solidFill>
                  <a:srgbClr val="000000"/>
                </a:solidFill>
                <a:latin typeface="Times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37CD2F-524A-45FE-AC63-A779478D2DCD}" type="slidenum">
              <a:rPr lang="en-US" altLang="en-US" sz="1400" kern="1200">
                <a:solidFill>
                  <a:srgbClr val="000000"/>
                </a:solidFill>
                <a:latin typeface="Times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70982AE-0BDA-4E14-B5B1-1DDE1CC38564}" type="slidenum">
              <a:rPr lang="en-US" altLang="en-US" sz="1400" kern="1200">
                <a:solidFill>
                  <a:srgbClr val="000000"/>
                </a:solidFill>
                <a:latin typeface="Times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4254F4-7E15-42B3-9973-223374A04E98}" type="slidenum">
              <a:rPr lang="en-US" altLang="en-US" sz="1400" kern="1200">
                <a:solidFill>
                  <a:srgbClr val="000000"/>
                </a:solidFill>
                <a:latin typeface="Times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D5A1F6-EC3E-459A-A6D2-816662D876DF}" type="slidenum">
              <a:rPr lang="en-US" altLang="en-US" sz="1400" kern="1200">
                <a:solidFill>
                  <a:srgbClr val="000000"/>
                </a:solidFill>
                <a:latin typeface="Times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5743-E741-4EE2-A251-80355FC1AB4E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B954-9C05-4A56-98AB-BA888B7EE0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C15135-364E-4933-8C67-E647D7166383}" type="slidenum">
              <a:rPr lang="en-US" altLang="en-US" sz="1400" kern="1200">
                <a:solidFill>
                  <a:srgbClr val="000000"/>
                </a:solidFill>
                <a:latin typeface="Times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92B3AA9-3ED2-450B-9F99-30E98FE178D1}" type="slidenum">
              <a:rPr lang="en-US" altLang="en-US" sz="1400" kern="1200">
                <a:solidFill>
                  <a:srgbClr val="000000"/>
                </a:solidFill>
                <a:latin typeface="Times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599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599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7B9FFF-4B01-4ABA-B026-B927F6DF0D05}" type="slidenum">
              <a:rPr lang="en-US" altLang="en-US" sz="1400" kern="1200">
                <a:solidFill>
                  <a:srgbClr val="000000"/>
                </a:solidFill>
                <a:latin typeface="Times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kern="120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36" y="990601"/>
            <a:ext cx="9138356" cy="152400"/>
            <a:chOff x="3" y="2064"/>
            <a:chExt cx="5756" cy="96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ltGray">
            <a:xfrm>
              <a:off x="3" y="2064"/>
              <a:ext cx="5756" cy="4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FF0033"/>
                </a:buClr>
                <a:defRPr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ltGray">
            <a:xfrm>
              <a:off x="3" y="2136"/>
              <a:ext cx="5756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FF0033"/>
                </a:buClr>
                <a:defRPr/>
              </a:pPr>
              <a:endParaRPr lang="en-US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" y="5638803"/>
            <a:ext cx="9138356" cy="152400"/>
            <a:chOff x="3" y="2064"/>
            <a:chExt cx="5756" cy="96"/>
          </a:xfrm>
        </p:grpSpPr>
        <p:sp>
          <p:nvSpPr>
            <p:cNvPr id="8" name="Rectangle 11"/>
            <p:cNvSpPr>
              <a:spLocks noChangeArrowheads="1"/>
            </p:cNvSpPr>
            <p:nvPr/>
          </p:nvSpPr>
          <p:spPr bwMode="ltGray">
            <a:xfrm>
              <a:off x="3" y="2064"/>
              <a:ext cx="5756" cy="4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FF0033"/>
                </a:buClr>
                <a:defRPr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ltGray">
            <a:xfrm>
              <a:off x="3" y="2136"/>
              <a:ext cx="5756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FF0033"/>
                </a:buClr>
                <a:defRPr/>
              </a:pPr>
              <a:endParaRPr 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12533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3" y="990601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533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3032" y="3048000"/>
            <a:ext cx="6400801" cy="2667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UCLA Stroke Center</a:t>
            </a:r>
            <a:endParaRPr lang="en-US" i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BF4C3-6BE9-4548-ADF3-DE5E2A5CF4F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5314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UCLA Stroke Center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F271F-2D54-4366-B1AE-33EFE523F1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6083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1" y="4407542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1" y="2906722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385" indent="0">
              <a:buNone/>
              <a:defRPr sz="1689"/>
            </a:lvl2pPr>
            <a:lvl3pPr marL="812768" indent="0">
              <a:buNone/>
              <a:defRPr sz="1422"/>
            </a:lvl3pPr>
            <a:lvl4pPr marL="1219153" indent="0">
              <a:buNone/>
              <a:defRPr sz="1244"/>
            </a:lvl4pPr>
            <a:lvl5pPr marL="1625537" indent="0">
              <a:buNone/>
              <a:defRPr sz="1244"/>
            </a:lvl5pPr>
            <a:lvl6pPr marL="2031921" indent="0">
              <a:buNone/>
              <a:defRPr sz="1244"/>
            </a:lvl6pPr>
            <a:lvl7pPr marL="2438305" indent="0">
              <a:buNone/>
              <a:defRPr sz="1244"/>
            </a:lvl7pPr>
            <a:lvl8pPr marL="2844690" indent="0">
              <a:buNone/>
              <a:defRPr sz="1244"/>
            </a:lvl8pPr>
            <a:lvl9pPr marL="3251074" indent="0">
              <a:buNone/>
              <a:defRPr sz="12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UCLA Stroke Center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C1C7E-FF2B-499B-B831-E6603EAFE9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8038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7" y="1981201"/>
            <a:ext cx="3856567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89"/>
            </a:lvl4pPr>
            <a:lvl5pPr>
              <a:defRPr sz="1689"/>
            </a:lvl5pPr>
            <a:lvl6pPr>
              <a:defRPr sz="1689"/>
            </a:lvl6pPr>
            <a:lvl7pPr>
              <a:defRPr sz="1689"/>
            </a:lvl7pPr>
            <a:lvl8pPr>
              <a:defRPr sz="1689"/>
            </a:lvl8pPr>
            <a:lvl9pPr>
              <a:defRPr sz="16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635" y="1981201"/>
            <a:ext cx="3856566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89"/>
            </a:lvl4pPr>
            <a:lvl5pPr>
              <a:defRPr sz="1689"/>
            </a:lvl5pPr>
            <a:lvl6pPr>
              <a:defRPr sz="1689"/>
            </a:lvl6pPr>
            <a:lvl7pPr>
              <a:defRPr sz="1689"/>
            </a:lvl7pPr>
            <a:lvl8pPr>
              <a:defRPr sz="1689"/>
            </a:lvl8pPr>
            <a:lvl9pPr>
              <a:defRPr sz="16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UCLA Stroke Center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4ADA5-FC5D-4EA5-A1F6-E5D887C72C8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454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32" y="274639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22"/>
            <a:ext cx="4040012" cy="639763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85" indent="0">
              <a:buNone/>
              <a:defRPr sz="1778" b="1"/>
            </a:lvl2pPr>
            <a:lvl3pPr marL="812768" indent="0">
              <a:buNone/>
              <a:defRPr sz="1689" b="1"/>
            </a:lvl3pPr>
            <a:lvl4pPr marL="1219153" indent="0">
              <a:buNone/>
              <a:defRPr sz="1422" b="1"/>
            </a:lvl4pPr>
            <a:lvl5pPr marL="1625537" indent="0">
              <a:buNone/>
              <a:defRPr sz="1422" b="1"/>
            </a:lvl5pPr>
            <a:lvl6pPr marL="2031921" indent="0">
              <a:buNone/>
              <a:defRPr sz="1422" b="1"/>
            </a:lvl6pPr>
            <a:lvl7pPr marL="2438305" indent="0">
              <a:buNone/>
              <a:defRPr sz="1422" b="1"/>
            </a:lvl7pPr>
            <a:lvl8pPr marL="2844690" indent="0">
              <a:buNone/>
              <a:defRPr sz="1422" b="1"/>
            </a:lvl8pPr>
            <a:lvl9pPr marL="3251074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89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81" y="1535122"/>
            <a:ext cx="4041422" cy="639763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85" indent="0">
              <a:buNone/>
              <a:defRPr sz="1778" b="1"/>
            </a:lvl2pPr>
            <a:lvl3pPr marL="812768" indent="0">
              <a:buNone/>
              <a:defRPr sz="1689" b="1"/>
            </a:lvl3pPr>
            <a:lvl4pPr marL="1219153" indent="0">
              <a:buNone/>
              <a:defRPr sz="1422" b="1"/>
            </a:lvl4pPr>
            <a:lvl5pPr marL="1625537" indent="0">
              <a:buNone/>
              <a:defRPr sz="1422" b="1"/>
            </a:lvl5pPr>
            <a:lvl6pPr marL="2031921" indent="0">
              <a:buNone/>
              <a:defRPr sz="1422" b="1"/>
            </a:lvl6pPr>
            <a:lvl7pPr marL="2438305" indent="0">
              <a:buNone/>
              <a:defRPr sz="1422" b="1"/>
            </a:lvl7pPr>
            <a:lvl8pPr marL="2844690" indent="0">
              <a:buNone/>
              <a:defRPr sz="1422" b="1"/>
            </a:lvl8pPr>
            <a:lvl9pPr marL="3251074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81" y="2174875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89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UCLA Stroke Center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B1606-D96F-458D-BD2C-2CE353FFEE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7069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UCLA Stroke Center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C55D8-4129-4DB5-8FAC-7D44550082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551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UCLA Stroke Center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0B61B-A006-44C6-98C9-6125EC6DD6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46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5743-E741-4EE2-A251-80355FC1AB4E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B954-9C05-4A56-98AB-BA888B7EE0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490" cy="1162050"/>
          </a:xfrm>
        </p:spPr>
        <p:txBody>
          <a:bodyPr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73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490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385" indent="0">
              <a:buNone/>
              <a:defRPr sz="1067"/>
            </a:lvl2pPr>
            <a:lvl3pPr marL="812768" indent="0">
              <a:buNone/>
              <a:defRPr sz="889"/>
            </a:lvl3pPr>
            <a:lvl4pPr marL="1219153" indent="0">
              <a:buNone/>
              <a:defRPr sz="800"/>
            </a:lvl4pPr>
            <a:lvl5pPr marL="1625537" indent="0">
              <a:buNone/>
              <a:defRPr sz="800"/>
            </a:lvl5pPr>
            <a:lvl6pPr marL="2031921" indent="0">
              <a:buNone/>
              <a:defRPr sz="800"/>
            </a:lvl6pPr>
            <a:lvl7pPr marL="2438305" indent="0">
              <a:buNone/>
              <a:defRPr sz="800"/>
            </a:lvl7pPr>
            <a:lvl8pPr marL="2844690" indent="0">
              <a:buNone/>
              <a:defRPr sz="800"/>
            </a:lvl8pPr>
            <a:lvl9pPr marL="325107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UCLA Stroke Center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BFC2A-D192-4A7C-B86F-CE46C8A298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1913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6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385" indent="0">
              <a:buNone/>
              <a:defRPr sz="2489"/>
            </a:lvl2pPr>
            <a:lvl3pPr marL="812768" indent="0">
              <a:buNone/>
              <a:defRPr sz="2133"/>
            </a:lvl3pPr>
            <a:lvl4pPr marL="1219153" indent="0">
              <a:buNone/>
              <a:defRPr sz="1778"/>
            </a:lvl4pPr>
            <a:lvl5pPr marL="1625537" indent="0">
              <a:buNone/>
              <a:defRPr sz="1778"/>
            </a:lvl5pPr>
            <a:lvl6pPr marL="2031921" indent="0">
              <a:buNone/>
              <a:defRPr sz="1778"/>
            </a:lvl6pPr>
            <a:lvl7pPr marL="2438305" indent="0">
              <a:buNone/>
              <a:defRPr sz="1778"/>
            </a:lvl7pPr>
            <a:lvl8pPr marL="2844690" indent="0">
              <a:buNone/>
              <a:defRPr sz="1778"/>
            </a:lvl8pPr>
            <a:lvl9pPr marL="3251074" indent="0">
              <a:buNone/>
              <a:defRPr sz="1778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385" indent="0">
              <a:buNone/>
              <a:defRPr sz="1067"/>
            </a:lvl2pPr>
            <a:lvl3pPr marL="812768" indent="0">
              <a:buNone/>
              <a:defRPr sz="889"/>
            </a:lvl3pPr>
            <a:lvl4pPr marL="1219153" indent="0">
              <a:buNone/>
              <a:defRPr sz="800"/>
            </a:lvl4pPr>
            <a:lvl5pPr marL="1625537" indent="0">
              <a:buNone/>
              <a:defRPr sz="800"/>
            </a:lvl5pPr>
            <a:lvl6pPr marL="2031921" indent="0">
              <a:buNone/>
              <a:defRPr sz="800"/>
            </a:lvl6pPr>
            <a:lvl7pPr marL="2438305" indent="0">
              <a:buNone/>
              <a:defRPr sz="800"/>
            </a:lvl7pPr>
            <a:lvl8pPr marL="2844690" indent="0">
              <a:buNone/>
              <a:defRPr sz="800"/>
            </a:lvl8pPr>
            <a:lvl9pPr marL="325107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UCLA Stroke Center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60C9A-C435-47D1-A726-06B24D0CF81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4522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UCLA Stroke Center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A3B52-481A-4C1F-9953-EB49B8187D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3794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756" y="228600"/>
            <a:ext cx="1961444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4" y="228600"/>
            <a:ext cx="5751689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UCLA Stroke Center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8FC91-132D-4CEA-8B16-277379583A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340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236" y="990601"/>
            <a:ext cx="9138356" cy="152400"/>
            <a:chOff x="3" y="2064"/>
            <a:chExt cx="5756" cy="96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ltGray">
            <a:xfrm>
              <a:off x="3" y="2064"/>
              <a:ext cx="5756" cy="4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FF0033"/>
                </a:buClr>
                <a:defRPr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ltGray">
            <a:xfrm>
              <a:off x="3" y="2136"/>
              <a:ext cx="5756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FF0033"/>
                </a:buClr>
                <a:defRPr/>
              </a:pPr>
              <a:endParaRPr lang="en-US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4" y="5638803"/>
            <a:ext cx="9138356" cy="152400"/>
            <a:chOff x="3" y="2064"/>
            <a:chExt cx="5756" cy="96"/>
          </a:xfrm>
        </p:grpSpPr>
        <p:sp>
          <p:nvSpPr>
            <p:cNvPr id="8" name="Rectangle 11"/>
            <p:cNvSpPr>
              <a:spLocks noChangeArrowheads="1"/>
            </p:cNvSpPr>
            <p:nvPr/>
          </p:nvSpPr>
          <p:spPr bwMode="ltGray">
            <a:xfrm>
              <a:off x="3" y="2064"/>
              <a:ext cx="5756" cy="4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FF0033"/>
                </a:buClr>
                <a:defRPr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ltGray">
            <a:xfrm>
              <a:off x="3" y="2136"/>
              <a:ext cx="5756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FF0033"/>
                </a:buClr>
                <a:defRPr/>
              </a:pPr>
              <a:endParaRPr 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13219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3" y="990601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3032" y="3048000"/>
            <a:ext cx="6400801" cy="2667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1" y="6248401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UCLA Stroke Center</a:t>
            </a:r>
            <a:endParaRPr lang="en-US" i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E930D-A6A5-480F-A04C-6309C2BC84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9527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UCLA Stroke Center</a:t>
            </a:r>
            <a:endParaRPr lang="en-US" sz="1244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6A54C-C015-4312-8A8B-7D75457C34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7740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1" y="4406956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1" y="2906722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385" indent="0">
              <a:buNone/>
              <a:defRPr sz="1689"/>
            </a:lvl2pPr>
            <a:lvl3pPr marL="812768" indent="0">
              <a:buNone/>
              <a:defRPr sz="1422"/>
            </a:lvl3pPr>
            <a:lvl4pPr marL="1219153" indent="0">
              <a:buNone/>
              <a:defRPr sz="1244"/>
            </a:lvl4pPr>
            <a:lvl5pPr marL="1625537" indent="0">
              <a:buNone/>
              <a:defRPr sz="1244"/>
            </a:lvl5pPr>
            <a:lvl6pPr marL="2031921" indent="0">
              <a:buNone/>
              <a:defRPr sz="1244"/>
            </a:lvl6pPr>
            <a:lvl7pPr marL="2438305" indent="0">
              <a:buNone/>
              <a:defRPr sz="1244"/>
            </a:lvl7pPr>
            <a:lvl8pPr marL="2844690" indent="0">
              <a:buNone/>
              <a:defRPr sz="1244"/>
            </a:lvl8pPr>
            <a:lvl9pPr marL="3251074" indent="0">
              <a:buNone/>
              <a:defRPr sz="12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UCLA Stroke Center</a:t>
            </a:r>
            <a:endParaRPr lang="en-US" sz="1244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476D0-E1AB-4675-A65E-162F1F85DD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14061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6" y="1981201"/>
            <a:ext cx="3856567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89"/>
            </a:lvl4pPr>
            <a:lvl5pPr>
              <a:defRPr sz="1689"/>
            </a:lvl5pPr>
            <a:lvl6pPr>
              <a:defRPr sz="1689"/>
            </a:lvl6pPr>
            <a:lvl7pPr>
              <a:defRPr sz="1689"/>
            </a:lvl7pPr>
            <a:lvl8pPr>
              <a:defRPr sz="1689"/>
            </a:lvl8pPr>
            <a:lvl9pPr>
              <a:defRPr sz="16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635" y="1981201"/>
            <a:ext cx="3856566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89"/>
            </a:lvl4pPr>
            <a:lvl5pPr>
              <a:defRPr sz="1689"/>
            </a:lvl5pPr>
            <a:lvl6pPr>
              <a:defRPr sz="1689"/>
            </a:lvl6pPr>
            <a:lvl7pPr>
              <a:defRPr sz="1689"/>
            </a:lvl7pPr>
            <a:lvl8pPr>
              <a:defRPr sz="1689"/>
            </a:lvl8pPr>
            <a:lvl9pPr>
              <a:defRPr sz="16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UCLA Stroke Center</a:t>
            </a:r>
            <a:endParaRPr lang="en-US" sz="1244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498DC-5486-49EA-8BC6-A2F2C7508C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5274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4639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22"/>
            <a:ext cx="4040012" cy="639763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85" indent="0">
              <a:buNone/>
              <a:defRPr sz="1778" b="1"/>
            </a:lvl2pPr>
            <a:lvl3pPr marL="812768" indent="0">
              <a:buNone/>
              <a:defRPr sz="1689" b="1"/>
            </a:lvl3pPr>
            <a:lvl4pPr marL="1219153" indent="0">
              <a:buNone/>
              <a:defRPr sz="1422" b="1"/>
            </a:lvl4pPr>
            <a:lvl5pPr marL="1625537" indent="0">
              <a:buNone/>
              <a:defRPr sz="1422" b="1"/>
            </a:lvl5pPr>
            <a:lvl6pPr marL="2031921" indent="0">
              <a:buNone/>
              <a:defRPr sz="1422" b="1"/>
            </a:lvl6pPr>
            <a:lvl7pPr marL="2438305" indent="0">
              <a:buNone/>
              <a:defRPr sz="1422" b="1"/>
            </a:lvl7pPr>
            <a:lvl8pPr marL="2844690" indent="0">
              <a:buNone/>
              <a:defRPr sz="1422" b="1"/>
            </a:lvl8pPr>
            <a:lvl9pPr marL="3251074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89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81" y="1535122"/>
            <a:ext cx="4041422" cy="639763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85" indent="0">
              <a:buNone/>
              <a:defRPr sz="1778" b="1"/>
            </a:lvl2pPr>
            <a:lvl3pPr marL="812768" indent="0">
              <a:buNone/>
              <a:defRPr sz="1689" b="1"/>
            </a:lvl3pPr>
            <a:lvl4pPr marL="1219153" indent="0">
              <a:buNone/>
              <a:defRPr sz="1422" b="1"/>
            </a:lvl4pPr>
            <a:lvl5pPr marL="1625537" indent="0">
              <a:buNone/>
              <a:defRPr sz="1422" b="1"/>
            </a:lvl5pPr>
            <a:lvl6pPr marL="2031921" indent="0">
              <a:buNone/>
              <a:defRPr sz="1422" b="1"/>
            </a:lvl6pPr>
            <a:lvl7pPr marL="2438305" indent="0">
              <a:buNone/>
              <a:defRPr sz="1422" b="1"/>
            </a:lvl7pPr>
            <a:lvl8pPr marL="2844690" indent="0">
              <a:buNone/>
              <a:defRPr sz="1422" b="1"/>
            </a:lvl8pPr>
            <a:lvl9pPr marL="3251074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81" y="2174875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89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UCLA Stroke Center</a:t>
            </a:r>
            <a:endParaRPr lang="en-US" sz="1244" dirty="0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244F4-2AFC-42DC-A57C-12D16F1AAE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3527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UCLA Stroke Center</a:t>
            </a:r>
            <a:endParaRPr lang="en-US" sz="1244" dirty="0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5F7F2-EC6A-4207-BB1F-9785F55EC1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6529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5743-E741-4EE2-A251-80355FC1AB4E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B954-9C05-4A56-98AB-BA888B7EE0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UCLA Stroke Center</a:t>
            </a:r>
            <a:endParaRPr lang="en-US" sz="1244" dirty="0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DEF22-979C-4D5C-A97F-D7B2D3980A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49857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68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4"/>
            <a:ext cx="3008490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385" indent="0">
              <a:buNone/>
              <a:defRPr sz="1067"/>
            </a:lvl2pPr>
            <a:lvl3pPr marL="812768" indent="0">
              <a:buNone/>
              <a:defRPr sz="889"/>
            </a:lvl3pPr>
            <a:lvl4pPr marL="1219153" indent="0">
              <a:buNone/>
              <a:defRPr sz="800"/>
            </a:lvl4pPr>
            <a:lvl5pPr marL="1625537" indent="0">
              <a:buNone/>
              <a:defRPr sz="800"/>
            </a:lvl5pPr>
            <a:lvl6pPr marL="2031921" indent="0">
              <a:buNone/>
              <a:defRPr sz="800"/>
            </a:lvl6pPr>
            <a:lvl7pPr marL="2438305" indent="0">
              <a:buNone/>
              <a:defRPr sz="800"/>
            </a:lvl7pPr>
            <a:lvl8pPr marL="2844690" indent="0">
              <a:buNone/>
              <a:defRPr sz="800"/>
            </a:lvl8pPr>
            <a:lvl9pPr marL="325107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UCLA Stroke Center</a:t>
            </a:r>
            <a:endParaRPr lang="en-US" sz="1244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E2069-57C4-4CFC-B16B-5B740CC704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92775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6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385" indent="0">
              <a:buNone/>
              <a:defRPr sz="2489"/>
            </a:lvl2pPr>
            <a:lvl3pPr marL="812768" indent="0">
              <a:buNone/>
              <a:defRPr sz="2133"/>
            </a:lvl3pPr>
            <a:lvl4pPr marL="1219153" indent="0">
              <a:buNone/>
              <a:defRPr sz="1778"/>
            </a:lvl4pPr>
            <a:lvl5pPr marL="1625537" indent="0">
              <a:buNone/>
              <a:defRPr sz="1778"/>
            </a:lvl5pPr>
            <a:lvl6pPr marL="2031921" indent="0">
              <a:buNone/>
              <a:defRPr sz="1778"/>
            </a:lvl6pPr>
            <a:lvl7pPr marL="2438305" indent="0">
              <a:buNone/>
              <a:defRPr sz="1778"/>
            </a:lvl7pPr>
            <a:lvl8pPr marL="2844690" indent="0">
              <a:buNone/>
              <a:defRPr sz="1778"/>
            </a:lvl8pPr>
            <a:lvl9pPr marL="3251074" indent="0">
              <a:buNone/>
              <a:defRPr sz="1778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385" indent="0">
              <a:buNone/>
              <a:defRPr sz="1067"/>
            </a:lvl2pPr>
            <a:lvl3pPr marL="812768" indent="0">
              <a:buNone/>
              <a:defRPr sz="889"/>
            </a:lvl3pPr>
            <a:lvl4pPr marL="1219153" indent="0">
              <a:buNone/>
              <a:defRPr sz="800"/>
            </a:lvl4pPr>
            <a:lvl5pPr marL="1625537" indent="0">
              <a:buNone/>
              <a:defRPr sz="800"/>
            </a:lvl5pPr>
            <a:lvl6pPr marL="2031921" indent="0">
              <a:buNone/>
              <a:defRPr sz="800"/>
            </a:lvl6pPr>
            <a:lvl7pPr marL="2438305" indent="0">
              <a:buNone/>
              <a:defRPr sz="800"/>
            </a:lvl7pPr>
            <a:lvl8pPr marL="2844690" indent="0">
              <a:buNone/>
              <a:defRPr sz="800"/>
            </a:lvl8pPr>
            <a:lvl9pPr marL="325107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UCLA Stroke Center</a:t>
            </a:r>
            <a:endParaRPr lang="en-US" sz="1244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675F1-35E3-4ABE-8EC4-523F3A8C980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12995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UCLA Stroke Center</a:t>
            </a:r>
            <a:endParaRPr lang="en-US" sz="1244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83B3-1352-436A-BAAB-0EF4B50562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39320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756" y="304816"/>
            <a:ext cx="1961444" cy="5791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4" y="304816"/>
            <a:ext cx="5751689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UCLA Stroke Center</a:t>
            </a:r>
            <a:endParaRPr lang="en-US" sz="1244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793CE-EE33-4D98-B518-98E41458BF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22727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04819"/>
            <a:ext cx="7848600" cy="912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1" y="1981201"/>
            <a:ext cx="784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UCLA Stroke Center</a:t>
            </a:r>
            <a:endParaRPr lang="en-US" sz="1244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25A29-8E14-4F23-AE5B-9108C26991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40646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236" y="990602"/>
            <a:ext cx="9138356" cy="152400"/>
            <a:chOff x="3" y="2064"/>
            <a:chExt cx="5756" cy="96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ltGray">
            <a:xfrm>
              <a:off x="3" y="2064"/>
              <a:ext cx="5756" cy="4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33"/>
                </a:buClr>
                <a:buSzPct val="135000"/>
                <a:buFontTx/>
                <a:buChar char="•"/>
                <a:defRPr/>
              </a:pPr>
              <a:endParaRPr lang="en-US" sz="2844">
                <a:solidFill>
                  <a:srgbClr val="FFFFFF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ltGray">
            <a:xfrm>
              <a:off x="3" y="2136"/>
              <a:ext cx="5756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33"/>
                </a:buClr>
                <a:buSzPct val="135000"/>
                <a:buFontTx/>
                <a:buChar char="•"/>
                <a:defRPr/>
              </a:pPr>
              <a:endParaRPr lang="en-US" sz="2844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4" y="5638804"/>
            <a:ext cx="9138356" cy="152400"/>
            <a:chOff x="3" y="2064"/>
            <a:chExt cx="5756" cy="96"/>
          </a:xfrm>
        </p:grpSpPr>
        <p:sp>
          <p:nvSpPr>
            <p:cNvPr id="8" name="Rectangle 11"/>
            <p:cNvSpPr>
              <a:spLocks noChangeArrowheads="1"/>
            </p:cNvSpPr>
            <p:nvPr/>
          </p:nvSpPr>
          <p:spPr bwMode="ltGray">
            <a:xfrm>
              <a:off x="3" y="2064"/>
              <a:ext cx="5756" cy="4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33"/>
                </a:buClr>
                <a:buSzPct val="135000"/>
                <a:buFontTx/>
                <a:buChar char="•"/>
                <a:defRPr/>
              </a:pPr>
              <a:endParaRPr lang="en-US" sz="2844">
                <a:solidFill>
                  <a:srgbClr val="FFFFFF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ltGray">
            <a:xfrm>
              <a:off x="3" y="2136"/>
              <a:ext cx="5756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33"/>
                </a:buClr>
                <a:buSzPct val="135000"/>
                <a:buFontTx/>
                <a:buChar char="•"/>
                <a:defRPr/>
              </a:pPr>
              <a:endParaRPr lang="en-US" sz="2844">
                <a:solidFill>
                  <a:srgbClr val="FFFFFF"/>
                </a:solidFill>
              </a:endParaRPr>
            </a:p>
          </p:txBody>
        </p:sp>
      </p:grpSp>
      <p:sp>
        <p:nvSpPr>
          <p:cNvPr id="13219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3" y="990601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3034" y="3048000"/>
            <a:ext cx="6400801" cy="2667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3" y="6248401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UCLA Stroke Center</a:t>
            </a:r>
            <a:endParaRPr lang="en-US" i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E930D-A6A5-480F-A04C-6309C2BC84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94384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UCLA Stroke Center</a:t>
            </a:r>
            <a:endParaRPr lang="en-US" sz="1244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6A54C-C015-4312-8A8B-7D75457C34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44555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1" y="4407288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1" y="2906727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328" indent="0">
              <a:buNone/>
              <a:defRPr sz="1689"/>
            </a:lvl2pPr>
            <a:lvl3pPr marL="812655" indent="0">
              <a:buNone/>
              <a:defRPr sz="1422"/>
            </a:lvl3pPr>
            <a:lvl4pPr marL="1218984" indent="0">
              <a:buNone/>
              <a:defRPr sz="1244"/>
            </a:lvl4pPr>
            <a:lvl5pPr marL="1625309" indent="0">
              <a:buNone/>
              <a:defRPr sz="1244"/>
            </a:lvl5pPr>
            <a:lvl6pPr marL="2031639" indent="0">
              <a:buNone/>
              <a:defRPr sz="1244"/>
            </a:lvl6pPr>
            <a:lvl7pPr marL="2437966" indent="0">
              <a:buNone/>
              <a:defRPr sz="1244"/>
            </a:lvl7pPr>
            <a:lvl8pPr marL="2844293" indent="0">
              <a:buNone/>
              <a:defRPr sz="1244"/>
            </a:lvl8pPr>
            <a:lvl9pPr marL="3250622" indent="0">
              <a:buNone/>
              <a:defRPr sz="12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UCLA Stroke Center</a:t>
            </a:r>
            <a:endParaRPr lang="en-US" sz="1244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476D0-E1AB-4675-A65E-162F1F85DD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89971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7" y="1981201"/>
            <a:ext cx="3856567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89"/>
            </a:lvl4pPr>
            <a:lvl5pPr>
              <a:defRPr sz="1689"/>
            </a:lvl5pPr>
            <a:lvl6pPr>
              <a:defRPr sz="1689"/>
            </a:lvl6pPr>
            <a:lvl7pPr>
              <a:defRPr sz="1689"/>
            </a:lvl7pPr>
            <a:lvl8pPr>
              <a:defRPr sz="1689"/>
            </a:lvl8pPr>
            <a:lvl9pPr>
              <a:defRPr sz="16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636" y="1981201"/>
            <a:ext cx="3856566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89"/>
            </a:lvl4pPr>
            <a:lvl5pPr>
              <a:defRPr sz="1689"/>
            </a:lvl5pPr>
            <a:lvl6pPr>
              <a:defRPr sz="1689"/>
            </a:lvl6pPr>
            <a:lvl7pPr>
              <a:defRPr sz="1689"/>
            </a:lvl7pPr>
            <a:lvl8pPr>
              <a:defRPr sz="1689"/>
            </a:lvl8pPr>
            <a:lvl9pPr>
              <a:defRPr sz="16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UCLA Stroke Center</a:t>
            </a:r>
            <a:endParaRPr lang="en-US" sz="1244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498DC-5486-49EA-8BC6-A2F2C7508C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5197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5743-E741-4EE2-A251-80355FC1AB4E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B954-9C05-4A56-98AB-BA888B7EE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34" y="274639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27"/>
            <a:ext cx="4040012" cy="639763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28" indent="0">
              <a:buNone/>
              <a:defRPr sz="1778" b="1"/>
            </a:lvl2pPr>
            <a:lvl3pPr marL="812655" indent="0">
              <a:buNone/>
              <a:defRPr sz="1689" b="1"/>
            </a:lvl3pPr>
            <a:lvl4pPr marL="1218984" indent="0">
              <a:buNone/>
              <a:defRPr sz="1422" b="1"/>
            </a:lvl4pPr>
            <a:lvl5pPr marL="1625309" indent="0">
              <a:buNone/>
              <a:defRPr sz="1422" b="1"/>
            </a:lvl5pPr>
            <a:lvl6pPr marL="2031639" indent="0">
              <a:buNone/>
              <a:defRPr sz="1422" b="1"/>
            </a:lvl6pPr>
            <a:lvl7pPr marL="2437966" indent="0">
              <a:buNone/>
              <a:defRPr sz="1422" b="1"/>
            </a:lvl7pPr>
            <a:lvl8pPr marL="2844293" indent="0">
              <a:buNone/>
              <a:defRPr sz="1422" b="1"/>
            </a:lvl8pPr>
            <a:lvl9pPr marL="3250622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89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81" y="1535127"/>
            <a:ext cx="4041422" cy="639763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28" indent="0">
              <a:buNone/>
              <a:defRPr sz="1778" b="1"/>
            </a:lvl2pPr>
            <a:lvl3pPr marL="812655" indent="0">
              <a:buNone/>
              <a:defRPr sz="1689" b="1"/>
            </a:lvl3pPr>
            <a:lvl4pPr marL="1218984" indent="0">
              <a:buNone/>
              <a:defRPr sz="1422" b="1"/>
            </a:lvl4pPr>
            <a:lvl5pPr marL="1625309" indent="0">
              <a:buNone/>
              <a:defRPr sz="1422" b="1"/>
            </a:lvl5pPr>
            <a:lvl6pPr marL="2031639" indent="0">
              <a:buNone/>
              <a:defRPr sz="1422" b="1"/>
            </a:lvl6pPr>
            <a:lvl7pPr marL="2437966" indent="0">
              <a:buNone/>
              <a:defRPr sz="1422" b="1"/>
            </a:lvl7pPr>
            <a:lvl8pPr marL="2844293" indent="0">
              <a:buNone/>
              <a:defRPr sz="1422" b="1"/>
            </a:lvl8pPr>
            <a:lvl9pPr marL="3250622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81" y="2174875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89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UCLA Stroke Center</a:t>
            </a:r>
            <a:endParaRPr lang="en-US" sz="1244" dirty="0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244F4-2AFC-42DC-A57C-12D16F1AAE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22997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UCLA Stroke Center</a:t>
            </a:r>
            <a:endParaRPr lang="en-US" sz="1244" dirty="0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5F7F2-EC6A-4207-BB1F-9785F55EC1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91702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UCLA Stroke Center</a:t>
            </a:r>
            <a:endParaRPr lang="en-US" sz="1244" dirty="0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DEF22-979C-4D5C-A97F-D7B2D3980A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59789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490" cy="1162050"/>
          </a:xfrm>
        </p:spPr>
        <p:txBody>
          <a:bodyPr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60" y="273072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9"/>
            <a:ext cx="3008490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328" indent="0">
              <a:buNone/>
              <a:defRPr sz="1067"/>
            </a:lvl2pPr>
            <a:lvl3pPr marL="812655" indent="0">
              <a:buNone/>
              <a:defRPr sz="889"/>
            </a:lvl3pPr>
            <a:lvl4pPr marL="1218984" indent="0">
              <a:buNone/>
              <a:defRPr sz="800"/>
            </a:lvl4pPr>
            <a:lvl5pPr marL="1625309" indent="0">
              <a:buNone/>
              <a:defRPr sz="800"/>
            </a:lvl5pPr>
            <a:lvl6pPr marL="2031639" indent="0">
              <a:buNone/>
              <a:defRPr sz="800"/>
            </a:lvl6pPr>
            <a:lvl7pPr marL="2437966" indent="0">
              <a:buNone/>
              <a:defRPr sz="800"/>
            </a:lvl7pPr>
            <a:lvl8pPr marL="2844293" indent="0">
              <a:buNone/>
              <a:defRPr sz="800"/>
            </a:lvl8pPr>
            <a:lvl9pPr marL="325062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UCLA Stroke Center</a:t>
            </a:r>
            <a:endParaRPr lang="en-US" sz="1244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E2069-57C4-4CFC-B16B-5B740CC704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0037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6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328" indent="0">
              <a:buNone/>
              <a:defRPr sz="2489"/>
            </a:lvl2pPr>
            <a:lvl3pPr marL="812655" indent="0">
              <a:buNone/>
              <a:defRPr sz="2133"/>
            </a:lvl3pPr>
            <a:lvl4pPr marL="1218984" indent="0">
              <a:buNone/>
              <a:defRPr sz="1778"/>
            </a:lvl4pPr>
            <a:lvl5pPr marL="1625309" indent="0">
              <a:buNone/>
              <a:defRPr sz="1778"/>
            </a:lvl5pPr>
            <a:lvl6pPr marL="2031639" indent="0">
              <a:buNone/>
              <a:defRPr sz="1778"/>
            </a:lvl6pPr>
            <a:lvl7pPr marL="2437966" indent="0">
              <a:buNone/>
              <a:defRPr sz="1778"/>
            </a:lvl7pPr>
            <a:lvl8pPr marL="2844293" indent="0">
              <a:buNone/>
              <a:defRPr sz="1778"/>
            </a:lvl8pPr>
            <a:lvl9pPr marL="3250622" indent="0">
              <a:buNone/>
              <a:defRPr sz="1778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328" indent="0">
              <a:buNone/>
              <a:defRPr sz="1067"/>
            </a:lvl2pPr>
            <a:lvl3pPr marL="812655" indent="0">
              <a:buNone/>
              <a:defRPr sz="889"/>
            </a:lvl3pPr>
            <a:lvl4pPr marL="1218984" indent="0">
              <a:buNone/>
              <a:defRPr sz="800"/>
            </a:lvl4pPr>
            <a:lvl5pPr marL="1625309" indent="0">
              <a:buNone/>
              <a:defRPr sz="800"/>
            </a:lvl5pPr>
            <a:lvl6pPr marL="2031639" indent="0">
              <a:buNone/>
              <a:defRPr sz="800"/>
            </a:lvl6pPr>
            <a:lvl7pPr marL="2437966" indent="0">
              <a:buNone/>
              <a:defRPr sz="800"/>
            </a:lvl7pPr>
            <a:lvl8pPr marL="2844293" indent="0">
              <a:buNone/>
              <a:defRPr sz="800"/>
            </a:lvl8pPr>
            <a:lvl9pPr marL="325062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UCLA Stroke Center</a:t>
            </a:r>
            <a:endParaRPr lang="en-US" sz="1244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675F1-35E3-4ABE-8EC4-523F3A8C980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9032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UCLA Stroke Center</a:t>
            </a:r>
            <a:endParaRPr lang="en-US" sz="1244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83B3-1352-436A-BAAB-0EF4B50562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26169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759" y="304820"/>
            <a:ext cx="1961444" cy="5791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4" y="304820"/>
            <a:ext cx="5751689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UCLA Stroke Center</a:t>
            </a:r>
            <a:endParaRPr lang="en-US" sz="1244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793CE-EE33-4D98-B518-98E41458BF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60553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304823"/>
            <a:ext cx="7848600" cy="912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3" y="1981201"/>
            <a:ext cx="784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UCLA Stroke Center</a:t>
            </a:r>
            <a:endParaRPr lang="en-US" sz="1244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25A29-8E14-4F23-AE5B-9108C26991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39246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1056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B9E8"/>
              </a:buClr>
              <a:buSzPct val="135000"/>
              <a:buFontTx/>
              <a:buChar char="•"/>
              <a:defRPr/>
            </a:pPr>
            <a:endParaRPr lang="en-US" sz="2844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4233" y="4953000"/>
            <a:ext cx="9148234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8071" y="4832896"/>
              <a:ext cx="7455929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4B9E8"/>
                </a:buClr>
                <a:buSzPct val="135000"/>
                <a:buFontTx/>
                <a:buChar char="•"/>
                <a:defRPr/>
              </a:pPr>
              <a:endParaRPr lang="en-US" sz="2844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745" y="5135025"/>
              <a:ext cx="9108255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4B9E8"/>
                </a:buClr>
                <a:buSzPct val="135000"/>
                <a:buFontTx/>
                <a:buChar char="•"/>
                <a:defRPr/>
              </a:pPr>
              <a:endParaRPr lang="en-US" sz="2844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4B9E8"/>
                </a:buClr>
                <a:buSzPct val="135000"/>
                <a:buFontTx/>
                <a:buChar char="•"/>
                <a:defRPr/>
              </a:pPr>
              <a:endParaRPr lang="en-US" sz="2844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anchor="b"/>
          <a:lstStyle>
            <a:lvl1pPr algn="r">
              <a:defRPr sz="4267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56897" indent="0" algn="r">
              <a:buNone/>
              <a:defRPr>
                <a:solidFill>
                  <a:schemeClr val="tx2"/>
                </a:solidFill>
              </a:defRPr>
            </a:lvl1pPr>
            <a:lvl2pPr marL="406405" indent="0" algn="ctr">
              <a:buNone/>
            </a:lvl2pPr>
            <a:lvl3pPr marL="812810" indent="0" algn="ctr">
              <a:buNone/>
            </a:lvl3pPr>
            <a:lvl4pPr marL="1219215" indent="0" algn="ctr">
              <a:buNone/>
            </a:lvl4pPr>
            <a:lvl5pPr marL="1625620" indent="0" algn="ctr">
              <a:buNone/>
            </a:lvl5pPr>
            <a:lvl6pPr marL="2032025" indent="0" algn="ctr">
              <a:buNone/>
            </a:lvl6pPr>
            <a:lvl7pPr marL="2438430" indent="0" algn="ctr">
              <a:buNone/>
            </a:lvl7pPr>
            <a:lvl8pPr marL="2844836" indent="0" algn="ctr">
              <a:buNone/>
            </a:lvl8pPr>
            <a:lvl9pPr marL="3251241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buClr>
                <a:srgbClr val="44B9E8"/>
              </a:buClr>
              <a:defRPr/>
            </a:pPr>
            <a:r>
              <a:rPr lang="en-US"/>
              <a:t>UCLA Stroke Center</a:t>
            </a:r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buClr>
                <a:srgbClr val="44B9E8"/>
              </a:buCl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buClr>
                <a:srgbClr val="44B9E8"/>
              </a:buClr>
            </a:pPr>
            <a:fld id="{93ACEB2F-CB1A-4FF9-8F5A-420650F24924}" type="slidenum">
              <a:rPr lang="en-US" altLang="en-US"/>
              <a:pPr>
                <a:buClr>
                  <a:srgbClr val="44B9E8"/>
                </a:buClr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4660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r>
              <a:rPr lang="en-US">
                <a:solidFill>
                  <a:prstClr val="black"/>
                </a:solidFill>
              </a:rPr>
              <a:t>UCLA Stroke Center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</a:pPr>
            <a:fld id="{ABCC690B-D29F-4C65-82E7-D5D3A175B298}" type="slidenum">
              <a:rPr lang="en-US" altLang="en-US">
                <a:solidFill>
                  <a:prstClr val="black"/>
                </a:solidFill>
              </a:rPr>
              <a:pPr>
                <a:buClr>
                  <a:srgbClr val="44B9E8"/>
                </a:buClr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3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5743-E741-4EE2-A251-80355FC1AB4E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B954-9C05-4A56-98AB-BA888B7EE0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434" y="3005138"/>
            <a:ext cx="18344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B9E8"/>
              </a:buClr>
              <a:buSzPct val="135000"/>
              <a:buFontTx/>
              <a:buChar char="•"/>
              <a:defRPr/>
            </a:pPr>
            <a:endParaRPr lang="en-US" sz="2844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50168" y="3005138"/>
            <a:ext cx="18344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B9E8"/>
              </a:buClr>
              <a:buSzPct val="135000"/>
              <a:buFontTx/>
              <a:buChar char="•"/>
              <a:defRPr/>
            </a:pPr>
            <a:endParaRPr lang="en-US" sz="2844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267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044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r>
              <a:rPr lang="en-US">
                <a:solidFill>
                  <a:prstClr val="white"/>
                </a:solidFill>
              </a:rPr>
              <a:t>UCLA Stroke Center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</a:pPr>
            <a:fld id="{6431900B-F0C1-4703-9C1D-10DDB8006483}" type="slidenum">
              <a:rPr lang="en-US" altLang="en-US">
                <a:solidFill>
                  <a:prstClr val="white"/>
                </a:solidFill>
              </a:rPr>
              <a:pPr>
                <a:buClr>
                  <a:srgbClr val="44B9E8"/>
                </a:buClr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28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r>
              <a:rPr lang="en-US">
                <a:solidFill>
                  <a:prstClr val="white"/>
                </a:solidFill>
              </a:rPr>
              <a:t>UCLA Stroke Center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</a:pPr>
            <a:fld id="{A8E77C30-B070-4E69-B2DA-148EB609A6FD}" type="slidenum">
              <a:rPr lang="en-US" altLang="en-US">
                <a:solidFill>
                  <a:prstClr val="white"/>
                </a:solidFill>
              </a:rPr>
              <a:pPr>
                <a:buClr>
                  <a:srgbClr val="44B9E8"/>
                </a:buClr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66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133" b="0">
                <a:solidFill>
                  <a:schemeClr val="bg1"/>
                </a:solidFill>
              </a:defRPr>
            </a:lvl1pPr>
            <a:lvl2pPr>
              <a:buNone/>
              <a:defRPr sz="1778" b="1"/>
            </a:lvl2pPr>
            <a:lvl3pPr>
              <a:buNone/>
              <a:defRPr sz="1600" b="1"/>
            </a:lvl3pPr>
            <a:lvl4pPr>
              <a:buNone/>
              <a:defRPr sz="1422" b="1"/>
            </a:lvl4pPr>
            <a:lvl5pPr>
              <a:buNone/>
              <a:defRPr sz="1422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133" b="0">
                <a:solidFill>
                  <a:schemeClr val="bg1"/>
                </a:solidFill>
              </a:defRPr>
            </a:lvl1pPr>
            <a:lvl2pPr>
              <a:buNone/>
              <a:defRPr sz="1778" b="1"/>
            </a:lvl2pPr>
            <a:lvl3pPr>
              <a:buNone/>
              <a:defRPr sz="1600" b="1"/>
            </a:lvl3pPr>
            <a:lvl4pPr>
              <a:buNone/>
              <a:defRPr sz="1422" b="1"/>
            </a:lvl4pPr>
            <a:lvl5pPr>
              <a:buNone/>
              <a:defRPr sz="1422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r>
              <a:rPr lang="en-US">
                <a:solidFill>
                  <a:prstClr val="black"/>
                </a:solidFill>
              </a:rPr>
              <a:t>UCLA Stroke Center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</a:pPr>
            <a:fld id="{BA9C984B-E3CB-421D-9A9F-252191B60187}" type="slidenum">
              <a:rPr lang="en-US" altLang="en-US">
                <a:solidFill>
                  <a:prstClr val="black"/>
                </a:solidFill>
              </a:rPr>
              <a:pPr>
                <a:buClr>
                  <a:srgbClr val="44B9E8"/>
                </a:buClr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11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r>
              <a:rPr lang="en-US">
                <a:solidFill>
                  <a:prstClr val="white"/>
                </a:solidFill>
              </a:rPr>
              <a:t>UCLA Stroke Center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</a:pPr>
            <a:fld id="{4A92ADFE-584B-43DB-923F-E7500654A7EE}" type="slidenum">
              <a:rPr lang="en-US" altLang="en-US">
                <a:solidFill>
                  <a:prstClr val="white"/>
                </a:solidFill>
              </a:rPr>
              <a:pPr>
                <a:buClr>
                  <a:srgbClr val="44B9E8"/>
                </a:buClr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27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r>
              <a:rPr lang="en-US">
                <a:solidFill>
                  <a:prstClr val="black"/>
                </a:solidFill>
              </a:rPr>
              <a:t>UCLA Stroke Center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</a:pPr>
            <a:fld id="{5D9A7F9F-EC9B-4720-8247-81D66900D74B}" type="slidenum">
              <a:rPr lang="en-US" altLang="en-US">
                <a:solidFill>
                  <a:prstClr val="black"/>
                </a:solidFill>
              </a:rPr>
              <a:pPr>
                <a:buClr>
                  <a:srgbClr val="44B9E8"/>
                </a:buClr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629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222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422"/>
            </a:lvl1pPr>
            <a:lvl2pPr>
              <a:buNone/>
              <a:defRPr sz="1067"/>
            </a:lvl2pPr>
            <a:lvl3pPr>
              <a:buNone/>
              <a:defRPr sz="889"/>
            </a:lvl3pPr>
            <a:lvl4pPr>
              <a:buNone/>
              <a:defRPr sz="800"/>
            </a:lvl4pPr>
            <a:lvl5pPr>
              <a:buNone/>
              <a:defRPr sz="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r>
              <a:rPr lang="en-US">
                <a:solidFill>
                  <a:prstClr val="black"/>
                </a:solidFill>
              </a:rPr>
              <a:t>UCLA Stroke Center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</a:pPr>
            <a:fld id="{C83FC637-D1E3-4C79-815C-6D0D3F7DA502}" type="slidenum">
              <a:rPr lang="en-US" altLang="en-US">
                <a:solidFill>
                  <a:prstClr val="black"/>
                </a:solidFill>
              </a:rPr>
              <a:pPr>
                <a:buClr>
                  <a:srgbClr val="44B9E8"/>
                </a:buClr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26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499534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B9E8"/>
              </a:buClr>
              <a:buSzPct val="135000"/>
              <a:buFontTx/>
              <a:buChar char="•"/>
              <a:defRPr/>
            </a:pPr>
            <a:endParaRPr lang="en-US" sz="2844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423" y="5938838"/>
            <a:ext cx="3690056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B9E8"/>
              </a:buClr>
              <a:buSzPct val="135000"/>
              <a:buFontTx/>
              <a:buChar char="•"/>
              <a:defRPr/>
            </a:pPr>
            <a:endParaRPr lang="en-US" sz="2844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B9E8"/>
              </a:buClr>
              <a:buSzPct val="135000"/>
              <a:buFontTx/>
              <a:buChar char="•"/>
              <a:defRPr/>
            </a:pPr>
            <a:endParaRPr lang="en-US" sz="2844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6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223" y="4987925"/>
            <a:ext cx="18344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B9E8"/>
              </a:buClr>
              <a:buSzPct val="135000"/>
              <a:buFontTx/>
              <a:buChar char="•"/>
              <a:defRPr/>
            </a:pPr>
            <a:endParaRPr lang="en-US" sz="2844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955" y="4987925"/>
            <a:ext cx="18203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B9E8"/>
              </a:buClr>
              <a:buSzPct val="135000"/>
              <a:buFontTx/>
              <a:buChar char="•"/>
              <a:defRPr/>
            </a:pPr>
            <a:endParaRPr lang="en-US" sz="2844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6256" indent="0" algn="r">
              <a:buNone/>
              <a:defRPr sz="1244"/>
            </a:lvl1pPr>
            <a:lvl2pPr>
              <a:defRPr sz="1067"/>
            </a:lvl2pPr>
            <a:lvl3pPr>
              <a:defRPr sz="889"/>
            </a:lvl3pPr>
            <a:lvl4pPr>
              <a:defRPr sz="800"/>
            </a:lvl4pPr>
            <a:lvl5pPr>
              <a:defRPr sz="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844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667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buClr>
                <a:srgbClr val="44B9E8"/>
              </a:buClr>
              <a:defRPr/>
            </a:pPr>
            <a:r>
              <a:rPr lang="en-US">
                <a:solidFill>
                  <a:prstClr val="white"/>
                </a:solidFill>
              </a:rPr>
              <a:t>UCLA Stroke Center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buClr>
                <a:srgbClr val="44B9E8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</a:pPr>
            <a:fld id="{D96F51A5-A6C3-4E1E-B2BA-89985ED31792}" type="slidenum">
              <a:rPr lang="en-US" altLang="en-US">
                <a:solidFill>
                  <a:prstClr val="white"/>
                </a:solidFill>
              </a:rPr>
              <a:pPr>
                <a:buClr>
                  <a:srgbClr val="44B9E8"/>
                </a:buClr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40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r>
              <a:rPr lang="en-US">
                <a:solidFill>
                  <a:prstClr val="black"/>
                </a:solidFill>
              </a:rPr>
              <a:t>UCLA Stroke Center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</a:pPr>
            <a:fld id="{8C9A6145-EB2B-400B-92F9-B36A0A417B16}" type="slidenum">
              <a:rPr lang="en-US" altLang="en-US">
                <a:solidFill>
                  <a:prstClr val="black"/>
                </a:solidFill>
              </a:rPr>
              <a:pPr>
                <a:buClr>
                  <a:srgbClr val="44B9E8"/>
                </a:buClr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638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r>
              <a:rPr lang="en-US">
                <a:solidFill>
                  <a:prstClr val="black"/>
                </a:solidFill>
              </a:rPr>
              <a:t>UCLA Stroke Center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</a:pPr>
            <a:fld id="{85D31D12-A3AF-4645-9997-A1171422980F}" type="slidenum">
              <a:rPr lang="en-US" altLang="en-US">
                <a:solidFill>
                  <a:prstClr val="black"/>
                </a:solidFill>
              </a:rPr>
              <a:pPr>
                <a:buClr>
                  <a:srgbClr val="44B9E8"/>
                </a:buClr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397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981200"/>
            <a:ext cx="78486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  <a:defRPr/>
            </a:pPr>
            <a:r>
              <a:rPr lang="en-US">
                <a:solidFill>
                  <a:prstClr val="black"/>
                </a:solidFill>
              </a:rPr>
              <a:t>UCLA Stroke Center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</a:pPr>
            <a:fld id="{E3060CF2-6AA9-4358-A4D2-849CE082EAAE}" type="slidenum">
              <a:rPr lang="en-US" altLang="en-US">
                <a:solidFill>
                  <a:prstClr val="black"/>
                </a:solidFill>
              </a:rPr>
              <a:pPr>
                <a:buClr>
                  <a:srgbClr val="44B9E8"/>
                </a:buClr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0113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5743-E741-4EE2-A251-80355FC1AB4E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B954-9C05-4A56-98AB-BA888B7EE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2" y="1981200"/>
            <a:ext cx="38565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634" y="1981200"/>
            <a:ext cx="385656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  <a:defRPr/>
            </a:pPr>
            <a:r>
              <a:rPr lang="en-US">
                <a:solidFill>
                  <a:prstClr val="black"/>
                </a:solidFill>
              </a:rPr>
              <a:t>UCLA Stroke Center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</a:pPr>
            <a:fld id="{7BAB358D-6EC8-462D-A2A7-BD398DE7D294}" type="slidenum">
              <a:rPr lang="en-US" altLang="en-US">
                <a:solidFill>
                  <a:prstClr val="black"/>
                </a:solidFill>
              </a:rPr>
              <a:pPr>
                <a:buClr>
                  <a:srgbClr val="44B9E8"/>
                </a:buClr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4779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4" y="1981200"/>
            <a:ext cx="38565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1634" y="1981200"/>
            <a:ext cx="385656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7488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1056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B9E8"/>
              </a:buClr>
              <a:buSzPct val="135000"/>
              <a:buFontTx/>
              <a:buChar char="•"/>
              <a:defRPr/>
            </a:pPr>
            <a:endParaRPr lang="en-US" sz="2844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4233" y="4953000"/>
            <a:ext cx="9148234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8071" y="4832896"/>
              <a:ext cx="7455929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4B9E8"/>
                </a:buClr>
                <a:buSzPct val="135000"/>
                <a:buFontTx/>
                <a:buChar char="•"/>
                <a:defRPr/>
              </a:pPr>
              <a:endParaRPr lang="en-US" sz="2844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745" y="5135025"/>
              <a:ext cx="9108255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4B9E8"/>
                </a:buClr>
                <a:buSzPct val="135000"/>
                <a:buFontTx/>
                <a:buChar char="•"/>
                <a:defRPr/>
              </a:pPr>
              <a:endParaRPr lang="en-US" sz="2844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4B9E8"/>
                </a:buClr>
                <a:buSzPct val="135000"/>
                <a:buFontTx/>
                <a:buChar char="•"/>
                <a:defRPr/>
              </a:pPr>
              <a:endParaRPr lang="en-US" sz="2844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anchor="b"/>
          <a:lstStyle>
            <a:lvl1pPr algn="r">
              <a:defRPr sz="4267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56897" indent="0" algn="r">
              <a:buNone/>
              <a:defRPr>
                <a:solidFill>
                  <a:schemeClr val="tx2"/>
                </a:solidFill>
              </a:defRPr>
            </a:lvl1pPr>
            <a:lvl2pPr marL="406405" indent="0" algn="ctr">
              <a:buNone/>
            </a:lvl2pPr>
            <a:lvl3pPr marL="812810" indent="0" algn="ctr">
              <a:buNone/>
            </a:lvl3pPr>
            <a:lvl4pPr marL="1219215" indent="0" algn="ctr">
              <a:buNone/>
            </a:lvl4pPr>
            <a:lvl5pPr marL="1625620" indent="0" algn="ctr">
              <a:buNone/>
            </a:lvl5pPr>
            <a:lvl6pPr marL="2032025" indent="0" algn="ctr">
              <a:buNone/>
            </a:lvl6pPr>
            <a:lvl7pPr marL="2438430" indent="0" algn="ctr">
              <a:buNone/>
            </a:lvl7pPr>
            <a:lvl8pPr marL="2844836" indent="0" algn="ctr">
              <a:buNone/>
            </a:lvl8pPr>
            <a:lvl9pPr marL="3251241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buClr>
                <a:srgbClr val="44B9E8"/>
              </a:buClr>
              <a:defRPr/>
            </a:pPr>
            <a:r>
              <a:rPr lang="en-US"/>
              <a:t>UCLA Stroke Center</a:t>
            </a:r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buClr>
                <a:srgbClr val="44B9E8"/>
              </a:buCl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buClr>
                <a:srgbClr val="44B9E8"/>
              </a:buClr>
            </a:pPr>
            <a:fld id="{93ACEB2F-CB1A-4FF9-8F5A-420650F24924}" type="slidenum">
              <a:rPr lang="en-US" altLang="en-US"/>
              <a:pPr>
                <a:buClr>
                  <a:srgbClr val="44B9E8"/>
                </a:buClr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4190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r>
              <a:rPr lang="en-US">
                <a:solidFill>
                  <a:prstClr val="black"/>
                </a:solidFill>
              </a:rPr>
              <a:t>UCLA Stroke Center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</a:pPr>
            <a:fld id="{ABCC690B-D29F-4C65-82E7-D5D3A175B298}" type="slidenum">
              <a:rPr lang="en-US" altLang="en-US">
                <a:solidFill>
                  <a:prstClr val="black"/>
                </a:solidFill>
              </a:rPr>
              <a:pPr>
                <a:buClr>
                  <a:srgbClr val="44B9E8"/>
                </a:buClr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838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434" y="3005138"/>
            <a:ext cx="18344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B9E8"/>
              </a:buClr>
              <a:buSzPct val="135000"/>
              <a:buFontTx/>
              <a:buChar char="•"/>
              <a:defRPr/>
            </a:pPr>
            <a:endParaRPr lang="en-US" sz="2844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50168" y="3005138"/>
            <a:ext cx="18344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B9E8"/>
              </a:buClr>
              <a:buSzPct val="135000"/>
              <a:buFontTx/>
              <a:buChar char="•"/>
              <a:defRPr/>
            </a:pPr>
            <a:endParaRPr lang="en-US" sz="2844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267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044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r>
              <a:rPr lang="en-US">
                <a:solidFill>
                  <a:prstClr val="white"/>
                </a:solidFill>
              </a:rPr>
              <a:t>UCLA Stroke Center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</a:pPr>
            <a:fld id="{6431900B-F0C1-4703-9C1D-10DDB8006483}" type="slidenum">
              <a:rPr lang="en-US" altLang="en-US">
                <a:solidFill>
                  <a:prstClr val="white"/>
                </a:solidFill>
              </a:rPr>
              <a:pPr>
                <a:buClr>
                  <a:srgbClr val="44B9E8"/>
                </a:buClr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59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r>
              <a:rPr lang="en-US">
                <a:solidFill>
                  <a:prstClr val="white"/>
                </a:solidFill>
              </a:rPr>
              <a:t>UCLA Stroke Center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</a:pPr>
            <a:fld id="{A8E77C30-B070-4E69-B2DA-148EB609A6FD}" type="slidenum">
              <a:rPr lang="en-US" altLang="en-US">
                <a:solidFill>
                  <a:prstClr val="white"/>
                </a:solidFill>
              </a:rPr>
              <a:pPr>
                <a:buClr>
                  <a:srgbClr val="44B9E8"/>
                </a:buClr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24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133" b="0">
                <a:solidFill>
                  <a:schemeClr val="bg1"/>
                </a:solidFill>
              </a:defRPr>
            </a:lvl1pPr>
            <a:lvl2pPr>
              <a:buNone/>
              <a:defRPr sz="1778" b="1"/>
            </a:lvl2pPr>
            <a:lvl3pPr>
              <a:buNone/>
              <a:defRPr sz="1600" b="1"/>
            </a:lvl3pPr>
            <a:lvl4pPr>
              <a:buNone/>
              <a:defRPr sz="1422" b="1"/>
            </a:lvl4pPr>
            <a:lvl5pPr>
              <a:buNone/>
              <a:defRPr sz="1422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133" b="0">
                <a:solidFill>
                  <a:schemeClr val="bg1"/>
                </a:solidFill>
              </a:defRPr>
            </a:lvl1pPr>
            <a:lvl2pPr>
              <a:buNone/>
              <a:defRPr sz="1778" b="1"/>
            </a:lvl2pPr>
            <a:lvl3pPr>
              <a:buNone/>
              <a:defRPr sz="1600" b="1"/>
            </a:lvl3pPr>
            <a:lvl4pPr>
              <a:buNone/>
              <a:defRPr sz="1422" b="1"/>
            </a:lvl4pPr>
            <a:lvl5pPr>
              <a:buNone/>
              <a:defRPr sz="1422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r>
              <a:rPr lang="en-US">
                <a:solidFill>
                  <a:prstClr val="black"/>
                </a:solidFill>
              </a:rPr>
              <a:t>UCLA Stroke Center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</a:pPr>
            <a:fld id="{BA9C984B-E3CB-421D-9A9F-252191B60187}" type="slidenum">
              <a:rPr lang="en-US" altLang="en-US">
                <a:solidFill>
                  <a:prstClr val="black"/>
                </a:solidFill>
              </a:rPr>
              <a:pPr>
                <a:buClr>
                  <a:srgbClr val="44B9E8"/>
                </a:buClr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32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r>
              <a:rPr lang="en-US">
                <a:solidFill>
                  <a:prstClr val="white"/>
                </a:solidFill>
              </a:rPr>
              <a:t>UCLA Stroke Center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</a:pPr>
            <a:fld id="{4A92ADFE-584B-43DB-923F-E7500654A7EE}" type="slidenum">
              <a:rPr lang="en-US" altLang="en-US">
                <a:solidFill>
                  <a:prstClr val="white"/>
                </a:solidFill>
              </a:rPr>
              <a:pPr>
                <a:buClr>
                  <a:srgbClr val="44B9E8"/>
                </a:buClr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45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r>
              <a:rPr lang="en-US">
                <a:solidFill>
                  <a:prstClr val="black"/>
                </a:solidFill>
              </a:rPr>
              <a:t>UCLA Stroke Center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</a:pPr>
            <a:fld id="{5D9A7F9F-EC9B-4720-8247-81D66900D74B}" type="slidenum">
              <a:rPr lang="en-US" altLang="en-US">
                <a:solidFill>
                  <a:prstClr val="black"/>
                </a:solidFill>
              </a:rPr>
              <a:pPr>
                <a:buClr>
                  <a:srgbClr val="44B9E8"/>
                </a:buClr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423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222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422"/>
            </a:lvl1pPr>
            <a:lvl2pPr>
              <a:buNone/>
              <a:defRPr sz="1067"/>
            </a:lvl2pPr>
            <a:lvl3pPr>
              <a:buNone/>
              <a:defRPr sz="889"/>
            </a:lvl3pPr>
            <a:lvl4pPr>
              <a:buNone/>
              <a:defRPr sz="800"/>
            </a:lvl4pPr>
            <a:lvl5pPr>
              <a:buNone/>
              <a:defRPr sz="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r>
              <a:rPr lang="en-US">
                <a:solidFill>
                  <a:prstClr val="black"/>
                </a:solidFill>
              </a:rPr>
              <a:t>UCLA Stroke Center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</a:pPr>
            <a:fld id="{C83FC637-D1E3-4C79-815C-6D0D3F7DA502}" type="slidenum">
              <a:rPr lang="en-US" altLang="en-US">
                <a:solidFill>
                  <a:prstClr val="black"/>
                </a:solidFill>
              </a:rPr>
              <a:pPr>
                <a:buClr>
                  <a:srgbClr val="44B9E8"/>
                </a:buClr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45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6B65743-E741-4EE2-A251-80355FC1AB4E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B954-9C05-4A56-98AB-BA888B7EE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499534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B9E8"/>
              </a:buClr>
              <a:buSzPct val="135000"/>
              <a:buFontTx/>
              <a:buChar char="•"/>
              <a:defRPr/>
            </a:pPr>
            <a:endParaRPr lang="en-US" sz="2844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423" y="5938838"/>
            <a:ext cx="3690056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B9E8"/>
              </a:buClr>
              <a:buSzPct val="135000"/>
              <a:buFontTx/>
              <a:buChar char="•"/>
              <a:defRPr/>
            </a:pPr>
            <a:endParaRPr lang="en-US" sz="2844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B9E8"/>
              </a:buClr>
              <a:buSzPct val="135000"/>
              <a:buFontTx/>
              <a:buChar char="•"/>
              <a:defRPr/>
            </a:pPr>
            <a:endParaRPr lang="en-US" sz="2844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6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223" y="4987925"/>
            <a:ext cx="18344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B9E8"/>
              </a:buClr>
              <a:buSzPct val="135000"/>
              <a:buFontTx/>
              <a:buChar char="•"/>
              <a:defRPr/>
            </a:pPr>
            <a:endParaRPr lang="en-US" sz="2844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955" y="4987925"/>
            <a:ext cx="18203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B9E8"/>
              </a:buClr>
              <a:buSzPct val="135000"/>
              <a:buFontTx/>
              <a:buChar char="•"/>
              <a:defRPr/>
            </a:pPr>
            <a:endParaRPr lang="en-US" sz="2844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6256" indent="0" algn="r">
              <a:buNone/>
              <a:defRPr sz="1244"/>
            </a:lvl1pPr>
            <a:lvl2pPr>
              <a:defRPr sz="1067"/>
            </a:lvl2pPr>
            <a:lvl3pPr>
              <a:defRPr sz="889"/>
            </a:lvl3pPr>
            <a:lvl4pPr>
              <a:defRPr sz="800"/>
            </a:lvl4pPr>
            <a:lvl5pPr>
              <a:defRPr sz="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844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667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buClr>
                <a:srgbClr val="44B9E8"/>
              </a:buClr>
              <a:defRPr/>
            </a:pPr>
            <a:r>
              <a:rPr lang="en-US">
                <a:solidFill>
                  <a:prstClr val="white"/>
                </a:solidFill>
              </a:rPr>
              <a:t>UCLA Stroke Center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buClr>
                <a:srgbClr val="44B9E8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</a:pPr>
            <a:fld id="{D96F51A5-A6C3-4E1E-B2BA-89985ED31792}" type="slidenum">
              <a:rPr lang="en-US" altLang="en-US">
                <a:solidFill>
                  <a:prstClr val="white"/>
                </a:solidFill>
              </a:rPr>
              <a:pPr>
                <a:buClr>
                  <a:srgbClr val="44B9E8"/>
                </a:buClr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19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r>
              <a:rPr lang="en-US">
                <a:solidFill>
                  <a:prstClr val="black"/>
                </a:solidFill>
              </a:rPr>
              <a:t>UCLA Stroke Center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</a:pPr>
            <a:fld id="{8C9A6145-EB2B-400B-92F9-B36A0A417B16}" type="slidenum">
              <a:rPr lang="en-US" altLang="en-US">
                <a:solidFill>
                  <a:prstClr val="black"/>
                </a:solidFill>
              </a:rPr>
              <a:pPr>
                <a:buClr>
                  <a:srgbClr val="44B9E8"/>
                </a:buClr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01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r>
              <a:rPr lang="en-US">
                <a:solidFill>
                  <a:prstClr val="black"/>
                </a:solidFill>
              </a:rPr>
              <a:t>UCLA Stroke Center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buClr>
                <a:srgbClr val="44B9E8"/>
              </a:buCl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</a:pPr>
            <a:fld id="{85D31D12-A3AF-4645-9997-A1171422980F}" type="slidenum">
              <a:rPr lang="en-US" altLang="en-US">
                <a:solidFill>
                  <a:prstClr val="black"/>
                </a:solidFill>
              </a:rPr>
              <a:pPr>
                <a:buClr>
                  <a:srgbClr val="44B9E8"/>
                </a:buClr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090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981200"/>
            <a:ext cx="78486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  <a:defRPr/>
            </a:pPr>
            <a:r>
              <a:rPr lang="en-US">
                <a:solidFill>
                  <a:prstClr val="black"/>
                </a:solidFill>
              </a:rPr>
              <a:t>UCLA Stroke Center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</a:pPr>
            <a:fld id="{E3060CF2-6AA9-4358-A4D2-849CE082EAAE}" type="slidenum">
              <a:rPr lang="en-US" altLang="en-US">
                <a:solidFill>
                  <a:prstClr val="black"/>
                </a:solidFill>
              </a:rPr>
              <a:pPr>
                <a:buClr>
                  <a:srgbClr val="44B9E8"/>
                </a:buClr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0177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2" y="1981200"/>
            <a:ext cx="38565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634" y="1981200"/>
            <a:ext cx="385656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  <a:defRPr/>
            </a:pPr>
            <a:r>
              <a:rPr lang="en-US">
                <a:solidFill>
                  <a:prstClr val="black"/>
                </a:solidFill>
              </a:rPr>
              <a:t>UCLA Stroke Center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44B9E8"/>
              </a:buClr>
            </a:pPr>
            <a:fld id="{7BAB358D-6EC8-462D-A2A7-BD398DE7D294}" type="slidenum">
              <a:rPr lang="en-US" altLang="en-US">
                <a:solidFill>
                  <a:prstClr val="black"/>
                </a:solidFill>
              </a:rPr>
              <a:pPr>
                <a:buClr>
                  <a:srgbClr val="44B9E8"/>
                </a:buClr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5333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4" y="1981200"/>
            <a:ext cx="38565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1634" y="1981200"/>
            <a:ext cx="385656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9281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B65743-E741-4EE2-A251-80355FC1AB4E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4" y="6407948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E3B954-9C05-4A56-98AB-BA888B7EE0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9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5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9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2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6B65743-E741-4EE2-A251-80355FC1AB4E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4" y="6407948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8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AE3B954-9C05-4A56-98AB-BA888B7EE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419" y="609289"/>
            <a:ext cx="7773163" cy="114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19" y="1981939"/>
            <a:ext cx="7773163" cy="41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419" y="6248712"/>
            <a:ext cx="1905127" cy="4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Times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836" y="6248712"/>
            <a:ext cx="2894328" cy="4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Times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55" y="6248712"/>
            <a:ext cx="1905127" cy="4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Times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8C0C0AF-6DF2-41AC-A0FD-661E55CAF674}" type="slidenum">
              <a:rPr lang="en-US" altLang="en-US" kern="1200"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" y="1428750"/>
            <a:ext cx="9142589" cy="152400"/>
            <a:chOff x="0" y="900"/>
            <a:chExt cx="5759" cy="96"/>
          </a:xfrm>
        </p:grpSpPr>
        <p:sp>
          <p:nvSpPr>
            <p:cNvPr id="1252355" name="Rectangle 3"/>
            <p:cNvSpPr>
              <a:spLocks noChangeArrowheads="1"/>
            </p:cNvSpPr>
            <p:nvPr/>
          </p:nvSpPr>
          <p:spPr bwMode="ltGray">
            <a:xfrm>
              <a:off x="0" y="900"/>
              <a:ext cx="5759" cy="4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FF0033"/>
                </a:buClr>
                <a:defRPr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252356" name="Rectangle 4"/>
            <p:cNvSpPr>
              <a:spLocks noChangeArrowheads="1"/>
            </p:cNvSpPr>
            <p:nvPr/>
          </p:nvSpPr>
          <p:spPr bwMode="ltGray">
            <a:xfrm>
              <a:off x="0" y="972"/>
              <a:ext cx="5759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FF0033"/>
                </a:buClr>
                <a:defRPr/>
              </a:pPr>
              <a:endParaRPr 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28601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51" tIns="46026" rIns="92051" bIns="4602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981201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51" tIns="46026" rIns="92051" bIns="46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5235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6248401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51" tIns="46026" rIns="92051" bIns="46026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44" i="1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UCLA Stroke Center</a:t>
            </a:r>
          </a:p>
        </p:txBody>
      </p:sp>
      <p:sp>
        <p:nvSpPr>
          <p:cNvPr id="125236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1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51" tIns="46026" rIns="92051" bIns="46026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44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523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8401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51" tIns="46026" rIns="92051" bIns="46026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44"/>
            </a:lvl1pPr>
          </a:lstStyle>
          <a:p>
            <a:pPr>
              <a:defRPr/>
            </a:pPr>
            <a:fld id="{3B9F2153-8F8C-40BE-BC50-99DA2782719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966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ransition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5pPr>
      <a:lvl6pPr marL="40638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6pPr>
      <a:lvl7pPr marL="812768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7pPr>
      <a:lvl8pPr marL="1219153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8pPr>
      <a:lvl9pPr marL="1625537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9pPr>
    </p:titleStyle>
    <p:bodyStyle>
      <a:lvl1pPr marL="304788" indent="-304788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150000"/>
        <a:buChar char="•"/>
        <a:defRPr sz="2844">
          <a:solidFill>
            <a:schemeClr val="tx1"/>
          </a:solidFill>
          <a:latin typeface="+mn-lt"/>
          <a:ea typeface="+mn-ea"/>
          <a:cs typeface="+mn-cs"/>
        </a:defRPr>
      </a:lvl1pPr>
      <a:lvl2pPr marL="660374" indent="-25399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125000"/>
        <a:buChar char="»"/>
        <a:defRPr sz="2489">
          <a:solidFill>
            <a:schemeClr val="tx1"/>
          </a:solidFill>
          <a:latin typeface="+mn-lt"/>
        </a:defRPr>
      </a:lvl2pPr>
      <a:lvl3pPr marL="1014550" indent="-201781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150000"/>
        <a:buChar char="•"/>
        <a:defRPr sz="2133">
          <a:solidFill>
            <a:schemeClr val="tx1"/>
          </a:solidFill>
          <a:latin typeface="+mn-lt"/>
        </a:defRPr>
      </a:lvl3pPr>
      <a:lvl4pPr marL="1422344" indent="-20319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Char char="»"/>
        <a:defRPr sz="1778">
          <a:solidFill>
            <a:schemeClr val="tx1"/>
          </a:solidFill>
          <a:latin typeface="+mn-lt"/>
        </a:defRPr>
      </a:lvl4pPr>
      <a:lvl5pPr marL="1828729" indent="-20319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1778">
          <a:solidFill>
            <a:schemeClr val="tx1"/>
          </a:solidFill>
          <a:latin typeface="+mn-lt"/>
        </a:defRPr>
      </a:lvl5pPr>
      <a:lvl6pPr marL="2235114" indent="-20319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1778">
          <a:solidFill>
            <a:schemeClr val="tx1"/>
          </a:solidFill>
          <a:latin typeface="+mn-lt"/>
        </a:defRPr>
      </a:lvl6pPr>
      <a:lvl7pPr marL="2641497" indent="-20319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1778">
          <a:solidFill>
            <a:schemeClr val="tx1"/>
          </a:solidFill>
          <a:latin typeface="+mn-lt"/>
        </a:defRPr>
      </a:lvl7pPr>
      <a:lvl8pPr marL="3047883" indent="-20319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1778">
          <a:solidFill>
            <a:schemeClr val="tx1"/>
          </a:solidFill>
          <a:latin typeface="+mn-lt"/>
        </a:defRPr>
      </a:lvl8pPr>
      <a:lvl9pPr marL="3454265" indent="-20319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177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276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1pPr>
      <a:lvl2pPr marL="406385" algn="l" defTabSz="81276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2pPr>
      <a:lvl3pPr marL="812768" algn="l" defTabSz="81276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3pPr>
      <a:lvl4pPr marL="1219153" algn="l" defTabSz="81276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4pPr>
      <a:lvl5pPr marL="1625537" algn="l" defTabSz="81276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5pPr>
      <a:lvl6pPr marL="2031921" algn="l" defTabSz="81276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438305" algn="l" defTabSz="81276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2844690" algn="l" defTabSz="81276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251074" algn="l" defTabSz="81276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18" y="1371601"/>
            <a:ext cx="9142589" cy="152400"/>
            <a:chOff x="0" y="900"/>
            <a:chExt cx="5759" cy="96"/>
          </a:xfrm>
        </p:grpSpPr>
        <p:sp>
          <p:nvSpPr>
            <p:cNvPr id="1320963" name="Rectangle 3"/>
            <p:cNvSpPr>
              <a:spLocks noChangeArrowheads="1"/>
            </p:cNvSpPr>
            <p:nvPr/>
          </p:nvSpPr>
          <p:spPr bwMode="ltGray">
            <a:xfrm>
              <a:off x="0" y="900"/>
              <a:ext cx="5759" cy="4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FF0033"/>
                </a:buClr>
                <a:defRPr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20964" name="Rectangle 4"/>
            <p:cNvSpPr>
              <a:spLocks noChangeArrowheads="1"/>
            </p:cNvSpPr>
            <p:nvPr/>
          </p:nvSpPr>
          <p:spPr bwMode="ltGray">
            <a:xfrm>
              <a:off x="0" y="972"/>
              <a:ext cx="5759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FF0033"/>
                </a:buClr>
                <a:defRPr/>
              </a:pPr>
              <a:endParaRPr 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4915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304819"/>
            <a:ext cx="78486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3" tIns="46017" rIns="92033" bIns="460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5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981201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3" tIns="46017" rIns="92033" bIns="460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209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6324656"/>
            <a:ext cx="19050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33" tIns="46017" rIns="92033" bIns="46017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511" i="1"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UCLA Stroke Center</a:t>
            </a:r>
            <a:endParaRPr lang="en-US" sz="1244" dirty="0">
              <a:solidFill>
                <a:srgbClr val="FFFFFF"/>
              </a:solidFill>
            </a:endParaRPr>
          </a:p>
        </p:txBody>
      </p:sp>
      <p:sp>
        <p:nvSpPr>
          <p:cNvPr id="13209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795" y="6248401"/>
            <a:ext cx="289842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33" tIns="46017" rIns="92033" bIns="46017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44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209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8401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33" tIns="46017" rIns="92033" bIns="46017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44"/>
            </a:lvl1pPr>
          </a:lstStyle>
          <a:p>
            <a:pPr>
              <a:defRPr/>
            </a:pPr>
            <a:fld id="{D504914B-084C-4835-AF5B-563BD2B971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40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</p:sldLayoutIdLst>
  <p:transition spd="med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5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5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5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5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56">
          <a:solidFill>
            <a:schemeClr val="tx2"/>
          </a:solidFill>
          <a:latin typeface="Arial" charset="0"/>
        </a:defRPr>
      </a:lvl5pPr>
      <a:lvl6pPr marL="406385" algn="ctr" rtl="0" fontAlgn="base">
        <a:spcBef>
          <a:spcPct val="0"/>
        </a:spcBef>
        <a:spcAft>
          <a:spcPct val="0"/>
        </a:spcAft>
        <a:defRPr sz="3556">
          <a:solidFill>
            <a:schemeClr val="tx2"/>
          </a:solidFill>
          <a:latin typeface="Arial" charset="0"/>
        </a:defRPr>
      </a:lvl6pPr>
      <a:lvl7pPr marL="812768" algn="ctr" rtl="0" fontAlgn="base">
        <a:spcBef>
          <a:spcPct val="0"/>
        </a:spcBef>
        <a:spcAft>
          <a:spcPct val="0"/>
        </a:spcAft>
        <a:defRPr sz="3556">
          <a:solidFill>
            <a:schemeClr val="tx2"/>
          </a:solidFill>
          <a:latin typeface="Arial" charset="0"/>
        </a:defRPr>
      </a:lvl7pPr>
      <a:lvl8pPr marL="1219153" algn="ctr" rtl="0" fontAlgn="base">
        <a:spcBef>
          <a:spcPct val="0"/>
        </a:spcBef>
        <a:spcAft>
          <a:spcPct val="0"/>
        </a:spcAft>
        <a:defRPr sz="3556">
          <a:solidFill>
            <a:schemeClr val="tx2"/>
          </a:solidFill>
          <a:latin typeface="Arial" charset="0"/>
        </a:defRPr>
      </a:lvl8pPr>
      <a:lvl9pPr marL="1625537" algn="ctr" rtl="0" fontAlgn="base">
        <a:spcBef>
          <a:spcPct val="0"/>
        </a:spcBef>
        <a:spcAft>
          <a:spcPct val="0"/>
        </a:spcAft>
        <a:defRPr sz="3556">
          <a:solidFill>
            <a:schemeClr val="tx2"/>
          </a:solidFill>
          <a:latin typeface="Arial" charset="0"/>
        </a:defRPr>
      </a:lvl9pPr>
    </p:titleStyle>
    <p:bodyStyle>
      <a:lvl1pPr marL="304788" indent="-304788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150000"/>
        <a:buChar char="•"/>
        <a:defRPr sz="2489">
          <a:solidFill>
            <a:schemeClr val="tx1"/>
          </a:solidFill>
          <a:latin typeface="+mn-lt"/>
          <a:ea typeface="+mn-ea"/>
          <a:cs typeface="+mn-cs"/>
        </a:defRPr>
      </a:lvl1pPr>
      <a:lvl2pPr marL="660374" indent="-25399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125000"/>
        <a:buChar char="»"/>
        <a:defRPr sz="2311">
          <a:solidFill>
            <a:schemeClr val="tx1"/>
          </a:solidFill>
          <a:latin typeface="+mn-lt"/>
        </a:defRPr>
      </a:lvl2pPr>
      <a:lvl3pPr marL="1014550" indent="-201781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150000"/>
        <a:buChar char="•"/>
        <a:defRPr sz="2133">
          <a:solidFill>
            <a:schemeClr val="tx1"/>
          </a:solidFill>
          <a:latin typeface="+mn-lt"/>
        </a:defRPr>
      </a:lvl3pPr>
      <a:lvl4pPr marL="1422344" indent="-20319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Char char="»"/>
        <a:defRPr sz="1778">
          <a:solidFill>
            <a:schemeClr val="tx1"/>
          </a:solidFill>
          <a:latin typeface="+mn-lt"/>
        </a:defRPr>
      </a:lvl4pPr>
      <a:lvl5pPr marL="1828729" indent="-20319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1778">
          <a:solidFill>
            <a:schemeClr val="tx1"/>
          </a:solidFill>
          <a:latin typeface="+mn-lt"/>
        </a:defRPr>
      </a:lvl5pPr>
      <a:lvl6pPr marL="2235114" indent="-20319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1778">
          <a:solidFill>
            <a:schemeClr val="tx1"/>
          </a:solidFill>
          <a:latin typeface="+mn-lt"/>
        </a:defRPr>
      </a:lvl6pPr>
      <a:lvl7pPr marL="2641497" indent="-20319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1778">
          <a:solidFill>
            <a:schemeClr val="tx1"/>
          </a:solidFill>
          <a:latin typeface="+mn-lt"/>
        </a:defRPr>
      </a:lvl7pPr>
      <a:lvl8pPr marL="3047883" indent="-20319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1778">
          <a:solidFill>
            <a:schemeClr val="tx1"/>
          </a:solidFill>
          <a:latin typeface="+mn-lt"/>
        </a:defRPr>
      </a:lvl8pPr>
      <a:lvl9pPr marL="3454265" indent="-20319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177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276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1pPr>
      <a:lvl2pPr marL="406385" algn="l" defTabSz="81276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2pPr>
      <a:lvl3pPr marL="812768" algn="l" defTabSz="81276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3pPr>
      <a:lvl4pPr marL="1219153" algn="l" defTabSz="81276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4pPr>
      <a:lvl5pPr marL="1625537" algn="l" defTabSz="81276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5pPr>
      <a:lvl6pPr marL="2031921" algn="l" defTabSz="81276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438305" algn="l" defTabSz="81276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2844690" algn="l" defTabSz="81276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251074" algn="l" defTabSz="81276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20" y="1371601"/>
            <a:ext cx="9142589" cy="152400"/>
            <a:chOff x="0" y="900"/>
            <a:chExt cx="5759" cy="96"/>
          </a:xfrm>
        </p:grpSpPr>
        <p:sp>
          <p:nvSpPr>
            <p:cNvPr id="1320963" name="Rectangle 3"/>
            <p:cNvSpPr>
              <a:spLocks noChangeArrowheads="1"/>
            </p:cNvSpPr>
            <p:nvPr/>
          </p:nvSpPr>
          <p:spPr bwMode="ltGray">
            <a:xfrm>
              <a:off x="0" y="900"/>
              <a:ext cx="5759" cy="4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33"/>
                </a:buClr>
                <a:buSzPct val="135000"/>
                <a:buFontTx/>
                <a:buChar char="•"/>
                <a:defRPr/>
              </a:pPr>
              <a:endParaRPr lang="en-US" sz="2844">
                <a:solidFill>
                  <a:srgbClr val="FFFFFF"/>
                </a:solidFill>
              </a:endParaRPr>
            </a:p>
          </p:txBody>
        </p:sp>
        <p:sp>
          <p:nvSpPr>
            <p:cNvPr id="1320964" name="Rectangle 4"/>
            <p:cNvSpPr>
              <a:spLocks noChangeArrowheads="1"/>
            </p:cNvSpPr>
            <p:nvPr/>
          </p:nvSpPr>
          <p:spPr bwMode="ltGray">
            <a:xfrm>
              <a:off x="0" y="972"/>
              <a:ext cx="5759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33"/>
                </a:buClr>
                <a:buSzPct val="135000"/>
                <a:buFontTx/>
                <a:buChar char="•"/>
                <a:defRPr/>
              </a:pPr>
              <a:endParaRPr lang="en-US" sz="2844">
                <a:solidFill>
                  <a:srgbClr val="FFFFFF"/>
                </a:solidFill>
              </a:endParaRPr>
            </a:p>
          </p:txBody>
        </p:sp>
      </p:grpSp>
      <p:sp>
        <p:nvSpPr>
          <p:cNvPr id="4915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3" y="304823"/>
            <a:ext cx="78486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21" tIns="46011" rIns="92021" bIns="460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5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3" y="1981201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21" tIns="46011" rIns="92021" bIns="460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209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3" y="6324988"/>
            <a:ext cx="19050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21" tIns="46011" rIns="92021" bIns="46011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511" i="1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UCLA Stroke Center</a:t>
            </a:r>
            <a:endParaRPr lang="en-US" sz="1244" dirty="0">
              <a:solidFill>
                <a:srgbClr val="FFFFFF"/>
              </a:solidFill>
            </a:endParaRPr>
          </a:p>
        </p:txBody>
      </p:sp>
      <p:sp>
        <p:nvSpPr>
          <p:cNvPr id="13209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796" y="6248401"/>
            <a:ext cx="289842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21" tIns="46011" rIns="92021" bIns="46011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44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209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3" y="6248401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21" tIns="46011" rIns="92021" bIns="46011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44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D504914B-084C-4835-AF5B-563BD2B971A5}" type="slidenum">
              <a:rPr lang="en-US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529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38" r:id="rId1"/>
    <p:sldLayoutId id="2147484439" r:id="rId2"/>
    <p:sldLayoutId id="2147484440" r:id="rId3"/>
    <p:sldLayoutId id="2147484441" r:id="rId4"/>
    <p:sldLayoutId id="2147484442" r:id="rId5"/>
    <p:sldLayoutId id="2147484443" r:id="rId6"/>
    <p:sldLayoutId id="2147484444" r:id="rId7"/>
    <p:sldLayoutId id="2147484445" r:id="rId8"/>
    <p:sldLayoutId id="2147484446" r:id="rId9"/>
    <p:sldLayoutId id="2147484447" r:id="rId10"/>
    <p:sldLayoutId id="2147484448" r:id="rId11"/>
    <p:sldLayoutId id="2147484449" r:id="rId12"/>
  </p:sldLayoutIdLst>
  <p:transition spd="med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5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5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5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5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56">
          <a:solidFill>
            <a:schemeClr val="tx2"/>
          </a:solidFill>
          <a:latin typeface="Arial" charset="0"/>
        </a:defRPr>
      </a:lvl5pPr>
      <a:lvl6pPr marL="406328" algn="ctr" rtl="0" fontAlgn="base">
        <a:spcBef>
          <a:spcPct val="0"/>
        </a:spcBef>
        <a:spcAft>
          <a:spcPct val="0"/>
        </a:spcAft>
        <a:defRPr sz="3556">
          <a:solidFill>
            <a:schemeClr val="tx2"/>
          </a:solidFill>
          <a:latin typeface="Arial" charset="0"/>
        </a:defRPr>
      </a:lvl6pPr>
      <a:lvl7pPr marL="812655" algn="ctr" rtl="0" fontAlgn="base">
        <a:spcBef>
          <a:spcPct val="0"/>
        </a:spcBef>
        <a:spcAft>
          <a:spcPct val="0"/>
        </a:spcAft>
        <a:defRPr sz="3556">
          <a:solidFill>
            <a:schemeClr val="tx2"/>
          </a:solidFill>
          <a:latin typeface="Arial" charset="0"/>
        </a:defRPr>
      </a:lvl7pPr>
      <a:lvl8pPr marL="1218984" algn="ctr" rtl="0" fontAlgn="base">
        <a:spcBef>
          <a:spcPct val="0"/>
        </a:spcBef>
        <a:spcAft>
          <a:spcPct val="0"/>
        </a:spcAft>
        <a:defRPr sz="3556">
          <a:solidFill>
            <a:schemeClr val="tx2"/>
          </a:solidFill>
          <a:latin typeface="Arial" charset="0"/>
        </a:defRPr>
      </a:lvl8pPr>
      <a:lvl9pPr marL="1625309" algn="ctr" rtl="0" fontAlgn="base">
        <a:spcBef>
          <a:spcPct val="0"/>
        </a:spcBef>
        <a:spcAft>
          <a:spcPct val="0"/>
        </a:spcAft>
        <a:defRPr sz="3556">
          <a:solidFill>
            <a:schemeClr val="tx2"/>
          </a:solidFill>
          <a:latin typeface="Arial" charset="0"/>
        </a:defRPr>
      </a:lvl9pPr>
    </p:titleStyle>
    <p:bodyStyle>
      <a:lvl1pPr marL="304745" indent="-304745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150000"/>
        <a:buChar char="•"/>
        <a:defRPr sz="2489">
          <a:solidFill>
            <a:schemeClr val="tx1"/>
          </a:solidFill>
          <a:latin typeface="+mn-lt"/>
          <a:ea typeface="+mn-ea"/>
          <a:cs typeface="+mn-cs"/>
        </a:defRPr>
      </a:lvl1pPr>
      <a:lvl2pPr marL="660282" indent="-253954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125000"/>
        <a:buChar char="»"/>
        <a:defRPr sz="2311">
          <a:solidFill>
            <a:schemeClr val="tx1"/>
          </a:solidFill>
          <a:latin typeface="+mn-lt"/>
        </a:defRPr>
      </a:lvl2pPr>
      <a:lvl3pPr marL="1014408" indent="-201753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150000"/>
        <a:buChar char="•"/>
        <a:defRPr sz="2133">
          <a:solidFill>
            <a:schemeClr val="tx1"/>
          </a:solidFill>
          <a:latin typeface="+mn-lt"/>
        </a:defRPr>
      </a:lvl3pPr>
      <a:lvl4pPr marL="1422146" indent="-20316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Char char="»"/>
        <a:defRPr sz="1778">
          <a:solidFill>
            <a:schemeClr val="tx1"/>
          </a:solidFill>
          <a:latin typeface="+mn-lt"/>
        </a:defRPr>
      </a:lvl4pPr>
      <a:lvl5pPr marL="1828474" indent="-20316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1778">
          <a:solidFill>
            <a:schemeClr val="tx1"/>
          </a:solidFill>
          <a:latin typeface="+mn-lt"/>
        </a:defRPr>
      </a:lvl5pPr>
      <a:lvl6pPr marL="2234803" indent="-20316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1778">
          <a:solidFill>
            <a:schemeClr val="tx1"/>
          </a:solidFill>
          <a:latin typeface="+mn-lt"/>
        </a:defRPr>
      </a:lvl6pPr>
      <a:lvl7pPr marL="2641129" indent="-20316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1778">
          <a:solidFill>
            <a:schemeClr val="tx1"/>
          </a:solidFill>
          <a:latin typeface="+mn-lt"/>
        </a:defRPr>
      </a:lvl7pPr>
      <a:lvl8pPr marL="3047458" indent="-20316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1778">
          <a:solidFill>
            <a:schemeClr val="tx1"/>
          </a:solidFill>
          <a:latin typeface="+mn-lt"/>
        </a:defRPr>
      </a:lvl8pPr>
      <a:lvl9pPr marL="3453785" indent="-20316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177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2655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1pPr>
      <a:lvl2pPr marL="406328" algn="l" defTabSz="812655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2pPr>
      <a:lvl3pPr marL="812655" algn="l" defTabSz="812655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4" algn="l" defTabSz="812655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4pPr>
      <a:lvl5pPr marL="1625309" algn="l" defTabSz="812655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5pPr>
      <a:lvl6pPr marL="2031639" algn="l" defTabSz="812655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437966" algn="l" defTabSz="812655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2844293" algn="l" defTabSz="812655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250622" algn="l" defTabSz="812655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534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B9E8"/>
              </a:buClr>
              <a:buSzPct val="135000"/>
              <a:buFontTx/>
              <a:buChar char="•"/>
              <a:defRPr/>
            </a:pPr>
            <a:endParaRPr lang="en-US" sz="2844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423" y="5938838"/>
            <a:ext cx="3690056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B9E8"/>
              </a:buClr>
              <a:buSzPct val="135000"/>
              <a:buFontTx/>
              <a:buChar char="•"/>
              <a:defRPr/>
            </a:pPr>
            <a:endParaRPr lang="en-US" sz="2844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B9E8"/>
              </a:buClr>
              <a:buSzPct val="135000"/>
              <a:buFontTx/>
              <a:buChar char="•"/>
              <a:defRPr/>
            </a:pPr>
            <a:endParaRPr lang="en-US" sz="2844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6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6767" y="6408739"/>
            <a:ext cx="1920522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spcBef>
                <a:spcPct val="20000"/>
              </a:spcBef>
              <a:buClr>
                <a:schemeClr val="folHlink"/>
              </a:buClr>
              <a:buSzPct val="135000"/>
              <a:buFontTx/>
              <a:buChar char="•"/>
              <a:defRPr kumimoji="0" sz="889">
                <a:solidFill>
                  <a:schemeClr val="tx1"/>
                </a:solidFill>
                <a:latin typeface="Arial" pitchFamily="34" charset="0"/>
              </a:defRPr>
            </a:lvl1pPr>
            <a:extLst/>
          </a:lstStyle>
          <a:p>
            <a:pPr fontAlgn="base">
              <a:spcAft>
                <a:spcPct val="0"/>
              </a:spcAft>
              <a:buClr>
                <a:srgbClr val="44B9E8"/>
              </a:buCl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89" y="6408739"/>
            <a:ext cx="235091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spcBef>
                <a:spcPct val="20000"/>
              </a:spcBef>
              <a:buClr>
                <a:schemeClr val="folHlink"/>
              </a:buClr>
              <a:buSzPct val="135000"/>
              <a:buFontTx/>
              <a:buChar char="•"/>
              <a:defRPr kumimoji="0" sz="889">
                <a:solidFill>
                  <a:schemeClr val="tx1"/>
                </a:solidFill>
                <a:latin typeface="Arial" pitchFamily="34" charset="0"/>
              </a:defRPr>
            </a:lvl1pPr>
            <a:extLst/>
          </a:lstStyle>
          <a:p>
            <a:pPr fontAlgn="base">
              <a:spcAft>
                <a:spcPct val="0"/>
              </a:spcAft>
              <a:buClr>
                <a:srgbClr val="44B9E8"/>
              </a:buCl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89" y="6408739"/>
            <a:ext cx="36547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chemeClr val="folHlink"/>
              </a:buClr>
              <a:buSzPct val="135000"/>
              <a:buFontTx/>
              <a:buChar char="•"/>
              <a:defRPr sz="889"/>
            </a:lvl1pPr>
          </a:lstStyle>
          <a:p>
            <a:pPr eaLnBrk="0" fontAlgn="base" hangingPunct="0">
              <a:spcAft>
                <a:spcPct val="0"/>
              </a:spcAft>
              <a:buClr>
                <a:srgbClr val="44B9E8"/>
              </a:buClr>
            </a:pPr>
            <a:fld id="{F4394B6A-41FD-4939-92AA-05AA9C0C435B}" type="slidenum">
              <a:rPr lang="en-US" altLang="en-US">
                <a:solidFill>
                  <a:prstClr val="black"/>
                </a:solidFill>
                <a:latin typeface="Arial" charset="0"/>
              </a:rPr>
              <a:pPr eaLnBrk="0" fontAlgn="base" hangingPunct="0">
                <a:spcAft>
                  <a:spcPct val="0"/>
                </a:spcAft>
                <a:buClr>
                  <a:srgbClr val="44B9E8"/>
                </a:buClr>
              </a:pPr>
              <a:t>‹#›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23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  <p:sldLayoutId id="2147484462" r:id="rId12"/>
    <p:sldLayoutId id="2147484463" r:id="rId13"/>
    <p:sldLayoutId id="214748446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44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44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44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44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44" b="1">
          <a:solidFill>
            <a:schemeClr val="tx2"/>
          </a:solidFill>
          <a:latin typeface="Lucida Sans Unicode" pitchFamily="34" charset="0"/>
        </a:defRPr>
      </a:lvl5pPr>
      <a:lvl6pPr marL="406405" algn="l" rtl="0" fontAlgn="base">
        <a:spcBef>
          <a:spcPct val="0"/>
        </a:spcBef>
        <a:spcAft>
          <a:spcPct val="0"/>
        </a:spcAft>
        <a:defRPr sz="3644" b="1">
          <a:solidFill>
            <a:schemeClr val="tx2"/>
          </a:solidFill>
          <a:latin typeface="Lucida Sans Unicode" pitchFamily="34" charset="0"/>
        </a:defRPr>
      </a:lvl6pPr>
      <a:lvl7pPr marL="812810" algn="l" rtl="0" fontAlgn="base">
        <a:spcBef>
          <a:spcPct val="0"/>
        </a:spcBef>
        <a:spcAft>
          <a:spcPct val="0"/>
        </a:spcAft>
        <a:defRPr sz="3644" b="1">
          <a:solidFill>
            <a:schemeClr val="tx2"/>
          </a:solidFill>
          <a:latin typeface="Lucida Sans Unicode" pitchFamily="34" charset="0"/>
        </a:defRPr>
      </a:lvl7pPr>
      <a:lvl8pPr marL="1219215" algn="l" rtl="0" fontAlgn="base">
        <a:spcBef>
          <a:spcPct val="0"/>
        </a:spcBef>
        <a:spcAft>
          <a:spcPct val="0"/>
        </a:spcAft>
        <a:defRPr sz="3644" b="1">
          <a:solidFill>
            <a:schemeClr val="tx2"/>
          </a:solidFill>
          <a:latin typeface="Lucida Sans Unicode" pitchFamily="34" charset="0"/>
        </a:defRPr>
      </a:lvl8pPr>
      <a:lvl9pPr marL="1625620" algn="l" rtl="0" fontAlgn="base">
        <a:spcBef>
          <a:spcPct val="0"/>
        </a:spcBef>
        <a:spcAft>
          <a:spcPct val="0"/>
        </a:spcAft>
        <a:defRPr sz="3644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24560" indent="-227192" algn="l" rtl="0" eaLnBrk="0" fontAlgn="base" hangingPunct="0">
        <a:spcBef>
          <a:spcPts val="356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752" indent="-203203" algn="l" rtl="0" eaLnBrk="0" fontAlgn="base" hangingPunct="0">
        <a:spcBef>
          <a:spcPts val="289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044" kern="1200">
          <a:solidFill>
            <a:schemeClr val="tx1"/>
          </a:solidFill>
          <a:latin typeface="+mn-lt"/>
          <a:ea typeface="+mn-ea"/>
          <a:cs typeface="+mn-cs"/>
        </a:defRPr>
      </a:lvl2pPr>
      <a:lvl3pPr marL="763421" indent="-203203" algn="l" rtl="0" eaLnBrk="0" fontAlgn="base" hangingPunct="0">
        <a:spcBef>
          <a:spcPts val="311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016013" indent="-203203" algn="l" rtl="0" eaLnBrk="0" fontAlgn="base" hangingPunct="0">
        <a:spcBef>
          <a:spcPts val="311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689" kern="1200">
          <a:solidFill>
            <a:schemeClr val="tx1"/>
          </a:solidFill>
          <a:latin typeface="+mn-lt"/>
          <a:ea typeface="+mn-ea"/>
          <a:cs typeface="+mn-cs"/>
        </a:defRPr>
      </a:lvl4pPr>
      <a:lvl5pPr marL="1219215" indent="-203203" algn="l" rtl="0" eaLnBrk="0" fontAlgn="base" hangingPunct="0">
        <a:spcBef>
          <a:spcPts val="311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22418" indent="-203203" algn="l" rtl="0" eaLnBrk="1" latinLnBrk="0" hangingPunct="1">
        <a:spcBef>
          <a:spcPts val="311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25620" indent="-203203" algn="l" rtl="0" eaLnBrk="1" latinLnBrk="0" hangingPunct="1">
        <a:spcBef>
          <a:spcPts val="311"/>
        </a:spcBef>
        <a:buClr>
          <a:schemeClr val="accent3"/>
        </a:buClr>
        <a:buFont typeface="Wingdings 2"/>
        <a:buChar char=""/>
        <a:defRPr kumimoji="0" sz="1422" kern="1200">
          <a:solidFill>
            <a:schemeClr val="tx1"/>
          </a:solidFill>
          <a:latin typeface="+mn-lt"/>
          <a:ea typeface="+mn-ea"/>
          <a:cs typeface="+mn-cs"/>
        </a:defRPr>
      </a:lvl7pPr>
      <a:lvl8pPr marL="1828823" indent="-203203" algn="l" rtl="0" eaLnBrk="1" latinLnBrk="0" hangingPunct="1">
        <a:spcBef>
          <a:spcPts val="311"/>
        </a:spcBef>
        <a:buClr>
          <a:schemeClr val="accent3"/>
        </a:buClr>
        <a:buFont typeface="Wingdings 2"/>
        <a:buChar char=""/>
        <a:defRPr kumimoji="0" sz="1422" kern="1200">
          <a:solidFill>
            <a:schemeClr val="tx1"/>
          </a:solidFill>
          <a:latin typeface="+mn-lt"/>
          <a:ea typeface="+mn-ea"/>
          <a:cs typeface="+mn-cs"/>
        </a:defRPr>
      </a:lvl8pPr>
      <a:lvl9pPr marL="2032025" indent="-203203" algn="l" rtl="0" eaLnBrk="1" latinLnBrk="0" hangingPunct="1">
        <a:spcBef>
          <a:spcPts val="311"/>
        </a:spcBef>
        <a:buClr>
          <a:schemeClr val="accent3"/>
        </a:buClr>
        <a:buFont typeface="Wingdings 2"/>
        <a:buChar char=""/>
        <a:defRPr kumimoji="0" sz="1422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534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B9E8"/>
              </a:buClr>
              <a:buSzPct val="135000"/>
              <a:buFontTx/>
              <a:buChar char="•"/>
              <a:defRPr/>
            </a:pPr>
            <a:endParaRPr lang="en-US" sz="2844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423" y="5938838"/>
            <a:ext cx="3690056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B9E8"/>
              </a:buClr>
              <a:buSzPct val="135000"/>
              <a:buFontTx/>
              <a:buChar char="•"/>
              <a:defRPr/>
            </a:pPr>
            <a:endParaRPr lang="en-US" sz="2844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B9E8"/>
              </a:buClr>
              <a:buSzPct val="135000"/>
              <a:buFontTx/>
              <a:buChar char="•"/>
              <a:defRPr/>
            </a:pPr>
            <a:endParaRPr lang="en-US" sz="2844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6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6767" y="6408739"/>
            <a:ext cx="1920522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spcBef>
                <a:spcPct val="20000"/>
              </a:spcBef>
              <a:buClr>
                <a:schemeClr val="folHlink"/>
              </a:buClr>
              <a:buSzPct val="135000"/>
              <a:buFontTx/>
              <a:buChar char="•"/>
              <a:defRPr kumimoji="0" sz="889">
                <a:solidFill>
                  <a:schemeClr val="tx1"/>
                </a:solidFill>
                <a:latin typeface="Arial" pitchFamily="34" charset="0"/>
              </a:defRPr>
            </a:lvl1pPr>
            <a:extLst/>
          </a:lstStyle>
          <a:p>
            <a:pPr fontAlgn="base">
              <a:spcAft>
                <a:spcPct val="0"/>
              </a:spcAft>
              <a:buClr>
                <a:srgbClr val="44B9E8"/>
              </a:buCl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89" y="6408739"/>
            <a:ext cx="235091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spcBef>
                <a:spcPct val="20000"/>
              </a:spcBef>
              <a:buClr>
                <a:schemeClr val="folHlink"/>
              </a:buClr>
              <a:buSzPct val="135000"/>
              <a:buFontTx/>
              <a:buChar char="•"/>
              <a:defRPr kumimoji="0" sz="889">
                <a:solidFill>
                  <a:schemeClr val="tx1"/>
                </a:solidFill>
                <a:latin typeface="Arial" pitchFamily="34" charset="0"/>
              </a:defRPr>
            </a:lvl1pPr>
            <a:extLst/>
          </a:lstStyle>
          <a:p>
            <a:pPr fontAlgn="base">
              <a:spcAft>
                <a:spcPct val="0"/>
              </a:spcAft>
              <a:buClr>
                <a:srgbClr val="44B9E8"/>
              </a:buCl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89" y="6408739"/>
            <a:ext cx="36547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chemeClr val="folHlink"/>
              </a:buClr>
              <a:buSzPct val="135000"/>
              <a:buFontTx/>
              <a:buChar char="•"/>
              <a:defRPr sz="889"/>
            </a:lvl1pPr>
          </a:lstStyle>
          <a:p>
            <a:pPr eaLnBrk="0" fontAlgn="base" hangingPunct="0">
              <a:spcAft>
                <a:spcPct val="0"/>
              </a:spcAft>
              <a:buClr>
                <a:srgbClr val="44B9E8"/>
              </a:buClr>
            </a:pPr>
            <a:fld id="{F4394B6A-41FD-4939-92AA-05AA9C0C435B}" type="slidenum">
              <a:rPr lang="en-US" altLang="en-US">
                <a:solidFill>
                  <a:prstClr val="black"/>
                </a:solidFill>
                <a:latin typeface="Arial" charset="0"/>
              </a:rPr>
              <a:pPr eaLnBrk="0" fontAlgn="base" hangingPunct="0">
                <a:spcAft>
                  <a:spcPct val="0"/>
                </a:spcAft>
                <a:buClr>
                  <a:srgbClr val="44B9E8"/>
                </a:buClr>
              </a:pPr>
              <a:t>‹#›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2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  <p:sldLayoutId id="2147484477" r:id="rId12"/>
    <p:sldLayoutId id="2147484478" r:id="rId13"/>
    <p:sldLayoutId id="214748447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44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44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44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44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44" b="1">
          <a:solidFill>
            <a:schemeClr val="tx2"/>
          </a:solidFill>
          <a:latin typeface="Lucida Sans Unicode" pitchFamily="34" charset="0"/>
        </a:defRPr>
      </a:lvl5pPr>
      <a:lvl6pPr marL="406405" algn="l" rtl="0" fontAlgn="base">
        <a:spcBef>
          <a:spcPct val="0"/>
        </a:spcBef>
        <a:spcAft>
          <a:spcPct val="0"/>
        </a:spcAft>
        <a:defRPr sz="3644" b="1">
          <a:solidFill>
            <a:schemeClr val="tx2"/>
          </a:solidFill>
          <a:latin typeface="Lucida Sans Unicode" pitchFamily="34" charset="0"/>
        </a:defRPr>
      </a:lvl6pPr>
      <a:lvl7pPr marL="812810" algn="l" rtl="0" fontAlgn="base">
        <a:spcBef>
          <a:spcPct val="0"/>
        </a:spcBef>
        <a:spcAft>
          <a:spcPct val="0"/>
        </a:spcAft>
        <a:defRPr sz="3644" b="1">
          <a:solidFill>
            <a:schemeClr val="tx2"/>
          </a:solidFill>
          <a:latin typeface="Lucida Sans Unicode" pitchFamily="34" charset="0"/>
        </a:defRPr>
      </a:lvl7pPr>
      <a:lvl8pPr marL="1219215" algn="l" rtl="0" fontAlgn="base">
        <a:spcBef>
          <a:spcPct val="0"/>
        </a:spcBef>
        <a:spcAft>
          <a:spcPct val="0"/>
        </a:spcAft>
        <a:defRPr sz="3644" b="1">
          <a:solidFill>
            <a:schemeClr val="tx2"/>
          </a:solidFill>
          <a:latin typeface="Lucida Sans Unicode" pitchFamily="34" charset="0"/>
        </a:defRPr>
      </a:lvl8pPr>
      <a:lvl9pPr marL="1625620" algn="l" rtl="0" fontAlgn="base">
        <a:spcBef>
          <a:spcPct val="0"/>
        </a:spcBef>
        <a:spcAft>
          <a:spcPct val="0"/>
        </a:spcAft>
        <a:defRPr sz="3644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24560" indent="-227192" algn="l" rtl="0" eaLnBrk="0" fontAlgn="base" hangingPunct="0">
        <a:spcBef>
          <a:spcPts val="356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752" indent="-203203" algn="l" rtl="0" eaLnBrk="0" fontAlgn="base" hangingPunct="0">
        <a:spcBef>
          <a:spcPts val="289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044" kern="1200">
          <a:solidFill>
            <a:schemeClr val="tx1"/>
          </a:solidFill>
          <a:latin typeface="+mn-lt"/>
          <a:ea typeface="+mn-ea"/>
          <a:cs typeface="+mn-cs"/>
        </a:defRPr>
      </a:lvl2pPr>
      <a:lvl3pPr marL="763421" indent="-203203" algn="l" rtl="0" eaLnBrk="0" fontAlgn="base" hangingPunct="0">
        <a:spcBef>
          <a:spcPts val="311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016013" indent="-203203" algn="l" rtl="0" eaLnBrk="0" fontAlgn="base" hangingPunct="0">
        <a:spcBef>
          <a:spcPts val="311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689" kern="1200">
          <a:solidFill>
            <a:schemeClr val="tx1"/>
          </a:solidFill>
          <a:latin typeface="+mn-lt"/>
          <a:ea typeface="+mn-ea"/>
          <a:cs typeface="+mn-cs"/>
        </a:defRPr>
      </a:lvl4pPr>
      <a:lvl5pPr marL="1219215" indent="-203203" algn="l" rtl="0" eaLnBrk="0" fontAlgn="base" hangingPunct="0">
        <a:spcBef>
          <a:spcPts val="311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22418" indent="-203203" algn="l" rtl="0" eaLnBrk="1" latinLnBrk="0" hangingPunct="1">
        <a:spcBef>
          <a:spcPts val="311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25620" indent="-203203" algn="l" rtl="0" eaLnBrk="1" latinLnBrk="0" hangingPunct="1">
        <a:spcBef>
          <a:spcPts val="311"/>
        </a:spcBef>
        <a:buClr>
          <a:schemeClr val="accent3"/>
        </a:buClr>
        <a:buFont typeface="Wingdings 2"/>
        <a:buChar char=""/>
        <a:defRPr kumimoji="0" sz="1422" kern="1200">
          <a:solidFill>
            <a:schemeClr val="tx1"/>
          </a:solidFill>
          <a:latin typeface="+mn-lt"/>
          <a:ea typeface="+mn-ea"/>
          <a:cs typeface="+mn-cs"/>
        </a:defRPr>
      </a:lvl7pPr>
      <a:lvl8pPr marL="1828823" indent="-203203" algn="l" rtl="0" eaLnBrk="1" latinLnBrk="0" hangingPunct="1">
        <a:spcBef>
          <a:spcPts val="311"/>
        </a:spcBef>
        <a:buClr>
          <a:schemeClr val="accent3"/>
        </a:buClr>
        <a:buFont typeface="Wingdings 2"/>
        <a:buChar char=""/>
        <a:defRPr kumimoji="0" sz="1422" kern="1200">
          <a:solidFill>
            <a:schemeClr val="tx1"/>
          </a:solidFill>
          <a:latin typeface="+mn-lt"/>
          <a:ea typeface="+mn-ea"/>
          <a:cs typeface="+mn-cs"/>
        </a:defRPr>
      </a:lvl8pPr>
      <a:lvl9pPr marL="2032025" indent="-203203" algn="l" rtl="0" eaLnBrk="1" latinLnBrk="0" hangingPunct="1">
        <a:spcBef>
          <a:spcPts val="311"/>
        </a:spcBef>
        <a:buClr>
          <a:schemeClr val="accent3"/>
        </a:buClr>
        <a:buFont typeface="Wingdings 2"/>
        <a:buChar char=""/>
        <a:defRPr kumimoji="0" sz="1422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829761"/>
          </a:xfrm>
        </p:spPr>
        <p:txBody>
          <a:bodyPr>
            <a:normAutofit/>
          </a:bodyPr>
          <a:lstStyle/>
          <a:p>
            <a:r>
              <a:rPr lang="en-US" dirty="0" smtClean="0"/>
              <a:t>Partnering with Industry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72296"/>
            <a:ext cx="7772400" cy="119970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Jeffrey L. Saver, MD</a:t>
            </a:r>
          </a:p>
          <a:p>
            <a:r>
              <a:rPr lang="en-US" dirty="0" smtClean="0"/>
              <a:t>Professor and SA Vice-Chair for Clinical Research</a:t>
            </a:r>
          </a:p>
          <a:p>
            <a:r>
              <a:rPr lang="en-US" dirty="0" smtClean="0"/>
              <a:t>Department of Neurology</a:t>
            </a:r>
          </a:p>
          <a:p>
            <a:r>
              <a:rPr lang="en-US" dirty="0" smtClean="0"/>
              <a:t>David Geffen School of Medicine at UCLA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NINDS Clinical Trials Methodology </a:t>
            </a:r>
            <a:r>
              <a:rPr lang="en-US" dirty="0" smtClean="0"/>
              <a:t>Course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286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Perspectives on Industry Clinical Trials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08969" cy="4572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“</a:t>
            </a:r>
            <a:r>
              <a:rPr lang="en-US" sz="2200" dirty="0"/>
              <a:t>Drugs are tested by the people </a:t>
            </a:r>
            <a:r>
              <a:rPr lang="en-US" sz="2200" dirty="0" smtClean="0"/>
              <a:t>who manufacture </a:t>
            </a:r>
            <a:r>
              <a:rPr lang="en-US" sz="2200" dirty="0"/>
              <a:t>them, in poorly </a:t>
            </a:r>
            <a:r>
              <a:rPr lang="en-US" sz="2200" dirty="0" smtClean="0"/>
              <a:t>designed trials</a:t>
            </a:r>
            <a:r>
              <a:rPr lang="en-US" sz="2200" dirty="0"/>
              <a:t>, on hopelessly small numbers </a:t>
            </a:r>
            <a:r>
              <a:rPr lang="en-US" sz="2200" dirty="0" smtClean="0"/>
              <a:t>of weird</a:t>
            </a:r>
            <a:r>
              <a:rPr lang="en-US" sz="2200" dirty="0"/>
              <a:t>, unrepresentative patients, </a:t>
            </a:r>
            <a:r>
              <a:rPr lang="en-US" sz="2200" dirty="0" smtClean="0"/>
              <a:t>and </a:t>
            </a:r>
            <a:r>
              <a:rPr lang="en-US" sz="2200" dirty="0" err="1" smtClean="0"/>
              <a:t>analysed</a:t>
            </a:r>
            <a:r>
              <a:rPr lang="en-US" sz="2200" dirty="0" smtClean="0"/>
              <a:t> </a:t>
            </a:r>
            <a:r>
              <a:rPr lang="en-US" sz="2200" dirty="0"/>
              <a:t>using </a:t>
            </a:r>
            <a:r>
              <a:rPr lang="en-US" sz="2200" dirty="0" smtClean="0"/>
              <a:t>techniques which are flawed </a:t>
            </a:r>
            <a:r>
              <a:rPr lang="en-US" sz="2200" dirty="0"/>
              <a:t>by design, in such a way that </a:t>
            </a:r>
            <a:r>
              <a:rPr lang="en-US" sz="2200" dirty="0" smtClean="0"/>
              <a:t>they exaggerate </a:t>
            </a:r>
            <a:r>
              <a:rPr lang="en-US" sz="2200" dirty="0"/>
              <a:t>the benefits </a:t>
            </a:r>
            <a:r>
              <a:rPr lang="en-US" sz="2200" dirty="0" smtClean="0"/>
              <a:t>of treatments.”</a:t>
            </a:r>
          </a:p>
          <a:p>
            <a:pPr marL="97368" indent="0">
              <a:buNone/>
            </a:pPr>
            <a:endParaRPr lang="en-US" dirty="0" smtClean="0"/>
          </a:p>
          <a:p>
            <a:r>
              <a:rPr lang="en-US" sz="1900" dirty="0" smtClean="0"/>
              <a:t>-</a:t>
            </a:r>
            <a:r>
              <a:rPr lang="en-US" sz="1900" i="1" dirty="0" smtClean="0"/>
              <a:t>Ben </a:t>
            </a:r>
            <a:r>
              <a:rPr lang="en-US" sz="1900" i="1" dirty="0" err="1" smtClean="0"/>
              <a:t>Goldacre</a:t>
            </a:r>
            <a:r>
              <a:rPr lang="en-US" sz="1900" i="1" dirty="0" smtClean="0"/>
              <a:t>, </a:t>
            </a:r>
            <a:r>
              <a:rPr lang="en-US" sz="1900" i="1" dirty="0"/>
              <a:t>Bad </a:t>
            </a:r>
            <a:r>
              <a:rPr lang="en-US" sz="1900" i="1" dirty="0" smtClean="0"/>
              <a:t>Pharma: How </a:t>
            </a:r>
            <a:r>
              <a:rPr lang="en-US" sz="1900" i="1" dirty="0"/>
              <a:t>Drug Companies Mislead </a:t>
            </a:r>
            <a:r>
              <a:rPr lang="en-US" sz="1900" i="1" dirty="0" smtClean="0"/>
              <a:t>Doctors and </a:t>
            </a:r>
            <a:r>
              <a:rPr lang="en-US" sz="1900" i="1" dirty="0"/>
              <a:t>Harm </a:t>
            </a:r>
            <a:r>
              <a:rPr lang="en-US" sz="1900" i="1" dirty="0" smtClean="0"/>
              <a:t>Patients</a:t>
            </a:r>
            <a:endParaRPr lang="en-US" sz="19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66169" y="1524000"/>
            <a:ext cx="4449231" cy="4572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“</a:t>
            </a:r>
            <a:r>
              <a:rPr lang="en-US" sz="2200" dirty="0"/>
              <a:t>Due to progress in biopharmaceutical researchers’ understanding and use of genetic sequencing, real-world data and computational science, America’s biopharmaceutical companies are now, more than ever before, prepared to respond to the tremendous unmet medical needs experienced by patients throughout the United States</a:t>
            </a:r>
            <a:r>
              <a:rPr lang="en-US" sz="2200" dirty="0" smtClean="0"/>
              <a:t>.”</a:t>
            </a:r>
          </a:p>
          <a:p>
            <a:pPr marL="97368" indent="0">
              <a:buNone/>
            </a:pPr>
            <a:endParaRPr lang="en-US" sz="2200" dirty="0" smtClean="0"/>
          </a:p>
          <a:p>
            <a:r>
              <a:rPr lang="en-US" sz="2100" i="1" dirty="0" smtClean="0"/>
              <a:t>-Innovation.org (America’s Biopharmaceutical Companies)</a:t>
            </a:r>
            <a:endParaRPr lang="en-US" sz="21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438400"/>
            <a:ext cx="214597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1571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286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Perspectives on Industry Clinical Trials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08969" cy="4572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“</a:t>
            </a:r>
            <a:r>
              <a:rPr lang="en-US" sz="2200" dirty="0"/>
              <a:t>Drugs are tested by the people </a:t>
            </a:r>
            <a:r>
              <a:rPr lang="en-US" sz="2200" dirty="0" smtClean="0"/>
              <a:t>who manufacture </a:t>
            </a:r>
            <a:r>
              <a:rPr lang="en-US" sz="2200" dirty="0"/>
              <a:t>them, in poorly </a:t>
            </a:r>
            <a:r>
              <a:rPr lang="en-US" sz="2200" dirty="0" smtClean="0"/>
              <a:t>designed trials</a:t>
            </a:r>
            <a:r>
              <a:rPr lang="en-US" sz="2200" dirty="0"/>
              <a:t>, on hopelessly small numbers </a:t>
            </a:r>
            <a:r>
              <a:rPr lang="en-US" sz="2200" dirty="0" smtClean="0"/>
              <a:t>of weird</a:t>
            </a:r>
            <a:r>
              <a:rPr lang="en-US" sz="2200" dirty="0"/>
              <a:t>, unrepresentative patients, </a:t>
            </a:r>
            <a:r>
              <a:rPr lang="en-US" sz="2200" dirty="0" smtClean="0"/>
              <a:t>and </a:t>
            </a:r>
            <a:r>
              <a:rPr lang="en-US" sz="2200" dirty="0" err="1" smtClean="0"/>
              <a:t>analysed</a:t>
            </a:r>
            <a:r>
              <a:rPr lang="en-US" sz="2200" dirty="0" smtClean="0"/>
              <a:t> </a:t>
            </a:r>
            <a:r>
              <a:rPr lang="en-US" sz="2200" dirty="0"/>
              <a:t>using </a:t>
            </a:r>
            <a:r>
              <a:rPr lang="en-US" sz="2200" dirty="0" smtClean="0"/>
              <a:t>techniques which are flawed </a:t>
            </a:r>
            <a:r>
              <a:rPr lang="en-US" sz="2200" dirty="0"/>
              <a:t>by design, in such a way that </a:t>
            </a:r>
            <a:r>
              <a:rPr lang="en-US" sz="2200" dirty="0" smtClean="0"/>
              <a:t>they exaggerate </a:t>
            </a:r>
            <a:r>
              <a:rPr lang="en-US" sz="2200" dirty="0"/>
              <a:t>the benefits </a:t>
            </a:r>
            <a:r>
              <a:rPr lang="en-US" sz="2200" dirty="0" smtClean="0"/>
              <a:t>of treatments.”</a:t>
            </a:r>
          </a:p>
          <a:p>
            <a:pPr marL="97368" indent="0">
              <a:buNone/>
            </a:pPr>
            <a:endParaRPr lang="en-US" dirty="0" smtClean="0"/>
          </a:p>
          <a:p>
            <a:r>
              <a:rPr lang="en-US" sz="1900" dirty="0" smtClean="0"/>
              <a:t>-</a:t>
            </a:r>
            <a:r>
              <a:rPr lang="en-US" sz="1900" i="1" dirty="0" smtClean="0"/>
              <a:t>Ben </a:t>
            </a:r>
            <a:r>
              <a:rPr lang="en-US" sz="1900" i="1" dirty="0" err="1" smtClean="0"/>
              <a:t>Goldacre</a:t>
            </a:r>
            <a:r>
              <a:rPr lang="en-US" sz="1900" i="1" dirty="0" smtClean="0"/>
              <a:t>, </a:t>
            </a:r>
            <a:r>
              <a:rPr lang="en-US" sz="1900" i="1" dirty="0"/>
              <a:t>Bad </a:t>
            </a:r>
            <a:r>
              <a:rPr lang="en-US" sz="1900" i="1" dirty="0" smtClean="0"/>
              <a:t>Pharma: How </a:t>
            </a:r>
            <a:r>
              <a:rPr lang="en-US" sz="1900" i="1" dirty="0"/>
              <a:t>Drug Companies Mislead </a:t>
            </a:r>
            <a:r>
              <a:rPr lang="en-US" sz="1900" i="1" dirty="0" smtClean="0"/>
              <a:t>Doctors and </a:t>
            </a:r>
            <a:r>
              <a:rPr lang="en-US" sz="1900" i="1" dirty="0"/>
              <a:t>Harm </a:t>
            </a:r>
            <a:r>
              <a:rPr lang="en-US" sz="1900" i="1" dirty="0" smtClean="0"/>
              <a:t>Patients</a:t>
            </a:r>
            <a:endParaRPr lang="en-US" sz="19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66169" y="1524000"/>
            <a:ext cx="4449231" cy="4572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“</a:t>
            </a:r>
            <a:r>
              <a:rPr lang="en-US" sz="2200" dirty="0"/>
              <a:t>Due to progress in biopharmaceutical researchers’ understanding and use of genetic sequencing, real-world data and computational science, America’s biopharmaceutical companies are now, more than ever before, prepared to respond to the tremendous unmet medical needs experienced by patients throughout the United States</a:t>
            </a:r>
            <a:r>
              <a:rPr lang="en-US" sz="2200" dirty="0" smtClean="0"/>
              <a:t>.”</a:t>
            </a:r>
          </a:p>
          <a:p>
            <a:pPr marL="97368" indent="0">
              <a:buNone/>
            </a:pPr>
            <a:endParaRPr lang="en-US" sz="2200" dirty="0" smtClean="0"/>
          </a:p>
          <a:p>
            <a:r>
              <a:rPr lang="en-US" sz="2100" i="1" dirty="0" smtClean="0"/>
              <a:t>-Innovation.org (America’s Biopharmaceutical Companies)</a:t>
            </a:r>
            <a:endParaRPr lang="en-US" sz="21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438400"/>
            <a:ext cx="2145978" cy="2139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42" y="762000"/>
            <a:ext cx="7118657" cy="548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7950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927191"/>
              </p:ext>
            </p:extLst>
          </p:nvPr>
        </p:nvGraphicFramePr>
        <p:xfrm>
          <a:off x="533400" y="304800"/>
          <a:ext cx="82296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Problem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Regulatory Mitigation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Undeclared investigator financial</a:t>
                      </a:r>
                      <a:r>
                        <a:rPr lang="en-US" baseline="0" dirty="0" smtClean="0"/>
                        <a:t> COI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-Journals</a:t>
                      </a:r>
                      <a:r>
                        <a:rPr lang="en-US" baseline="0" dirty="0" smtClean="0"/>
                        <a:t> – required reporting; </a:t>
                      </a:r>
                    </a:p>
                    <a:p>
                      <a:r>
                        <a:rPr lang="en-US" baseline="0" dirty="0" smtClean="0"/>
                        <a:t>-US </a:t>
                      </a:r>
                      <a:r>
                        <a:rPr lang="en-US" baseline="0" dirty="0" err="1" smtClean="0"/>
                        <a:t>govt</a:t>
                      </a:r>
                      <a:r>
                        <a:rPr lang="en-US" baseline="0" dirty="0" smtClean="0"/>
                        <a:t> – Physician payments sunshine act</a:t>
                      </a:r>
                    </a:p>
                    <a:p>
                      <a:r>
                        <a:rPr lang="en-US" baseline="0" dirty="0" smtClean="0"/>
                        <a:t>-AMCs manage faculty COI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Non-publication</a:t>
                      </a:r>
                      <a:r>
                        <a:rPr lang="en-US" baseline="0" dirty="0" smtClean="0"/>
                        <a:t> of negative trials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-FDA/Journals: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Trial registration; required results reporting</a:t>
                      </a:r>
                    </a:p>
                    <a:p>
                      <a:r>
                        <a:rPr lang="en-US" dirty="0" smtClean="0"/>
                        <a:t>-AMCs: contracts</a:t>
                      </a:r>
                      <a:r>
                        <a:rPr lang="en-US" baseline="0" dirty="0" smtClean="0"/>
                        <a:t> retain publication rights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Reporting</a:t>
                      </a:r>
                      <a:r>
                        <a:rPr lang="en-US" baseline="0" dirty="0" smtClean="0"/>
                        <a:t> only favorable endpoints; p-hacking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-FDA/Journals:</a:t>
                      </a:r>
                      <a:r>
                        <a:rPr lang="en-US" baseline="0" dirty="0" smtClean="0"/>
                        <a:t> Primary endpoint specification pre-launch in trial registration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Guest authorship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-Journals:</a:t>
                      </a:r>
                      <a:r>
                        <a:rPr lang="en-US" baseline="0" dirty="0" smtClean="0"/>
                        <a:t> required identification of all contributors; some require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draft by academic authors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sequestration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-FDA/EMA</a:t>
                      </a:r>
                      <a:r>
                        <a:rPr lang="en-US" baseline="0" dirty="0" smtClean="0"/>
                        <a:t> data transparency programs</a:t>
                      </a:r>
                    </a:p>
                    <a:p>
                      <a:r>
                        <a:rPr lang="en-US" baseline="0" dirty="0" smtClean="0"/>
                        <a:t>-Journals data sharing statements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85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186045"/>
              </p:ext>
            </p:extLst>
          </p:nvPr>
        </p:nvGraphicFramePr>
        <p:xfrm>
          <a:off x="533400" y="304800"/>
          <a:ext cx="82296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Problem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Regulatory Mitigation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Undeclared investigator financial</a:t>
                      </a:r>
                      <a:r>
                        <a:rPr lang="en-US" baseline="0" dirty="0" smtClean="0"/>
                        <a:t> COI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-Journals</a:t>
                      </a:r>
                      <a:r>
                        <a:rPr lang="en-US" baseline="0" dirty="0" smtClean="0"/>
                        <a:t> – required reporting; </a:t>
                      </a:r>
                    </a:p>
                    <a:p>
                      <a:r>
                        <a:rPr lang="en-US" baseline="0" dirty="0" smtClean="0"/>
                        <a:t>-US </a:t>
                      </a:r>
                      <a:r>
                        <a:rPr lang="en-US" baseline="0" dirty="0" err="1" smtClean="0"/>
                        <a:t>govt</a:t>
                      </a:r>
                      <a:r>
                        <a:rPr lang="en-US" baseline="0" dirty="0" smtClean="0"/>
                        <a:t> – Physician payments sunshine act</a:t>
                      </a:r>
                    </a:p>
                    <a:p>
                      <a:r>
                        <a:rPr lang="en-US" baseline="0" dirty="0" smtClean="0"/>
                        <a:t>-AMCs manage faculty COI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Non-publication</a:t>
                      </a:r>
                      <a:r>
                        <a:rPr lang="en-US" baseline="0" dirty="0" smtClean="0"/>
                        <a:t> of negative trials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-FDA/Journals: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Trial registration; required results reporting</a:t>
                      </a:r>
                    </a:p>
                    <a:p>
                      <a:r>
                        <a:rPr lang="en-US" dirty="0" smtClean="0"/>
                        <a:t>-AMCs: contracts</a:t>
                      </a:r>
                      <a:r>
                        <a:rPr lang="en-US" baseline="0" dirty="0" smtClean="0"/>
                        <a:t> retain publication rights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Reporting</a:t>
                      </a:r>
                      <a:r>
                        <a:rPr lang="en-US" baseline="0" dirty="0" smtClean="0"/>
                        <a:t> only favorable endpoints; p-hacking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-FDA/Journals:</a:t>
                      </a:r>
                      <a:r>
                        <a:rPr lang="en-US" baseline="0" dirty="0" smtClean="0"/>
                        <a:t> Primary endpoint specification pre-launch in trial registration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Ghost authorship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-Journals:</a:t>
                      </a:r>
                      <a:r>
                        <a:rPr lang="en-US" baseline="0" dirty="0" smtClean="0"/>
                        <a:t> required identification of all contributors; some require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draft by academic authors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sequestration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-FDA/EMA</a:t>
                      </a:r>
                      <a:r>
                        <a:rPr lang="en-US" baseline="0" dirty="0" smtClean="0"/>
                        <a:t> data transparency programs</a:t>
                      </a:r>
                    </a:p>
                    <a:p>
                      <a:r>
                        <a:rPr lang="en-US" baseline="0" dirty="0" smtClean="0"/>
                        <a:t>-Journals data sharing statements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35" y="152400"/>
            <a:ext cx="8628529" cy="5029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62200" y="19434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1990s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19434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9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Drug Discovery and Development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97136" y="6019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/>
              <a:t>Pharmaceutical Research and Manufacturers of America. </a:t>
            </a:r>
            <a:r>
              <a:rPr lang="en-US" sz="1200" dirty="0" smtClean="0"/>
              <a:t>Drug discovery </a:t>
            </a:r>
            <a:r>
              <a:rPr lang="en-US" sz="1200" dirty="0"/>
              <a:t>and development: understanding the R&amp;D </a:t>
            </a:r>
            <a:r>
              <a:rPr lang="en-US" sz="1200" dirty="0" smtClean="0"/>
              <a:t>process. www.Inovation.org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90600"/>
            <a:ext cx="839366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30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Natural Roles of Academia and Industry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917" y="1066800"/>
            <a:ext cx="8476827" cy="4858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9534" y="62484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-Flier J.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Academia and industry: allocating credit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discovery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and development of new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therapies. J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Invest 2019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60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27455"/>
            <a:ext cx="8229600" cy="34333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Disclosure of clinical trial results by </a:t>
            </a:r>
            <a:r>
              <a:rPr lang="en-US" b="0" dirty="0" smtClean="0"/>
              <a:t>industry vs non-industry sponsors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6096000"/>
            <a:ext cx="238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Baronikova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 et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BMJ Evidence-Based Medicine 2018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60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7274 clinical trials more than 1 year post-completion as of Dec 2016</a:t>
            </a:r>
          </a:p>
          <a:p>
            <a:r>
              <a:rPr lang="en-US" dirty="0" smtClean="0"/>
              <a:t>Overall, 49.5% reported results on register</a:t>
            </a:r>
          </a:p>
          <a:p>
            <a:pPr marL="9736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Compliance with requirement to report results on </a:t>
            </a:r>
            <a:r>
              <a:rPr lang="en-US" dirty="0" smtClean="0"/>
              <a:t>EU Clinical Trials </a:t>
            </a:r>
            <a:r>
              <a:rPr lang="en-US" dirty="0"/>
              <a:t>Register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416212"/>
              </p:ext>
            </p:extLst>
          </p:nvPr>
        </p:nvGraphicFramePr>
        <p:xfrm>
          <a:off x="762000" y="3200400"/>
          <a:ext cx="74676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Sponsor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Reporting</a:t>
                      </a:r>
                      <a:r>
                        <a:rPr lang="en-US" baseline="0" dirty="0" smtClean="0"/>
                        <a:t> 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 (95% CI)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Industry </a:t>
                      </a:r>
                      <a:r>
                        <a:rPr lang="en-US" baseline="0" dirty="0" smtClean="0"/>
                        <a:t>vs non-industry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68.1% vs 11.0%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23.2</a:t>
                      </a:r>
                      <a:r>
                        <a:rPr lang="en-US" baseline="0" dirty="0" smtClean="0"/>
                        <a:t> (19.2-28.2)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Sponsor of many vs few trials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77.9% vs 18.4%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18.4 (15.3-22.1)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19800" y="616945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Goldacre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 et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BMJ 2018;362:k3218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90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509 RCTs in JAMA, NEJM, Lancet 2013-2015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Difference associated mainly with use of surrogate endpoints in industry trials</a:t>
            </a:r>
          </a:p>
          <a:p>
            <a:pPr marL="9736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Association of Funding Source with Effect Size in RCTs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094054"/>
              </p:ext>
            </p:extLst>
          </p:nvPr>
        </p:nvGraphicFramePr>
        <p:xfrm>
          <a:off x="488659" y="2209800"/>
          <a:ext cx="7467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Sponsor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Reporting</a:t>
                      </a:r>
                      <a:r>
                        <a:rPr lang="en-US" baseline="0" dirty="0" smtClean="0"/>
                        <a:t> 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 (95% CI)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1.72-2.14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Mixed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1.25-1.43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Non-industry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1.26-1.39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19800" y="616945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-Falk Delgado A et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Trials 2017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67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JLS 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</a:t>
            </a:r>
            <a:r>
              <a:rPr lang="en-US" dirty="0" smtClean="0"/>
              <a:t>mployee </a:t>
            </a:r>
            <a:r>
              <a:rPr lang="en-US" dirty="0"/>
              <a:t>of the University of California. The University of California has patent rights in retrieval devices for stroke. </a:t>
            </a:r>
            <a:endParaRPr lang="en-US" dirty="0" smtClean="0"/>
          </a:p>
          <a:p>
            <a:r>
              <a:rPr lang="en-US" dirty="0" smtClean="0"/>
              <a:t>Unpaid </a:t>
            </a:r>
            <a:r>
              <a:rPr lang="en-US" dirty="0"/>
              <a:t>site investigator in multicenter trials run by </a:t>
            </a:r>
            <a:r>
              <a:rPr lang="en-US" dirty="0" smtClean="0"/>
              <a:t>Medtronic, Stryker and </a:t>
            </a:r>
            <a:r>
              <a:rPr lang="en-US" dirty="0" err="1" smtClean="0"/>
              <a:t>Neuravia</a:t>
            </a:r>
            <a:r>
              <a:rPr lang="en-US" dirty="0" smtClean="0"/>
              <a:t>/</a:t>
            </a:r>
            <a:r>
              <a:rPr lang="en-US" dirty="0" err="1" smtClean="0"/>
              <a:t>Cerenovus</a:t>
            </a:r>
            <a:r>
              <a:rPr lang="en-US" dirty="0" smtClean="0"/>
              <a:t>, for </a:t>
            </a:r>
            <a:r>
              <a:rPr lang="en-US" dirty="0"/>
              <a:t>which the UC Regents received payments on the basis of clinical trial contracts for the number of subjects enrolled. </a:t>
            </a:r>
            <a:endParaRPr lang="en-US" dirty="0" smtClean="0"/>
          </a:p>
          <a:p>
            <a:r>
              <a:rPr lang="en-US" dirty="0" smtClean="0"/>
              <a:t>Receives compensation for </a:t>
            </a:r>
            <a:r>
              <a:rPr lang="en-US" dirty="0"/>
              <a:t>services as a scientific consultant regarding </a:t>
            </a:r>
            <a:r>
              <a:rPr lang="en-US" dirty="0" smtClean="0"/>
              <a:t>rigorous trial </a:t>
            </a:r>
            <a:r>
              <a:rPr lang="en-US" dirty="0"/>
              <a:t>design and conduct to </a:t>
            </a:r>
            <a:r>
              <a:rPr lang="en-US" dirty="0" smtClean="0"/>
              <a:t>Medtronic, </a:t>
            </a:r>
            <a:r>
              <a:rPr lang="en-US" dirty="0"/>
              <a:t>Stryker, </a:t>
            </a:r>
            <a:r>
              <a:rPr lang="en-US" dirty="0" err="1" smtClean="0"/>
              <a:t>Cerenovus</a:t>
            </a:r>
            <a:r>
              <a:rPr lang="en-US" dirty="0" smtClean="0"/>
              <a:t>, Rapid Medical, Diffusion Pharma, </a:t>
            </a:r>
            <a:r>
              <a:rPr lang="en-US" dirty="0" err="1" smtClean="0"/>
              <a:t>BrainsGate</a:t>
            </a:r>
            <a:r>
              <a:rPr lang="en-US" dirty="0"/>
              <a:t>, </a:t>
            </a:r>
            <a:r>
              <a:rPr lang="en-US" dirty="0" err="1" smtClean="0"/>
              <a:t>Boehringer</a:t>
            </a:r>
            <a:r>
              <a:rPr lang="en-US" dirty="0" smtClean="0"/>
              <a:t> </a:t>
            </a:r>
            <a:r>
              <a:rPr lang="en-US" dirty="0" err="1"/>
              <a:t>Ingelheim</a:t>
            </a:r>
            <a:r>
              <a:rPr lang="en-US" dirty="0"/>
              <a:t> (prevention only), </a:t>
            </a:r>
            <a:r>
              <a:rPr lang="en-US" dirty="0" smtClean="0"/>
              <a:t>and </a:t>
            </a:r>
            <a:r>
              <a:rPr lang="en-US" dirty="0"/>
              <a:t>St. Jude Medical. </a:t>
            </a:r>
            <a:endParaRPr lang="en-US" dirty="0" smtClean="0"/>
          </a:p>
          <a:p>
            <a:r>
              <a:rPr lang="en-US" dirty="0" smtClean="0"/>
              <a:t>Serves </a:t>
            </a:r>
            <a:r>
              <a:rPr lang="en-US" dirty="0"/>
              <a:t>as an unpaid consultant to Genentech advising on the design and conduct of the PRISMS trial; neither the University of California nor Dr. Saver received any payments for this voluntary service.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28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44" i="1">
                <a:solidFill>
                  <a:srgbClr val="FFFFFF"/>
                </a:solidFill>
                <a:latin typeface="Arial" charset="0"/>
              </a:rPr>
              <a:t>UCLA Stroke Center</a:t>
            </a:r>
          </a:p>
        </p:txBody>
      </p:sp>
    </p:spTree>
    <p:extLst>
      <p:ext uri="{BB962C8B-B14F-4D97-AF65-F5344CB8AC3E}">
        <p14:creationId xmlns:p14="http://schemas.microsoft.com/office/powerpoint/2010/main" val="161102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224 RCTs, journals with IF &gt; 5, 2013-2015</a:t>
            </a:r>
          </a:p>
          <a:p>
            <a:r>
              <a:rPr lang="en-US" dirty="0" smtClean="0"/>
              <a:t>No industry funding (31%) vs funding-only (18%) vs industry collaboration (50%)</a:t>
            </a:r>
            <a:endParaRPr lang="en-US" dirty="0"/>
          </a:p>
          <a:p>
            <a:pPr marL="9736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Association of Industry Collaboration with Quality and Outcome of Oncology  RCTs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16945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-Linker et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J Cancer 2017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709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224 RCTs, journals with IF &gt; 5, 2013-2015</a:t>
            </a:r>
          </a:p>
          <a:p>
            <a:r>
              <a:rPr lang="en-US" dirty="0" smtClean="0"/>
              <a:t>No industry funding (31%) vs funding-only (18%) vs industry collaboration (50%)</a:t>
            </a:r>
            <a:endParaRPr lang="en-US" dirty="0"/>
          </a:p>
          <a:p>
            <a:r>
              <a:rPr lang="en-US" dirty="0" smtClean="0"/>
              <a:t>Industry collaboration associated with </a:t>
            </a:r>
          </a:p>
          <a:p>
            <a:pPr lvl="1"/>
            <a:r>
              <a:rPr lang="en-US" dirty="0" smtClean="0"/>
              <a:t>Higher quality features</a:t>
            </a:r>
          </a:p>
          <a:p>
            <a:pPr marL="9736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Association of Industry Collaboration with Quality and Outcome of Oncology  RCTs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16945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-Linker et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J Cancer 2017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60" y="3962400"/>
            <a:ext cx="8763000" cy="186931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8600" y="4495800"/>
            <a:ext cx="8793760" cy="9144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96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224 RCTs, journals with IF &gt; 5, 2013-2015</a:t>
            </a:r>
          </a:p>
          <a:p>
            <a:r>
              <a:rPr lang="en-US" dirty="0" smtClean="0"/>
              <a:t>No industry funding (31%) vs funding-only (18%) vs industry collaboration (50%)</a:t>
            </a:r>
            <a:endParaRPr lang="en-US" dirty="0"/>
          </a:p>
          <a:p>
            <a:r>
              <a:rPr lang="en-US" dirty="0" smtClean="0"/>
              <a:t>Industry collaboration associated with </a:t>
            </a:r>
          </a:p>
          <a:p>
            <a:pPr lvl="1"/>
            <a:r>
              <a:rPr lang="en-US" dirty="0" smtClean="0"/>
              <a:t>Higher quality features</a:t>
            </a:r>
          </a:p>
          <a:p>
            <a:pPr lvl="1"/>
            <a:r>
              <a:rPr lang="en-US" dirty="0" smtClean="0"/>
              <a:t>Same rate of positive outcomes</a:t>
            </a:r>
          </a:p>
          <a:p>
            <a:pPr marL="9736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Association of Industry Collaboration with Quality and Outcome of Oncology  RCTs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16945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-Linker et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J Cancer 2017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60" y="3962400"/>
            <a:ext cx="8763000" cy="186931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5120" y="5562600"/>
            <a:ext cx="8793760" cy="1524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87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Trial Quality and Publication Bias in Acute Stroke Trial Reporting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1"/>
          </p:nvPr>
        </p:nvSpPr>
        <p:spPr>
          <a:xfrm>
            <a:off x="637674" y="1524000"/>
            <a:ext cx="3856567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178 acute ischemic stroke trials, 1955-1999</a:t>
            </a:r>
          </a:p>
          <a:p>
            <a:r>
              <a:rPr lang="en-US" dirty="0" smtClean="0"/>
              <a:t>75 agents/interventions</a:t>
            </a:r>
          </a:p>
          <a:p>
            <a:r>
              <a:rPr lang="en-US" dirty="0" smtClean="0"/>
              <a:t>Trial report quality</a:t>
            </a:r>
          </a:p>
          <a:p>
            <a:pPr lvl="1"/>
            <a:r>
              <a:rPr lang="en-US" dirty="0" smtClean="0"/>
              <a:t>Industry vs non-industry supported: 69.2 vs 53.4, p&lt;0.005</a:t>
            </a:r>
          </a:p>
          <a:p>
            <a:r>
              <a:rPr lang="en-US" dirty="0" smtClean="0"/>
              <a:t>Lag in reporting neutral/harmful vs positive results</a:t>
            </a:r>
          </a:p>
          <a:p>
            <a:pPr lvl="1"/>
            <a:r>
              <a:rPr lang="en-US" dirty="0" smtClean="0"/>
              <a:t>Industry trials: 2.8 vs 2.1 years, p=0.09</a:t>
            </a:r>
            <a:endParaRPr lang="en-US" dirty="0" smtClean="0"/>
          </a:p>
          <a:p>
            <a:pPr marL="97368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524000"/>
            <a:ext cx="3856037" cy="31912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632460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-Liebeskind D et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Neurology 2006;67:973–979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3571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2"/>
          </a:xfrm>
        </p:spPr>
        <p:txBody>
          <a:bodyPr/>
          <a:lstStyle/>
          <a:p>
            <a:r>
              <a:rPr lang="en-US" dirty="0" smtClean="0"/>
              <a:t>169 RCTs, journals with IF &gt; 11, 2011-2012</a:t>
            </a:r>
          </a:p>
          <a:p>
            <a:pPr lvl="1"/>
            <a:r>
              <a:rPr lang="en-US" dirty="0" smtClean="0"/>
              <a:t>No industry funding or </a:t>
            </a:r>
            <a:r>
              <a:rPr lang="en-US" dirty="0" err="1" smtClean="0"/>
              <a:t>collab</a:t>
            </a:r>
            <a:r>
              <a:rPr lang="en-US" dirty="0" smtClean="0"/>
              <a:t> (23%) vs industry funding w/o </a:t>
            </a:r>
            <a:r>
              <a:rPr lang="en-US" dirty="0" err="1" smtClean="0"/>
              <a:t>collab</a:t>
            </a:r>
            <a:r>
              <a:rPr lang="en-US" dirty="0" smtClean="0"/>
              <a:t> (45%) vs industry funding w/ </a:t>
            </a:r>
            <a:r>
              <a:rPr lang="en-US" dirty="0" err="1" smtClean="0"/>
              <a:t>collab</a:t>
            </a:r>
            <a:r>
              <a:rPr lang="en-US" dirty="0" smtClean="0"/>
              <a:t> (32%)</a:t>
            </a:r>
          </a:p>
          <a:p>
            <a:r>
              <a:rPr lang="en-US" dirty="0" smtClean="0"/>
              <a:t>Guest authorship definition</a:t>
            </a:r>
          </a:p>
          <a:p>
            <a:pPr lvl="1"/>
            <a:r>
              <a:rPr lang="en-US" dirty="0" smtClean="0"/>
              <a:t>Neither of first/last author contributed to: 1) trial design or data analysis, or 2) first draft of paper</a:t>
            </a:r>
          </a:p>
          <a:p>
            <a:r>
              <a:rPr lang="en-US" dirty="0" smtClean="0"/>
              <a:t>Industry funding with collaboration associated with guest authorship </a:t>
            </a:r>
          </a:p>
          <a:p>
            <a:pPr marL="9736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Guest Authorship of High-Impact RCTs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16945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-Roper et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J Gen Intern Med 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13" y="4015213"/>
            <a:ext cx="8210862" cy="16002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867400" y="3951713"/>
            <a:ext cx="1447800" cy="17272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5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 Investigator</a:t>
            </a:r>
          </a:p>
          <a:p>
            <a:r>
              <a:rPr lang="en-US" dirty="0" smtClean="0"/>
              <a:t>Steering Committee</a:t>
            </a:r>
          </a:p>
          <a:p>
            <a:r>
              <a:rPr lang="en-US" dirty="0" smtClean="0"/>
              <a:t>Principal Investigator</a:t>
            </a:r>
          </a:p>
          <a:p>
            <a:r>
              <a:rPr lang="en-US" dirty="0" smtClean="0"/>
              <a:t>DSMB </a:t>
            </a:r>
          </a:p>
          <a:p>
            <a:r>
              <a:rPr lang="en-US" dirty="0" smtClean="0"/>
              <a:t>Clinical Events Committee</a:t>
            </a:r>
          </a:p>
          <a:p>
            <a:r>
              <a:rPr lang="en-US" dirty="0" smtClean="0"/>
              <a:t>Publication Committee Member</a:t>
            </a:r>
          </a:p>
          <a:p>
            <a:r>
              <a:rPr lang="en-US" dirty="0" smtClean="0"/>
              <a:t>Secondary Manuscript Author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Academic Roles in Industry Clinical Trials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35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Completely (nearly) academic directed</a:t>
            </a:r>
          </a:p>
          <a:p>
            <a:pPr lvl="1"/>
            <a:r>
              <a:rPr lang="en-US" dirty="0" smtClean="0"/>
              <a:t>Funding and agent supplied by industry</a:t>
            </a:r>
          </a:p>
          <a:p>
            <a:pPr lvl="2"/>
            <a:r>
              <a:rPr lang="en-US" dirty="0" smtClean="0"/>
              <a:t>Example - TIMI group trials</a:t>
            </a:r>
          </a:p>
          <a:p>
            <a:pPr lvl="1"/>
            <a:r>
              <a:rPr lang="en-US" dirty="0" smtClean="0"/>
              <a:t>Funding by NIH/NGO, agent by industry</a:t>
            </a:r>
          </a:p>
          <a:p>
            <a:pPr lvl="2"/>
            <a:r>
              <a:rPr lang="en-US" dirty="0" smtClean="0"/>
              <a:t>Example – NINDS tPA trials</a:t>
            </a:r>
          </a:p>
          <a:p>
            <a:r>
              <a:rPr lang="en-US" dirty="0" smtClean="0"/>
              <a:t>Shared oversight</a:t>
            </a:r>
          </a:p>
          <a:p>
            <a:pPr lvl="1"/>
            <a:r>
              <a:rPr lang="en-US" dirty="0" smtClean="0"/>
              <a:t>Steering Committee with both academic and industry members</a:t>
            </a:r>
          </a:p>
          <a:p>
            <a:pPr lvl="1"/>
            <a:r>
              <a:rPr lang="en-US" dirty="0" smtClean="0"/>
              <a:t>Academic Steering Committee advisory rather than final authority</a:t>
            </a:r>
          </a:p>
          <a:p>
            <a:r>
              <a:rPr lang="en-US" dirty="0"/>
              <a:t>Completely (nearly) </a:t>
            </a:r>
            <a:r>
              <a:rPr lang="en-US" dirty="0" smtClean="0"/>
              <a:t>industry directed</a:t>
            </a:r>
          </a:p>
          <a:p>
            <a:pPr lvl="1"/>
            <a:r>
              <a:rPr lang="en-US" dirty="0" smtClean="0"/>
              <a:t>No independent academic Steering Committee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Range of Approaches to Governance of Academic-Industry Collaborative RCTs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48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Domain Roles of Academic </a:t>
            </a:r>
            <a:r>
              <a:rPr lang="en-US" sz="3100" dirty="0"/>
              <a:t>A</a:t>
            </a:r>
            <a:r>
              <a:rPr lang="en-US" sz="3100" dirty="0" smtClean="0"/>
              <a:t>uthors, </a:t>
            </a:r>
            <a:r>
              <a:rPr lang="en-US" sz="3100" dirty="0"/>
              <a:t>S</a:t>
            </a:r>
            <a:r>
              <a:rPr lang="en-US" sz="3100" dirty="0" smtClean="0"/>
              <a:t>ponsors, and CROs in Recent RCTs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</a:t>
            </a:r>
            <a:r>
              <a:rPr lang="en-US" sz="2700" dirty="0" smtClean="0"/>
              <a:t>Analysis of 200 trials 2014-17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644" y="1600200"/>
            <a:ext cx="8432711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8166" y="6096000"/>
            <a:ext cx="2980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Rasmussen et al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 BMJ 2018;363:k3654</a:t>
            </a:r>
          </a:p>
        </p:txBody>
      </p:sp>
    </p:spTree>
    <p:extLst>
      <p:ext uri="{BB962C8B-B14F-4D97-AF65-F5344CB8AC3E}">
        <p14:creationId xmlns:p14="http://schemas.microsoft.com/office/powerpoint/2010/main" val="97861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Specific Decisions by Academic </a:t>
            </a:r>
            <a:r>
              <a:rPr lang="en-US" sz="3100" dirty="0"/>
              <a:t>A</a:t>
            </a:r>
            <a:r>
              <a:rPr lang="en-US" sz="3100" dirty="0" smtClean="0"/>
              <a:t>uthors, </a:t>
            </a:r>
            <a:r>
              <a:rPr lang="en-US" sz="3100" dirty="0"/>
              <a:t>S</a:t>
            </a:r>
            <a:r>
              <a:rPr lang="en-US" sz="3100" dirty="0" smtClean="0"/>
              <a:t>ponsors, and CROs in Recent RCTs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</a:t>
            </a:r>
            <a:r>
              <a:rPr lang="en-US" sz="2700" dirty="0" smtClean="0"/>
              <a:t>Analysis of 200 trials 2014-17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5808166" y="6096000"/>
            <a:ext cx="2980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Rasmussen et al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 BMJ 2018;363:k3654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780347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33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2" y="168462"/>
            <a:ext cx="8229601" cy="1143000"/>
          </a:xfrm>
        </p:spPr>
        <p:txBody>
          <a:bodyPr/>
          <a:lstStyle/>
          <a:p>
            <a:r>
              <a:rPr lang="en-US" dirty="0" smtClean="0"/>
              <a:t>Typical Interventions Studied in Industry vs Non-Industry Trials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Industry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/>
              <a:t>New, proprietary drugs</a:t>
            </a:r>
          </a:p>
          <a:p>
            <a:r>
              <a:rPr lang="en-US" dirty="0"/>
              <a:t>New, proprietary devices</a:t>
            </a:r>
          </a:p>
          <a:p>
            <a:r>
              <a:rPr lang="en-US" dirty="0"/>
              <a:t>First-in-class agents</a:t>
            </a:r>
          </a:p>
          <a:p>
            <a:r>
              <a:rPr lang="en-US" dirty="0"/>
              <a:t>Later-in-class (“me-too”) agents vs </a:t>
            </a:r>
            <a:r>
              <a:rPr lang="en-US" dirty="0" smtClean="0"/>
              <a:t>control</a:t>
            </a:r>
          </a:p>
          <a:p>
            <a:r>
              <a:rPr lang="en-US" dirty="0" smtClean="0"/>
              <a:t>Orphan disease when high payoff</a:t>
            </a:r>
            <a:endParaRPr lang="en-US" dirty="0"/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Non-Industry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dirty="0"/>
              <a:t>Older, </a:t>
            </a:r>
            <a:r>
              <a:rPr lang="en-US" dirty="0" smtClean="0"/>
              <a:t>off-patent drugs</a:t>
            </a:r>
          </a:p>
          <a:p>
            <a:r>
              <a:rPr lang="en-US" dirty="0" smtClean="0"/>
              <a:t>Older</a:t>
            </a:r>
            <a:r>
              <a:rPr lang="en-US" dirty="0"/>
              <a:t>, off-patent devices</a:t>
            </a:r>
          </a:p>
          <a:p>
            <a:r>
              <a:rPr lang="en-US" dirty="0"/>
              <a:t>First-in-class agents</a:t>
            </a:r>
          </a:p>
          <a:p>
            <a:r>
              <a:rPr lang="en-US" dirty="0"/>
              <a:t>Later-in-class agents against each other (head-to-head)</a:t>
            </a:r>
          </a:p>
          <a:p>
            <a:r>
              <a:rPr lang="en-US" dirty="0"/>
              <a:t>Surgical interventions not using new </a:t>
            </a:r>
            <a:r>
              <a:rPr lang="en-US" dirty="0" smtClean="0"/>
              <a:t>devices</a:t>
            </a:r>
          </a:p>
          <a:p>
            <a:r>
              <a:rPr lang="en-US" dirty="0" smtClean="0"/>
              <a:t>Systems of care</a:t>
            </a:r>
          </a:p>
          <a:p>
            <a:r>
              <a:rPr lang="en-US" dirty="0"/>
              <a:t>Orphan disease when </a:t>
            </a:r>
            <a:r>
              <a:rPr lang="en-US" dirty="0" smtClean="0"/>
              <a:t>low payoff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65264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Neurotherapeutic</a:t>
            </a:r>
            <a:r>
              <a:rPr lang="en-US" dirty="0" smtClean="0"/>
              <a:t>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Neurology now an emphatically and powerfully therapeutic discipline</a:t>
            </a:r>
          </a:p>
          <a:p>
            <a:pPr lvl="1"/>
            <a:r>
              <a:rPr lang="en-US" dirty="0" smtClean="0"/>
              <a:t>1988 – “Diagnose and adios”</a:t>
            </a:r>
          </a:p>
          <a:p>
            <a:pPr lvl="1"/>
            <a:r>
              <a:rPr lang="en-US" dirty="0" smtClean="0"/>
              <a:t>2017 – “Greet and treat”</a:t>
            </a:r>
          </a:p>
          <a:p>
            <a:pPr lvl="1"/>
            <a:r>
              <a:rPr lang="en-US" dirty="0" smtClean="0"/>
              <a:t>Due to RCTs</a:t>
            </a:r>
          </a:p>
          <a:p>
            <a:r>
              <a:rPr lang="en-US" dirty="0" smtClean="0"/>
              <a:t>Therapies available for</a:t>
            </a:r>
          </a:p>
          <a:p>
            <a:pPr lvl="1"/>
            <a:r>
              <a:rPr lang="en-US" dirty="0" smtClean="0"/>
              <a:t>7 of the 8 leading neurologic diseases</a:t>
            </a:r>
          </a:p>
          <a:p>
            <a:pPr lvl="1"/>
            <a:r>
              <a:rPr lang="en-US" dirty="0" smtClean="0"/>
              <a:t>91% of the worldwide neurologic burden of disease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01634" y="2142067"/>
          <a:ext cx="3856566" cy="317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6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8932">
                <a:tc>
                  <a:txBody>
                    <a:bodyPr/>
                    <a:lstStyle/>
                    <a:p>
                      <a:pPr marL="0" marR="0" lvl="0" indent="0" algn="ctr" defTabSz="9142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Global Neurologic Burden of Disease (DALYs) - Top 8 Causes</a:t>
                      </a:r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6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Stroke</a:t>
                      </a:r>
                      <a:endParaRPr lang="en-US" sz="1500" dirty="0"/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6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Migraine/Headaches</a:t>
                      </a:r>
                      <a:endParaRPr lang="en-US" sz="1500" dirty="0"/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6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Epilepsy</a:t>
                      </a:r>
                      <a:endParaRPr lang="en-US" sz="1500" dirty="0"/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6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Alzheimer and other Dementias</a:t>
                      </a:r>
                      <a:endParaRPr lang="en-US" sz="1500" dirty="0"/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6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Meningoencephalitis</a:t>
                      </a:r>
                      <a:endParaRPr lang="en-US" sz="1500" dirty="0"/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6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Parkinson </a:t>
                      </a:r>
                      <a:r>
                        <a:rPr lang="en-US" sz="1500" dirty="0" err="1" smtClean="0"/>
                        <a:t>Dz</a:t>
                      </a:r>
                      <a:endParaRPr lang="en-US" sz="1500" dirty="0"/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6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TBI</a:t>
                      </a:r>
                      <a:endParaRPr lang="en-US" sz="1500" dirty="0"/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636">
                <a:tc>
                  <a:txBody>
                    <a:bodyPr/>
                    <a:lstStyle/>
                    <a:p>
                      <a:pPr marL="0" marR="0" lvl="0" indent="0" algn="ctr" defTabSz="9142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Multiple Sclerosis</a:t>
                      </a:r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UCLA Stroke Center</a:t>
            </a:r>
            <a:endParaRPr lang="en-US" sz="1244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3866" y="5526088"/>
            <a:ext cx="3521636" cy="283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SzPct val="135000"/>
            </a:pPr>
            <a:r>
              <a:rPr lang="en-US" sz="1244" dirty="0">
                <a:solidFill>
                  <a:srgbClr val="FFFFFF"/>
                </a:solidFill>
              </a:rPr>
              <a:t>--Modified from Chin JH et al, Neurology 2014</a:t>
            </a:r>
          </a:p>
        </p:txBody>
      </p:sp>
    </p:spTree>
    <p:extLst>
      <p:ext uri="{BB962C8B-B14F-4D97-AF65-F5344CB8AC3E}">
        <p14:creationId xmlns:p14="http://schemas.microsoft.com/office/powerpoint/2010/main" val="362820040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Responds to Financial Incentives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Spinal muscle atrophy</a:t>
            </a:r>
          </a:p>
          <a:p>
            <a:pPr lvl="1"/>
            <a:r>
              <a:rPr lang="en-US" dirty="0" smtClean="0"/>
              <a:t>360 new cases in US annually</a:t>
            </a:r>
            <a:endParaRPr lang="en-US" dirty="0"/>
          </a:p>
          <a:p>
            <a:r>
              <a:rPr lang="en-US" dirty="0" err="1" smtClean="0"/>
              <a:t>Zolgensma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onasemnogene</a:t>
            </a:r>
            <a:r>
              <a:rPr lang="en-US" dirty="0"/>
              <a:t> </a:t>
            </a:r>
            <a:r>
              <a:rPr lang="en-US" dirty="0" err="1"/>
              <a:t>abeparvovac-xioi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Survival motor neuron (SMN) gene + viral vector</a:t>
            </a:r>
          </a:p>
          <a:p>
            <a:pPr lvl="1"/>
            <a:r>
              <a:rPr lang="en-US" dirty="0" smtClean="0"/>
              <a:t>Approved by FDA May 2019</a:t>
            </a:r>
          </a:p>
          <a:p>
            <a:pPr lvl="1"/>
            <a:r>
              <a:rPr lang="en-US" dirty="0" smtClean="0"/>
              <a:t>Price per patient: $2.1 million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UCLA Stroke Center</a:t>
            </a:r>
            <a:endParaRPr lang="en-US" sz="1244" dirty="0">
              <a:solidFill>
                <a:srgbClr val="FFFFFF"/>
              </a:solidFill>
            </a:endParaRPr>
          </a:p>
        </p:txBody>
      </p:sp>
      <p:pic>
        <p:nvPicPr>
          <p:cNvPr id="5122" name="Picture 2" descr="https://media.npr.org/assets/img/2019/05/24/zolgensma-be126926c9240de13cfb9c923457c61150c77156-s800-c85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r="17969"/>
          <a:stretch/>
        </p:blipFill>
        <p:spPr bwMode="auto">
          <a:xfrm>
            <a:off x="6400800" y="4038601"/>
            <a:ext cx="1066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3000" t="21953" b="11269"/>
          <a:stretch/>
        </p:blipFill>
        <p:spPr>
          <a:xfrm>
            <a:off x="5486400" y="1828800"/>
            <a:ext cx="2743200" cy="17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2172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0062" y="381000"/>
            <a:ext cx="8935838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6169451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Ehrismann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+ Patel. University –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Industry collaborations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: models,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drivers and cultures. Swiss Med Weekly 2015 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47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8647024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3611" y="6172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-Abraham E. Better infrastructure: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Industry–academia partnerships—A marriage of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convenience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Care Med 2009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618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802" y="1676400"/>
            <a:ext cx="8229600" cy="45259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Primary results platform last minute suppression</a:t>
            </a:r>
          </a:p>
          <a:p>
            <a:pPr lvl="1"/>
            <a:r>
              <a:rPr lang="en-US" dirty="0" smtClean="0"/>
              <a:t>Eloquent non-presentation</a:t>
            </a:r>
          </a:p>
          <a:p>
            <a:r>
              <a:rPr lang="en-US" dirty="0" smtClean="0"/>
              <a:t>Company breaks lock and immediately declares bankruptcy</a:t>
            </a:r>
          </a:p>
          <a:p>
            <a:pPr lvl="1"/>
            <a:r>
              <a:rPr lang="en-US" dirty="0" smtClean="0"/>
              <a:t>Data rescue by academic investigators</a:t>
            </a:r>
          </a:p>
          <a:p>
            <a:r>
              <a:rPr lang="en-US" dirty="0" smtClean="0"/>
              <a:t>Small device company breaks blind early in trial</a:t>
            </a:r>
          </a:p>
          <a:p>
            <a:pPr lvl="1"/>
            <a:r>
              <a:rPr lang="en-US" dirty="0" smtClean="0"/>
              <a:t>Admonition</a:t>
            </a:r>
          </a:p>
          <a:p>
            <a:r>
              <a:rPr lang="en-US" dirty="0" smtClean="0"/>
              <a:t>Drug company increases agent price in clinical practice</a:t>
            </a:r>
          </a:p>
          <a:p>
            <a:pPr lvl="1"/>
            <a:r>
              <a:rPr lang="en-US" dirty="0" smtClean="0"/>
              <a:t>Good cop – bad cop Steering Committee split</a:t>
            </a:r>
          </a:p>
          <a:p>
            <a:r>
              <a:rPr lang="en-US" dirty="0" smtClean="0"/>
              <a:t>Drug company stops trial early due to slow enrollment</a:t>
            </a:r>
          </a:p>
          <a:p>
            <a:pPr lvl="1"/>
            <a:r>
              <a:rPr lang="en-US" dirty="0" smtClean="0"/>
              <a:t>Steering committee formally votes against stoppage</a:t>
            </a:r>
          </a:p>
          <a:p>
            <a:r>
              <a:rPr lang="en-US" dirty="0" smtClean="0"/>
              <a:t>Device company wishes to add subgroup as additional primary shortly before trial completion</a:t>
            </a:r>
          </a:p>
          <a:p>
            <a:pPr lvl="1"/>
            <a:r>
              <a:rPr lang="en-US" dirty="0" smtClean="0"/>
              <a:t>Steering committee counsels against; subgroup saves trial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stories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135" y="0"/>
            <a:ext cx="1692934" cy="160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51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New Academic – Industry Collaboration/Partnership Models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-Openness, duration, size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6096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Allarhakia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M. Evolving models of collaborative drug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discovery: managing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intellectual capital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assets.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Opin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Drug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Discov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358"/>
          <a:stretch/>
        </p:blipFill>
        <p:spPr>
          <a:xfrm>
            <a:off x="381000" y="2057400"/>
            <a:ext cx="8275975" cy="344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65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Aiming for The Best of Both Worlds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410200" y="4781550"/>
            <a:ext cx="3200400" cy="1428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474" y="1981200"/>
            <a:ext cx="1771851" cy="2628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133600"/>
            <a:ext cx="4488877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3691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l="5759" t="4445" r="4211" b="5556"/>
          <a:stretch>
            <a:fillRect/>
          </a:stretch>
        </p:blipFill>
        <p:spPr bwMode="auto">
          <a:xfrm>
            <a:off x="2210437" y="304644"/>
            <a:ext cx="4343019" cy="61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539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0408" indent="-254003"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6013" indent="-203203"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2418" indent="-203203"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23" indent="-203203"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35228" indent="-20320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41633" indent="-20320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48038" indent="-20320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54443" indent="-20320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44B9E8"/>
              </a:buClr>
              <a:buFontTx/>
              <a:buNone/>
              <a:defRPr/>
            </a:pPr>
            <a:r>
              <a:rPr lang="en-US" altLang="en-US" sz="889" dirty="0">
                <a:solidFill>
                  <a:prstClr val="black"/>
                </a:solidFill>
              </a:rPr>
              <a:t>UCLA Stroke Center</a:t>
            </a:r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44" dirty="0"/>
              <a:t>Acute Ischemic Stroke Care </a:t>
            </a:r>
            <a:r>
              <a:rPr lang="en-US" sz="2844" dirty="0" smtClean="0"/>
              <a:t>1990</a:t>
            </a:r>
            <a:r>
              <a:rPr lang="en-US" sz="2844" dirty="0"/>
              <a:t/>
            </a:r>
            <a:br>
              <a:rPr lang="en-US" sz="2844" dirty="0"/>
            </a:br>
            <a:r>
              <a:rPr lang="en-US" sz="2133" dirty="0"/>
              <a:t>Therapies with Positive Trials and Practice Adoption</a:t>
            </a:r>
          </a:p>
        </p:txBody>
      </p:sp>
    </p:spTree>
    <p:extLst>
      <p:ext uri="{BB962C8B-B14F-4D97-AF65-F5344CB8AC3E}">
        <p14:creationId xmlns:p14="http://schemas.microsoft.com/office/powerpoint/2010/main" val="385579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552893"/>
              </p:ext>
            </p:extLst>
          </p:nvPr>
        </p:nvGraphicFramePr>
        <p:xfrm>
          <a:off x="372534" y="1631671"/>
          <a:ext cx="6653095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2019">
                  <a:extLst>
                    <a:ext uri="{9D8B030D-6E8A-4147-A177-3AD203B41FA5}">
                      <a16:colId xmlns:a16="http://schemas.microsoft.com/office/drawing/2014/main" val="2196464583"/>
                    </a:ext>
                  </a:extLst>
                </a:gridCol>
                <a:gridCol w="1661076">
                  <a:extLst>
                    <a:ext uri="{9D8B030D-6E8A-4147-A177-3AD203B41FA5}">
                      <a16:colId xmlns:a16="http://schemas.microsoft.com/office/drawing/2014/main" val="1801037230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Treatment</a:t>
                      </a:r>
                      <a:endParaRPr lang="en-US" sz="2000" dirty="0"/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Year</a:t>
                      </a:r>
                      <a:endParaRPr lang="en-US" sz="2000" dirty="0"/>
                    </a:p>
                  </a:txBody>
                  <a:tcPr marL="81280" marR="81280" marT="40640" marB="40640" anchor="ctr"/>
                </a:tc>
                <a:extLst>
                  <a:ext uri="{0D108BD9-81ED-4DB2-BD59-A6C34878D82A}">
                    <a16:rowId xmlns:a16="http://schemas.microsoft.com/office/drawing/2014/main" val="2101365223"/>
                  </a:ext>
                </a:extLst>
              </a:tr>
              <a:tr h="37930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IV Fibrinolysis &lt; 3h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1995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3755193258"/>
                  </a:ext>
                </a:extLst>
              </a:tr>
              <a:tr h="37930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Stroke Unit Care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1997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3003305826"/>
                  </a:ext>
                </a:extLst>
              </a:tr>
              <a:tr h="37930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 Aspirin &lt; 48h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1997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368140363"/>
                  </a:ext>
                </a:extLst>
              </a:tr>
              <a:tr h="37930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IA Fibrinolysis &lt; 6h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1999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881787449"/>
                  </a:ext>
                </a:extLst>
              </a:tr>
              <a:tr h="37930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IV Fibrinolysis 3-4.5h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2008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90647700"/>
                  </a:ext>
                </a:extLst>
              </a:tr>
              <a:tr h="37930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 Double Antiplatelet Therapy</a:t>
                      </a:r>
                      <a:r>
                        <a:rPr lang="en-US" sz="2000" baseline="0" dirty="0" smtClean="0"/>
                        <a:t> &lt; 48h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2013/2018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325047891"/>
                  </a:ext>
                </a:extLst>
              </a:tr>
              <a:tr h="379307">
                <a:tc>
                  <a:txBody>
                    <a:bodyPr/>
                    <a:lstStyle/>
                    <a:p>
                      <a:r>
                        <a:rPr lang="en-US" sz="2000" baseline="0" dirty="0" err="1" smtClean="0"/>
                        <a:t>Mech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Thrombectomy</a:t>
                      </a:r>
                      <a:r>
                        <a:rPr lang="en-US" sz="2000" baseline="0" dirty="0" smtClean="0"/>
                        <a:t> &lt; 6h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2015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298854362"/>
                  </a:ext>
                </a:extLst>
              </a:tr>
              <a:tr h="379307">
                <a:tc>
                  <a:txBody>
                    <a:bodyPr/>
                    <a:lstStyle/>
                    <a:p>
                      <a:r>
                        <a:rPr lang="en-US" sz="2000" baseline="0" dirty="0" err="1" smtClean="0"/>
                        <a:t>Mech</a:t>
                      </a:r>
                      <a:r>
                        <a:rPr lang="en-US" sz="2000" baseline="0" dirty="0" smtClean="0"/>
                        <a:t> Thrombectomy, imaging 6-24h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2018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3082027009"/>
                  </a:ext>
                </a:extLst>
              </a:tr>
              <a:tr h="3793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IV Fibrinolysis,</a:t>
                      </a:r>
                      <a:r>
                        <a:rPr lang="en-US" sz="2000" baseline="0" dirty="0" smtClean="0"/>
                        <a:t> w/ Imaging &gt; 4.</a:t>
                      </a:r>
                      <a:r>
                        <a:rPr lang="en-US" sz="2000" dirty="0" smtClean="0"/>
                        <a:t>5h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2018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956342313"/>
                  </a:ext>
                </a:extLst>
              </a:tr>
            </a:tbl>
          </a:graphicData>
        </a:graphic>
      </p:graphicFrame>
      <p:sp>
        <p:nvSpPr>
          <p:cNvPr id="3072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0408" indent="-254003"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6013" indent="-203203"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2418" indent="-203203"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23" indent="-203203"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35228" indent="-20320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41633" indent="-20320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48038" indent="-20320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54443" indent="-20320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44B9E8"/>
              </a:buClr>
              <a:buFontTx/>
              <a:buNone/>
              <a:defRPr/>
            </a:pPr>
            <a:r>
              <a:rPr lang="en-US" altLang="en-US" sz="889" dirty="0">
                <a:solidFill>
                  <a:prstClr val="black"/>
                </a:solidFill>
              </a:rPr>
              <a:t>UCLA Stroke Center</a:t>
            </a:r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44" dirty="0"/>
              <a:t>Acute Ischemic Stroke Care 1990 - 2018</a:t>
            </a:r>
            <a:br>
              <a:rPr lang="en-US" sz="2844" dirty="0"/>
            </a:br>
            <a:r>
              <a:rPr lang="en-US" sz="2133" dirty="0"/>
              <a:t>Therapies with Positive Trials and Practice Adoption</a:t>
            </a:r>
          </a:p>
        </p:txBody>
      </p:sp>
    </p:spTree>
    <p:extLst>
      <p:ext uri="{BB962C8B-B14F-4D97-AF65-F5344CB8AC3E}">
        <p14:creationId xmlns:p14="http://schemas.microsoft.com/office/powerpoint/2010/main" val="2725469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159082"/>
              </p:ext>
            </p:extLst>
          </p:nvPr>
        </p:nvGraphicFramePr>
        <p:xfrm>
          <a:off x="372534" y="1631671"/>
          <a:ext cx="8085666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2019">
                  <a:extLst>
                    <a:ext uri="{9D8B030D-6E8A-4147-A177-3AD203B41FA5}">
                      <a16:colId xmlns:a16="http://schemas.microsoft.com/office/drawing/2014/main" val="2196464583"/>
                    </a:ext>
                  </a:extLst>
                </a:gridCol>
                <a:gridCol w="1661076">
                  <a:extLst>
                    <a:ext uri="{9D8B030D-6E8A-4147-A177-3AD203B41FA5}">
                      <a16:colId xmlns:a16="http://schemas.microsoft.com/office/drawing/2014/main" val="1801037230"/>
                    </a:ext>
                  </a:extLst>
                </a:gridCol>
                <a:gridCol w="1432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Treatment</a:t>
                      </a:r>
                      <a:endParaRPr lang="en-US" sz="2000" dirty="0"/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Year</a:t>
                      </a:r>
                      <a:endParaRPr lang="en-US" sz="2000" dirty="0"/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Industry</a:t>
                      </a:r>
                      <a:r>
                        <a:rPr lang="en-US" sz="1600" baseline="0" dirty="0" smtClean="0"/>
                        <a:t> Contribution</a:t>
                      </a:r>
                      <a:endParaRPr lang="en-US" sz="1600" dirty="0"/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2101365223"/>
                  </a:ext>
                </a:extLst>
              </a:tr>
              <a:tr h="37930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IV Fibrinolysis &lt; 3h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1995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10%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3755193258"/>
                  </a:ext>
                </a:extLst>
              </a:tr>
              <a:tr h="37930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Stroke Unit Care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1997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0%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3003305826"/>
                  </a:ext>
                </a:extLst>
              </a:tr>
              <a:tr h="37930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 Aspirin &lt; 48h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1997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0%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368140363"/>
                  </a:ext>
                </a:extLst>
              </a:tr>
              <a:tr h="37930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IA Fibrinolysis &lt; 6h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1999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90%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881787449"/>
                  </a:ext>
                </a:extLst>
              </a:tr>
              <a:tr h="37930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IV Fibrinolysis 3-4.5h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2008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90%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90647700"/>
                  </a:ext>
                </a:extLst>
              </a:tr>
              <a:tr h="37930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 Double Antiplatelet Therapy</a:t>
                      </a:r>
                      <a:r>
                        <a:rPr lang="en-US" sz="2000" baseline="0" dirty="0" smtClean="0"/>
                        <a:t> &lt; 48h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2013/2018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10%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325047891"/>
                  </a:ext>
                </a:extLst>
              </a:tr>
              <a:tr h="379307">
                <a:tc>
                  <a:txBody>
                    <a:bodyPr/>
                    <a:lstStyle/>
                    <a:p>
                      <a:r>
                        <a:rPr lang="en-US" sz="2000" baseline="0" dirty="0" err="1" smtClean="0"/>
                        <a:t>Mech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Thrombectomy</a:t>
                      </a:r>
                      <a:r>
                        <a:rPr lang="en-US" sz="2000" baseline="0" dirty="0" smtClean="0"/>
                        <a:t> &lt; 6h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2015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90%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298854362"/>
                  </a:ext>
                </a:extLst>
              </a:tr>
              <a:tr h="379307">
                <a:tc>
                  <a:txBody>
                    <a:bodyPr/>
                    <a:lstStyle/>
                    <a:p>
                      <a:r>
                        <a:rPr lang="en-US" sz="2000" baseline="0" dirty="0" err="1" smtClean="0"/>
                        <a:t>Mech</a:t>
                      </a:r>
                      <a:r>
                        <a:rPr lang="en-US" sz="2000" baseline="0" dirty="0" smtClean="0"/>
                        <a:t> Thrombectomy, imaging 6-24h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2018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50%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3082027009"/>
                  </a:ext>
                </a:extLst>
              </a:tr>
              <a:tr h="3793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IV Fibrinolysis,</a:t>
                      </a:r>
                      <a:r>
                        <a:rPr lang="en-US" sz="2000" baseline="0" dirty="0" smtClean="0"/>
                        <a:t> w/ Imaging &gt; 4.</a:t>
                      </a:r>
                      <a:r>
                        <a:rPr lang="en-US" sz="2000" dirty="0" smtClean="0"/>
                        <a:t>5h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2018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33%</a:t>
                      </a:r>
                      <a:endParaRPr lang="en-US" sz="2000" dirty="0"/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956342313"/>
                  </a:ext>
                </a:extLst>
              </a:tr>
            </a:tbl>
          </a:graphicData>
        </a:graphic>
      </p:graphicFrame>
      <p:sp>
        <p:nvSpPr>
          <p:cNvPr id="3072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0408" indent="-254003"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6013" indent="-203203"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2418" indent="-203203"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23" indent="-203203" eaLnBrk="0" hangingPunct="0">
              <a:spcBef>
                <a:spcPct val="20000"/>
              </a:spcBef>
              <a:buClr>
                <a:schemeClr val="folHlink"/>
              </a:buClr>
              <a:buSzPct val="135000"/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35228" indent="-20320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41633" indent="-20320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48038" indent="-20320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54443" indent="-20320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44B9E8"/>
              </a:buClr>
              <a:buFontTx/>
              <a:buNone/>
              <a:defRPr/>
            </a:pPr>
            <a:r>
              <a:rPr lang="en-US" altLang="en-US" sz="889" dirty="0">
                <a:solidFill>
                  <a:prstClr val="black"/>
                </a:solidFill>
              </a:rPr>
              <a:t>UCLA Stroke Center</a:t>
            </a:r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44" dirty="0"/>
              <a:t>Acute Ischemic Stroke Care 1990 - 2018</a:t>
            </a:r>
            <a:br>
              <a:rPr lang="en-US" sz="2844" dirty="0"/>
            </a:br>
            <a:r>
              <a:rPr lang="en-US" sz="2133" dirty="0"/>
              <a:t>Therapies with Positive Trials and Practice Adoption</a:t>
            </a:r>
          </a:p>
        </p:txBody>
      </p:sp>
    </p:spTree>
    <p:extLst>
      <p:ext uri="{BB962C8B-B14F-4D97-AF65-F5344CB8AC3E}">
        <p14:creationId xmlns:p14="http://schemas.microsoft.com/office/powerpoint/2010/main" val="2011280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Increasing Proportion of Clinical Trials Industry-Sponsored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“Interventional studies” registered in clinicaltrials.gov 2006-14</a:t>
            </a:r>
          </a:p>
          <a:p>
            <a:pPr lvl="1"/>
            <a:r>
              <a:rPr lang="en-US" dirty="0" smtClean="0"/>
              <a:t>Industry-funded trials ↑43%</a:t>
            </a:r>
          </a:p>
          <a:p>
            <a:pPr lvl="1"/>
            <a:r>
              <a:rPr lang="en-US" dirty="0" smtClean="0"/>
              <a:t>NIH-funded trials ↓24%</a:t>
            </a:r>
          </a:p>
          <a:p>
            <a:pPr lvl="1"/>
            <a:r>
              <a:rPr lang="en-US" dirty="0" smtClean="0"/>
              <a:t>Final year-86% of industry/NIH trials industry-funded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466169" y="2133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19800" y="616945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Ehrhardt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JAMA 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4275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286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Perspectives on Industry Clinical Trials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08969" cy="4572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“</a:t>
            </a:r>
            <a:r>
              <a:rPr lang="en-US" sz="2200" dirty="0"/>
              <a:t>Drugs are tested by the people </a:t>
            </a:r>
            <a:r>
              <a:rPr lang="en-US" sz="2200" dirty="0" smtClean="0"/>
              <a:t>who manufacture </a:t>
            </a:r>
            <a:r>
              <a:rPr lang="en-US" sz="2200" dirty="0"/>
              <a:t>them, in poorly </a:t>
            </a:r>
            <a:r>
              <a:rPr lang="en-US" sz="2200" dirty="0" smtClean="0"/>
              <a:t>designed trials</a:t>
            </a:r>
            <a:r>
              <a:rPr lang="en-US" sz="2200" dirty="0"/>
              <a:t>, on hopelessly small numbers </a:t>
            </a:r>
            <a:r>
              <a:rPr lang="en-US" sz="2200" dirty="0" smtClean="0"/>
              <a:t>of weird</a:t>
            </a:r>
            <a:r>
              <a:rPr lang="en-US" sz="2200" dirty="0"/>
              <a:t>, unrepresentative patients, </a:t>
            </a:r>
            <a:r>
              <a:rPr lang="en-US" sz="2200" dirty="0" smtClean="0"/>
              <a:t>and </a:t>
            </a:r>
            <a:r>
              <a:rPr lang="en-US" sz="2200" dirty="0" err="1" smtClean="0"/>
              <a:t>analysed</a:t>
            </a:r>
            <a:r>
              <a:rPr lang="en-US" sz="2200" dirty="0" smtClean="0"/>
              <a:t> </a:t>
            </a:r>
            <a:r>
              <a:rPr lang="en-US" sz="2200" dirty="0"/>
              <a:t>using </a:t>
            </a:r>
            <a:r>
              <a:rPr lang="en-US" sz="2200" dirty="0" smtClean="0"/>
              <a:t>techniques which are flawed </a:t>
            </a:r>
            <a:r>
              <a:rPr lang="en-US" sz="2200" dirty="0"/>
              <a:t>by design, in such a way that </a:t>
            </a:r>
            <a:r>
              <a:rPr lang="en-US" sz="2200" dirty="0" smtClean="0"/>
              <a:t>they exaggerate </a:t>
            </a:r>
            <a:r>
              <a:rPr lang="en-US" sz="2200" dirty="0"/>
              <a:t>the benefits </a:t>
            </a:r>
            <a:r>
              <a:rPr lang="en-US" sz="2200" dirty="0" smtClean="0"/>
              <a:t>of treatments.”</a:t>
            </a:r>
          </a:p>
          <a:p>
            <a:pPr marL="97368" indent="0">
              <a:buNone/>
            </a:pPr>
            <a:endParaRPr lang="en-US" dirty="0" smtClean="0"/>
          </a:p>
          <a:p>
            <a:r>
              <a:rPr lang="en-US" sz="1900" dirty="0" smtClean="0"/>
              <a:t>-</a:t>
            </a:r>
            <a:r>
              <a:rPr lang="en-US" sz="1900" i="1" dirty="0" smtClean="0"/>
              <a:t>Ben </a:t>
            </a:r>
            <a:r>
              <a:rPr lang="en-US" sz="1900" i="1" dirty="0" err="1" smtClean="0"/>
              <a:t>Goldacre</a:t>
            </a:r>
            <a:r>
              <a:rPr lang="en-US" sz="1900" i="1" dirty="0" smtClean="0"/>
              <a:t>, </a:t>
            </a:r>
            <a:r>
              <a:rPr lang="en-US" sz="1900" i="1" dirty="0"/>
              <a:t>Bad </a:t>
            </a:r>
            <a:r>
              <a:rPr lang="en-US" sz="1900" i="1" dirty="0" smtClean="0"/>
              <a:t>Pharma: How </a:t>
            </a:r>
            <a:r>
              <a:rPr lang="en-US" sz="1900" i="1" dirty="0"/>
              <a:t>Drug Companies Mislead </a:t>
            </a:r>
            <a:r>
              <a:rPr lang="en-US" sz="1900" i="1" dirty="0" smtClean="0"/>
              <a:t>Doctors and </a:t>
            </a:r>
            <a:r>
              <a:rPr lang="en-US" sz="1900" i="1" dirty="0"/>
              <a:t>Harm </a:t>
            </a:r>
            <a:r>
              <a:rPr lang="en-US" sz="1900" i="1" dirty="0" smtClean="0"/>
              <a:t>Patients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00576552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286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Perspectives on Industry Clinical Trials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08969" cy="4572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“</a:t>
            </a:r>
            <a:r>
              <a:rPr lang="en-US" sz="2200" dirty="0"/>
              <a:t>Drugs are tested by the people </a:t>
            </a:r>
            <a:r>
              <a:rPr lang="en-US" sz="2200" dirty="0" smtClean="0"/>
              <a:t>who manufacture </a:t>
            </a:r>
            <a:r>
              <a:rPr lang="en-US" sz="2200" dirty="0"/>
              <a:t>them, in poorly </a:t>
            </a:r>
            <a:r>
              <a:rPr lang="en-US" sz="2200" dirty="0" smtClean="0"/>
              <a:t>designed trials</a:t>
            </a:r>
            <a:r>
              <a:rPr lang="en-US" sz="2200" dirty="0"/>
              <a:t>, on hopelessly small numbers </a:t>
            </a:r>
            <a:r>
              <a:rPr lang="en-US" sz="2200" dirty="0" smtClean="0"/>
              <a:t>of weird</a:t>
            </a:r>
            <a:r>
              <a:rPr lang="en-US" sz="2200" dirty="0"/>
              <a:t>, unrepresentative patients, </a:t>
            </a:r>
            <a:r>
              <a:rPr lang="en-US" sz="2200" dirty="0" smtClean="0"/>
              <a:t>and </a:t>
            </a:r>
            <a:r>
              <a:rPr lang="en-US" sz="2200" dirty="0" err="1" smtClean="0"/>
              <a:t>analysed</a:t>
            </a:r>
            <a:r>
              <a:rPr lang="en-US" sz="2200" dirty="0" smtClean="0"/>
              <a:t> </a:t>
            </a:r>
            <a:r>
              <a:rPr lang="en-US" sz="2200" dirty="0"/>
              <a:t>using </a:t>
            </a:r>
            <a:r>
              <a:rPr lang="en-US" sz="2200" dirty="0" smtClean="0"/>
              <a:t>techniques which are flawed </a:t>
            </a:r>
            <a:r>
              <a:rPr lang="en-US" sz="2200" dirty="0"/>
              <a:t>by design, in such a way that </a:t>
            </a:r>
            <a:r>
              <a:rPr lang="en-US" sz="2200" dirty="0" smtClean="0"/>
              <a:t>they exaggerate </a:t>
            </a:r>
            <a:r>
              <a:rPr lang="en-US" sz="2200" dirty="0"/>
              <a:t>the benefits </a:t>
            </a:r>
            <a:r>
              <a:rPr lang="en-US" sz="2200" dirty="0" smtClean="0"/>
              <a:t>of treatments.”</a:t>
            </a:r>
          </a:p>
          <a:p>
            <a:pPr marL="97368" indent="0">
              <a:buNone/>
            </a:pPr>
            <a:endParaRPr lang="en-US" dirty="0" smtClean="0"/>
          </a:p>
          <a:p>
            <a:r>
              <a:rPr lang="en-US" sz="1900" dirty="0" smtClean="0"/>
              <a:t>-</a:t>
            </a:r>
            <a:r>
              <a:rPr lang="en-US" sz="1900" i="1" dirty="0" smtClean="0"/>
              <a:t>Ben </a:t>
            </a:r>
            <a:r>
              <a:rPr lang="en-US" sz="1900" i="1" dirty="0" err="1" smtClean="0"/>
              <a:t>Goldacre</a:t>
            </a:r>
            <a:r>
              <a:rPr lang="en-US" sz="1900" i="1" dirty="0" smtClean="0"/>
              <a:t>, </a:t>
            </a:r>
            <a:r>
              <a:rPr lang="en-US" sz="1900" i="1" dirty="0"/>
              <a:t>Bad </a:t>
            </a:r>
            <a:r>
              <a:rPr lang="en-US" sz="1900" i="1" dirty="0" smtClean="0"/>
              <a:t>Pharma: How </a:t>
            </a:r>
            <a:r>
              <a:rPr lang="en-US" sz="1900" i="1" dirty="0"/>
              <a:t>Drug Companies Mislead </a:t>
            </a:r>
            <a:r>
              <a:rPr lang="en-US" sz="1900" i="1" dirty="0" smtClean="0"/>
              <a:t>Doctors and </a:t>
            </a:r>
            <a:r>
              <a:rPr lang="en-US" sz="1900" i="1" dirty="0"/>
              <a:t>Harm </a:t>
            </a:r>
            <a:r>
              <a:rPr lang="en-US" sz="1900" i="1" dirty="0" smtClean="0"/>
              <a:t>Patients</a:t>
            </a:r>
            <a:endParaRPr lang="en-US" sz="19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66169" y="1524000"/>
            <a:ext cx="4449231" cy="4572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“</a:t>
            </a:r>
            <a:r>
              <a:rPr lang="en-US" sz="2200" dirty="0"/>
              <a:t>Due to progress in biopharmaceutical researchers’ understanding and use of genetic sequencing, real-world data and computational science, America’s biopharmaceutical companies are now, more than ever before, prepared to respond to the tremendous unmet medical needs experienced by patients throughout the United States</a:t>
            </a:r>
            <a:r>
              <a:rPr lang="en-US" sz="2200" dirty="0" smtClean="0"/>
              <a:t>.”</a:t>
            </a:r>
          </a:p>
          <a:p>
            <a:pPr marL="97368" indent="0">
              <a:buNone/>
            </a:pPr>
            <a:endParaRPr lang="en-US" sz="2200" dirty="0" smtClean="0"/>
          </a:p>
          <a:p>
            <a:r>
              <a:rPr lang="en-US" sz="2100" i="1" dirty="0" smtClean="0"/>
              <a:t>-Innovation.org (America’s Biopharmaceutical Companies)</a:t>
            </a:r>
            <a:endParaRPr lang="en-US" sz="2100" i="1" dirty="0"/>
          </a:p>
        </p:txBody>
      </p:sp>
    </p:spTree>
    <p:extLst>
      <p:ext uri="{BB962C8B-B14F-4D97-AF65-F5344CB8AC3E}">
        <p14:creationId xmlns:p14="http://schemas.microsoft.com/office/powerpoint/2010/main" val="3739257890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IA Presentation">
  <a:themeElements>
    <a:clrScheme name="">
      <a:dk1>
        <a:srgbClr val="CC0000"/>
      </a:dk1>
      <a:lt1>
        <a:srgbClr val="FFFFFF"/>
      </a:lt1>
      <a:dk2>
        <a:srgbClr val="0000FF"/>
      </a:dk2>
      <a:lt2>
        <a:srgbClr val="FFFF00"/>
      </a:lt2>
      <a:accent1>
        <a:srgbClr val="CC0000"/>
      </a:accent1>
      <a:accent2>
        <a:srgbClr val="00FF99"/>
      </a:accent2>
      <a:accent3>
        <a:srgbClr val="AAAAFF"/>
      </a:accent3>
      <a:accent4>
        <a:srgbClr val="DADADA"/>
      </a:accent4>
      <a:accent5>
        <a:srgbClr val="E2AAAA"/>
      </a:accent5>
      <a:accent6>
        <a:srgbClr val="00E78A"/>
      </a:accent6>
      <a:hlink>
        <a:srgbClr val="FFCC00"/>
      </a:hlink>
      <a:folHlink>
        <a:srgbClr val="FF0033"/>
      </a:folHlink>
    </a:clrScheme>
    <a:fontScheme name="1_TIA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135000"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135000"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TIA Presentation 1">
        <a:dk1>
          <a:srgbClr val="CC0000"/>
        </a:dk1>
        <a:lt1>
          <a:srgbClr val="FFFFFF"/>
        </a:lt1>
        <a:dk2>
          <a:srgbClr val="0000FF"/>
        </a:dk2>
        <a:lt2>
          <a:srgbClr val="FFCC00"/>
        </a:lt2>
        <a:accent1>
          <a:srgbClr val="CC0000"/>
        </a:accent1>
        <a:accent2>
          <a:srgbClr val="00FF99"/>
        </a:accent2>
        <a:accent3>
          <a:srgbClr val="AAAAFF"/>
        </a:accent3>
        <a:accent4>
          <a:srgbClr val="DADADA"/>
        </a:accent4>
        <a:accent5>
          <a:srgbClr val="E2AAAA"/>
        </a:accent5>
        <a:accent6>
          <a:srgbClr val="00E78A"/>
        </a:accent6>
        <a:hlink>
          <a:srgbClr val="9999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A Presentation 2">
        <a:dk1>
          <a:srgbClr val="000000"/>
        </a:dk1>
        <a:lt1>
          <a:srgbClr val="FFFFFF"/>
        </a:lt1>
        <a:dk2>
          <a:srgbClr val="990066"/>
        </a:dk2>
        <a:lt2>
          <a:srgbClr val="00CCCC"/>
        </a:lt2>
        <a:accent1>
          <a:srgbClr val="D60093"/>
        </a:accent1>
        <a:accent2>
          <a:srgbClr val="FFFF66"/>
        </a:accent2>
        <a:accent3>
          <a:srgbClr val="CAAAB8"/>
        </a:accent3>
        <a:accent4>
          <a:srgbClr val="DADADA"/>
        </a:accent4>
        <a:accent5>
          <a:srgbClr val="E8AAC8"/>
        </a:accent5>
        <a:accent6>
          <a:srgbClr val="E7E75C"/>
        </a:accent6>
        <a:hlink>
          <a:srgbClr val="FF9933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A Presentation 3">
        <a:dk1>
          <a:srgbClr val="000000"/>
        </a:dk1>
        <a:lt1>
          <a:srgbClr val="FFFFCC"/>
        </a:lt1>
        <a:dk2>
          <a:srgbClr val="996600"/>
        </a:dk2>
        <a:lt2>
          <a:srgbClr val="FFFFCC"/>
        </a:lt2>
        <a:accent1>
          <a:srgbClr val="FFCC00"/>
        </a:accent1>
        <a:accent2>
          <a:srgbClr val="6666FF"/>
        </a:accent2>
        <a:accent3>
          <a:srgbClr val="FFFFE2"/>
        </a:accent3>
        <a:accent4>
          <a:srgbClr val="000000"/>
        </a:accent4>
        <a:accent5>
          <a:srgbClr val="FFE2AA"/>
        </a:accent5>
        <a:accent6>
          <a:srgbClr val="5C5CE7"/>
        </a:accent6>
        <a:hlink>
          <a:srgbClr val="9999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A Presentation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3_AHA 99">
  <a:themeElements>
    <a:clrScheme name="">
      <a:dk1>
        <a:srgbClr val="CC0000"/>
      </a:dk1>
      <a:lt1>
        <a:srgbClr val="FFFFFF"/>
      </a:lt1>
      <a:dk2>
        <a:srgbClr val="0000FF"/>
      </a:dk2>
      <a:lt2>
        <a:srgbClr val="FFFF00"/>
      </a:lt2>
      <a:accent1>
        <a:srgbClr val="CC0000"/>
      </a:accent1>
      <a:accent2>
        <a:srgbClr val="00FF99"/>
      </a:accent2>
      <a:accent3>
        <a:srgbClr val="AAAAFF"/>
      </a:accent3>
      <a:accent4>
        <a:srgbClr val="DADADA"/>
      </a:accent4>
      <a:accent5>
        <a:srgbClr val="E2AAAA"/>
      </a:accent5>
      <a:accent6>
        <a:srgbClr val="00E78A"/>
      </a:accent6>
      <a:hlink>
        <a:srgbClr val="FFCC00"/>
      </a:hlink>
      <a:folHlink>
        <a:srgbClr val="FF0033"/>
      </a:folHlink>
    </a:clrScheme>
    <a:fontScheme name="1_AHA 9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135000"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135000"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AHA 99 1">
        <a:dk1>
          <a:srgbClr val="CC0000"/>
        </a:dk1>
        <a:lt1>
          <a:srgbClr val="FFFFFF"/>
        </a:lt1>
        <a:dk2>
          <a:srgbClr val="0000FF"/>
        </a:dk2>
        <a:lt2>
          <a:srgbClr val="FFCC00"/>
        </a:lt2>
        <a:accent1>
          <a:srgbClr val="CC0000"/>
        </a:accent1>
        <a:accent2>
          <a:srgbClr val="00FF99"/>
        </a:accent2>
        <a:accent3>
          <a:srgbClr val="AAAAFF"/>
        </a:accent3>
        <a:accent4>
          <a:srgbClr val="DADADA"/>
        </a:accent4>
        <a:accent5>
          <a:srgbClr val="E2AAAA"/>
        </a:accent5>
        <a:accent6>
          <a:srgbClr val="00E78A"/>
        </a:accent6>
        <a:hlink>
          <a:srgbClr val="9999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HA 99 2">
        <a:dk1>
          <a:srgbClr val="000000"/>
        </a:dk1>
        <a:lt1>
          <a:srgbClr val="FFFFFF"/>
        </a:lt1>
        <a:dk2>
          <a:srgbClr val="990066"/>
        </a:dk2>
        <a:lt2>
          <a:srgbClr val="00CCCC"/>
        </a:lt2>
        <a:accent1>
          <a:srgbClr val="D60093"/>
        </a:accent1>
        <a:accent2>
          <a:srgbClr val="FFFF66"/>
        </a:accent2>
        <a:accent3>
          <a:srgbClr val="CAAAB8"/>
        </a:accent3>
        <a:accent4>
          <a:srgbClr val="DADADA"/>
        </a:accent4>
        <a:accent5>
          <a:srgbClr val="E8AAC8"/>
        </a:accent5>
        <a:accent6>
          <a:srgbClr val="E7E75C"/>
        </a:accent6>
        <a:hlink>
          <a:srgbClr val="FF9933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HA 99 3">
        <a:dk1>
          <a:srgbClr val="000000"/>
        </a:dk1>
        <a:lt1>
          <a:srgbClr val="FFFFCC"/>
        </a:lt1>
        <a:dk2>
          <a:srgbClr val="996600"/>
        </a:dk2>
        <a:lt2>
          <a:srgbClr val="FFFFCC"/>
        </a:lt2>
        <a:accent1>
          <a:srgbClr val="FFCC00"/>
        </a:accent1>
        <a:accent2>
          <a:srgbClr val="6666FF"/>
        </a:accent2>
        <a:accent3>
          <a:srgbClr val="FFFFE2"/>
        </a:accent3>
        <a:accent4>
          <a:srgbClr val="000000"/>
        </a:accent4>
        <a:accent5>
          <a:srgbClr val="FFE2AA"/>
        </a:accent5>
        <a:accent6>
          <a:srgbClr val="5C5CE7"/>
        </a:accent6>
        <a:hlink>
          <a:srgbClr val="9999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HA 99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AHA 99">
  <a:themeElements>
    <a:clrScheme name="">
      <a:dk1>
        <a:srgbClr val="CC0000"/>
      </a:dk1>
      <a:lt1>
        <a:srgbClr val="FFFFFF"/>
      </a:lt1>
      <a:dk2>
        <a:srgbClr val="0000FF"/>
      </a:dk2>
      <a:lt2>
        <a:srgbClr val="FFFF00"/>
      </a:lt2>
      <a:accent1>
        <a:srgbClr val="CC0000"/>
      </a:accent1>
      <a:accent2>
        <a:srgbClr val="00FF99"/>
      </a:accent2>
      <a:accent3>
        <a:srgbClr val="AAAAFF"/>
      </a:accent3>
      <a:accent4>
        <a:srgbClr val="DADADA"/>
      </a:accent4>
      <a:accent5>
        <a:srgbClr val="E2AAAA"/>
      </a:accent5>
      <a:accent6>
        <a:srgbClr val="00E78A"/>
      </a:accent6>
      <a:hlink>
        <a:srgbClr val="FFCC00"/>
      </a:hlink>
      <a:folHlink>
        <a:srgbClr val="FF0033"/>
      </a:folHlink>
    </a:clrScheme>
    <a:fontScheme name="1_AHA 9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135000"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135000"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AHA 99 1">
        <a:dk1>
          <a:srgbClr val="CC0000"/>
        </a:dk1>
        <a:lt1>
          <a:srgbClr val="FFFFFF"/>
        </a:lt1>
        <a:dk2>
          <a:srgbClr val="0000FF"/>
        </a:dk2>
        <a:lt2>
          <a:srgbClr val="FFCC00"/>
        </a:lt2>
        <a:accent1>
          <a:srgbClr val="CC0000"/>
        </a:accent1>
        <a:accent2>
          <a:srgbClr val="00FF99"/>
        </a:accent2>
        <a:accent3>
          <a:srgbClr val="AAAAFF"/>
        </a:accent3>
        <a:accent4>
          <a:srgbClr val="DADADA"/>
        </a:accent4>
        <a:accent5>
          <a:srgbClr val="E2AAAA"/>
        </a:accent5>
        <a:accent6>
          <a:srgbClr val="00E78A"/>
        </a:accent6>
        <a:hlink>
          <a:srgbClr val="9999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HA 99 2">
        <a:dk1>
          <a:srgbClr val="000000"/>
        </a:dk1>
        <a:lt1>
          <a:srgbClr val="FFFFFF"/>
        </a:lt1>
        <a:dk2>
          <a:srgbClr val="990066"/>
        </a:dk2>
        <a:lt2>
          <a:srgbClr val="00CCCC"/>
        </a:lt2>
        <a:accent1>
          <a:srgbClr val="D60093"/>
        </a:accent1>
        <a:accent2>
          <a:srgbClr val="FFFF66"/>
        </a:accent2>
        <a:accent3>
          <a:srgbClr val="CAAAB8"/>
        </a:accent3>
        <a:accent4>
          <a:srgbClr val="DADADA"/>
        </a:accent4>
        <a:accent5>
          <a:srgbClr val="E8AAC8"/>
        </a:accent5>
        <a:accent6>
          <a:srgbClr val="E7E75C"/>
        </a:accent6>
        <a:hlink>
          <a:srgbClr val="FF9933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HA 99 3">
        <a:dk1>
          <a:srgbClr val="000000"/>
        </a:dk1>
        <a:lt1>
          <a:srgbClr val="FFFFCC"/>
        </a:lt1>
        <a:dk2>
          <a:srgbClr val="996600"/>
        </a:dk2>
        <a:lt2>
          <a:srgbClr val="FFFFCC"/>
        </a:lt2>
        <a:accent1>
          <a:srgbClr val="FFCC00"/>
        </a:accent1>
        <a:accent2>
          <a:srgbClr val="6666FF"/>
        </a:accent2>
        <a:accent3>
          <a:srgbClr val="FFFFE2"/>
        </a:accent3>
        <a:accent4>
          <a:srgbClr val="000000"/>
        </a:accent4>
        <a:accent5>
          <a:srgbClr val="FFE2AA"/>
        </a:accent5>
        <a:accent6>
          <a:srgbClr val="5C5CE7"/>
        </a:accent6>
        <a:hlink>
          <a:srgbClr val="9999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HA 99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2057</TotalTime>
  <Words>1973</Words>
  <Application>Microsoft Office PowerPoint</Application>
  <PresentationFormat>On-screen Show (4:3)</PresentationFormat>
  <Paragraphs>297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36</vt:i4>
      </vt:variant>
    </vt:vector>
  </HeadingPairs>
  <TitlesOfParts>
    <vt:vector size="51" baseType="lpstr">
      <vt:lpstr>Arial</vt:lpstr>
      <vt:lpstr>Calibri</vt:lpstr>
      <vt:lpstr>Lucida Sans Unicode</vt:lpstr>
      <vt:lpstr>Times</vt:lpstr>
      <vt:lpstr>Times New Roman</vt:lpstr>
      <vt:lpstr>Verdana</vt:lpstr>
      <vt:lpstr>Wingdings 2</vt:lpstr>
      <vt:lpstr>Wingdings 3</vt:lpstr>
      <vt:lpstr>Concourse</vt:lpstr>
      <vt:lpstr>Blank Presentation</vt:lpstr>
      <vt:lpstr>2_TIA Presentation</vt:lpstr>
      <vt:lpstr>23_AHA 99</vt:lpstr>
      <vt:lpstr>8_AHA 99</vt:lpstr>
      <vt:lpstr>3_Concourse</vt:lpstr>
      <vt:lpstr>4_Concourse</vt:lpstr>
      <vt:lpstr>Partnering with Industry </vt:lpstr>
      <vt:lpstr>JLS Disclosures</vt:lpstr>
      <vt:lpstr>The Neurotherapeutic Age</vt:lpstr>
      <vt:lpstr>Acute Ischemic Stroke Care 1990 Therapies with Positive Trials and Practice Adoption</vt:lpstr>
      <vt:lpstr>Acute Ischemic Stroke Care 1990 - 2018 Therapies with Positive Trials and Practice Adoption</vt:lpstr>
      <vt:lpstr>Acute Ischemic Stroke Care 1990 - 2018 Therapies with Positive Trials and Practice Adoption</vt:lpstr>
      <vt:lpstr>Increasing Proportion of Clinical Trials Industry-Sponsored</vt:lpstr>
      <vt:lpstr>Perspectives on Industry Clinical Trials</vt:lpstr>
      <vt:lpstr>Perspectives on Industry Clinical Trials</vt:lpstr>
      <vt:lpstr>Perspectives on Industry Clinical Trials</vt:lpstr>
      <vt:lpstr>Perspectives on Industry Clinical Trials</vt:lpstr>
      <vt:lpstr>PowerPoint Presentation</vt:lpstr>
      <vt:lpstr>PowerPoint Presentation</vt:lpstr>
      <vt:lpstr>Drug Discovery and Development</vt:lpstr>
      <vt:lpstr>Natural Roles of Academia and Industry</vt:lpstr>
      <vt:lpstr>PowerPoint Presentation</vt:lpstr>
      <vt:lpstr>Disclosure of clinical trial results by industry vs non-industry sponsors</vt:lpstr>
      <vt:lpstr>Compliance with requirement to report results on EU Clinical Trials Register </vt:lpstr>
      <vt:lpstr>Association of Funding Source with Effect Size in RCTs </vt:lpstr>
      <vt:lpstr>Association of Industry Collaboration with Quality and Outcome of Oncology  RCTs </vt:lpstr>
      <vt:lpstr>Association of Industry Collaboration with Quality and Outcome of Oncology  RCTs </vt:lpstr>
      <vt:lpstr>Association of Industry Collaboration with Quality and Outcome of Oncology  RCTs </vt:lpstr>
      <vt:lpstr>Trial Quality and Publication Bias in Acute Stroke Trial Reporting</vt:lpstr>
      <vt:lpstr>Guest Authorship of High-Impact RCTs </vt:lpstr>
      <vt:lpstr>Academic Roles in Industry Clinical Trials</vt:lpstr>
      <vt:lpstr>Range of Approaches to Governance of Academic-Industry Collaborative RCTs</vt:lpstr>
      <vt:lpstr>Domain Roles of Academic Authors, Sponsors, and CROs in Recent RCTs             Analysis of 200 trials 2014-17</vt:lpstr>
      <vt:lpstr>Specific Decisions by Academic Authors, Sponsors, and CROs in Recent RCTs             Analysis of 200 trials 2014-17</vt:lpstr>
      <vt:lpstr>Typical Interventions Studied in Industry vs Non-Industry Trials</vt:lpstr>
      <vt:lpstr>Industry Responds to Financial Incentives</vt:lpstr>
      <vt:lpstr>PowerPoint Presentation</vt:lpstr>
      <vt:lpstr>PowerPoint Presentation</vt:lpstr>
      <vt:lpstr>War stories</vt:lpstr>
      <vt:lpstr>New Academic – Industry Collaboration/Partnership Models -Openness, duration, size </vt:lpstr>
      <vt:lpstr>Aiming for The Best of Both Worlds</vt:lpstr>
      <vt:lpstr>PowerPoint Presentation</vt:lpstr>
    </vt:vector>
  </TitlesOfParts>
  <Company>Sony Electronics,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Most Appropriate Stroke Outcome Measures?</dc:title>
  <dc:creator>JSaver</dc:creator>
  <cp:lastModifiedBy>Saver, Jeffrey L.</cp:lastModifiedBy>
  <cp:revision>129</cp:revision>
  <dcterms:created xsi:type="dcterms:W3CDTF">2008-08-11T21:54:31Z</dcterms:created>
  <dcterms:modified xsi:type="dcterms:W3CDTF">2019-06-25T14:56:02Z</dcterms:modified>
</cp:coreProperties>
</file>